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94"/>
  </p:notesMasterIdLst>
  <p:handoutMasterIdLst>
    <p:handoutMasterId r:id="rId95"/>
  </p:handoutMasterIdLst>
  <p:sldIdLst>
    <p:sldId id="1008" r:id="rId3"/>
    <p:sldId id="945" r:id="rId4"/>
    <p:sldId id="372" r:id="rId5"/>
    <p:sldId id="503" r:id="rId6"/>
    <p:sldId id="402" r:id="rId7"/>
    <p:sldId id="374" r:id="rId8"/>
    <p:sldId id="380" r:id="rId9"/>
    <p:sldId id="519" r:id="rId10"/>
    <p:sldId id="471" r:id="rId11"/>
    <p:sldId id="379" r:id="rId12"/>
    <p:sldId id="378" r:id="rId13"/>
    <p:sldId id="400" r:id="rId14"/>
    <p:sldId id="473" r:id="rId15"/>
    <p:sldId id="401" r:id="rId16"/>
    <p:sldId id="474" r:id="rId17"/>
    <p:sldId id="475" r:id="rId18"/>
    <p:sldId id="477" r:id="rId19"/>
    <p:sldId id="479" r:id="rId20"/>
    <p:sldId id="480" r:id="rId21"/>
    <p:sldId id="481" r:id="rId22"/>
    <p:sldId id="483" r:id="rId23"/>
    <p:sldId id="484" r:id="rId24"/>
    <p:sldId id="505" r:id="rId25"/>
    <p:sldId id="946" r:id="rId26"/>
    <p:sldId id="1023" r:id="rId27"/>
    <p:sldId id="1009" r:id="rId28"/>
    <p:sldId id="1010" r:id="rId29"/>
    <p:sldId id="1011" r:id="rId30"/>
    <p:sldId id="1014" r:id="rId31"/>
    <p:sldId id="1015" r:id="rId32"/>
    <p:sldId id="1035" r:id="rId33"/>
    <p:sldId id="1036" r:id="rId34"/>
    <p:sldId id="1037" r:id="rId35"/>
    <p:sldId id="1038" r:id="rId36"/>
    <p:sldId id="1039" r:id="rId37"/>
    <p:sldId id="1012" r:id="rId38"/>
    <p:sldId id="1013" r:id="rId39"/>
    <p:sldId id="1016" r:id="rId40"/>
    <p:sldId id="1017" r:id="rId41"/>
    <p:sldId id="1020" r:id="rId42"/>
    <p:sldId id="1058" r:id="rId43"/>
    <p:sldId id="1059" r:id="rId44"/>
    <p:sldId id="1019" r:id="rId45"/>
    <p:sldId id="1034" r:id="rId46"/>
    <p:sldId id="1021" r:id="rId47"/>
    <p:sldId id="1024" r:id="rId48"/>
    <p:sldId id="1022" r:id="rId49"/>
    <p:sldId id="1025" r:id="rId50"/>
    <p:sldId id="1026" r:id="rId51"/>
    <p:sldId id="1060" r:id="rId52"/>
    <p:sldId id="1063" r:id="rId53"/>
    <p:sldId id="1064" r:id="rId54"/>
    <p:sldId id="1061" r:id="rId55"/>
    <p:sldId id="1040" r:id="rId56"/>
    <p:sldId id="1027" r:id="rId57"/>
    <p:sldId id="1028" r:id="rId58"/>
    <p:sldId id="1029" r:id="rId59"/>
    <p:sldId id="1030" r:id="rId60"/>
    <p:sldId id="1042" r:id="rId61"/>
    <p:sldId id="1043" r:id="rId62"/>
    <p:sldId id="1044" r:id="rId63"/>
    <p:sldId id="1032" r:id="rId64"/>
    <p:sldId id="1033" r:id="rId65"/>
    <p:sldId id="1045" r:id="rId66"/>
    <p:sldId id="1046" r:id="rId67"/>
    <p:sldId id="1047" r:id="rId68"/>
    <p:sldId id="1048" r:id="rId69"/>
    <p:sldId id="1049" r:id="rId70"/>
    <p:sldId id="1056" r:id="rId71"/>
    <p:sldId id="1055" r:id="rId72"/>
    <p:sldId id="1051" r:id="rId73"/>
    <p:sldId id="1054" r:id="rId74"/>
    <p:sldId id="1052" r:id="rId75"/>
    <p:sldId id="1053" r:id="rId76"/>
    <p:sldId id="1057" r:id="rId77"/>
    <p:sldId id="428" r:id="rId78"/>
    <p:sldId id="488" r:id="rId79"/>
    <p:sldId id="429" r:id="rId80"/>
    <p:sldId id="430" r:id="rId81"/>
    <p:sldId id="431" r:id="rId82"/>
    <p:sldId id="432" r:id="rId83"/>
    <p:sldId id="506" r:id="rId84"/>
    <p:sldId id="433" r:id="rId85"/>
    <p:sldId id="497" r:id="rId86"/>
    <p:sldId id="508" r:id="rId87"/>
    <p:sldId id="509" r:id="rId88"/>
    <p:sldId id="450" r:id="rId89"/>
    <p:sldId id="453" r:id="rId90"/>
    <p:sldId id="455" r:id="rId91"/>
    <p:sldId id="459" r:id="rId92"/>
    <p:sldId id="1065" r:id="rId93"/>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2">
          <p15:clr>
            <a:srgbClr val="A4A3A4"/>
          </p15:clr>
        </p15:guide>
        <p15:guide id="3" orient="horz" pos="3223">
          <p15:clr>
            <a:srgbClr val="A4A3A4"/>
          </p15:clr>
        </p15:guide>
        <p15:guide id="4"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D"/>
    <a:srgbClr val="F9FDC7"/>
    <a:srgbClr val="000099"/>
    <a:srgbClr val="535CA1"/>
    <a:srgbClr val="DDDDDD"/>
    <a:srgbClr val="EAEAEA"/>
    <a:srgbClr val="FFDA3F"/>
    <a:srgbClr val="00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4" autoAdjust="0"/>
    <p:restoredTop sz="95701" autoAdjust="0"/>
  </p:normalViewPr>
  <p:slideViewPr>
    <p:cSldViewPr>
      <p:cViewPr varScale="1">
        <p:scale>
          <a:sx n="93" d="100"/>
          <a:sy n="93" d="100"/>
        </p:scale>
        <p:origin x="240" y="424"/>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202"/>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563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headEnd/>
            <a:tailEnd/>
          </a:ln>
          <a:effectLst/>
        </p:spPr>
        <p:txBody>
          <a:bodyPr vert="horz" wrap="square" lIns="98007" tIns="48144" rIns="98007" bIns="48144" numCol="1" anchor="t" anchorCtr="0" compatLnSpc="1">
            <a:prstTxWarp prst="textNoShape">
              <a:avLst/>
            </a:prstTxWarp>
          </a:bodyPr>
          <a:lstStyle/>
          <a:p>
            <a:pPr lvl="0"/>
            <a:r>
              <a:rPr lang="en-US" altLang="zh-CN"/>
              <a:t>We want this to be in font 11 and justify.</a:t>
            </a:r>
          </a:p>
        </p:txBody>
      </p:sp>
    </p:spTree>
    <p:extLst>
      <p:ext uri="{BB962C8B-B14F-4D97-AF65-F5344CB8AC3E}">
        <p14:creationId xmlns:p14="http://schemas.microsoft.com/office/powerpoint/2010/main" val="2150836398"/>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baidu.com/s?wd=%E6%9D%A1%E4%BB%B6%E8%BD%AC%E7%A7%BB%E6%8C%87%E4%BB%A4&amp;tn=44039180_cpr&amp;fenlei=mv6quAkxTZn0IZRqIHckPjm4nH00T1YLuHu-n1TLrHb3mh79Pyu90ZwV5Hcvrjm3rH6sPfKWUMw85HfYnjn4nH6sgvPsT6K1TL0qnfK1TL0z5HD0IgF_5y9YIZ0lQzqlpA-bmyt8mh7GuZR8mvqVQL7dugPYpyq8Q1Rdn1fdPHnLnf"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62036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A:</a:t>
            </a:r>
            <a:r>
              <a:rPr lang="zh-CN" altLang="en-US" dirty="0"/>
              <a:t>形式地址</a:t>
            </a:r>
          </a:p>
        </p:txBody>
      </p:sp>
    </p:spTree>
    <p:extLst>
      <p:ext uri="{BB962C8B-B14F-4D97-AF65-F5344CB8AC3E}">
        <p14:creationId xmlns:p14="http://schemas.microsoft.com/office/powerpoint/2010/main" val="400405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pPr latinLnBrk="0"/>
            <a:r>
              <a:rPr lang="zh-CN" altLang="en-US" sz="1100" b="0" i="0" kern="1200" dirty="0">
                <a:solidFill>
                  <a:schemeClr val="tx1"/>
                </a:solidFill>
                <a:effectLst/>
                <a:latin typeface="Arial" pitchFamily="34" charset="0"/>
                <a:ea typeface="+mn-ea"/>
                <a:cs typeface="+mn-cs"/>
              </a:rPr>
              <a:t>基址寻址主要用于为程序或数据分配存储空间，故基址寄存器的内容通常由操作系统或管理程序确定，在程序运行过程中，值是不可变的，而指令字中的地址码是可变的。</a:t>
            </a:r>
          </a:p>
          <a:p>
            <a:pPr latinLnBrk="0"/>
            <a:r>
              <a:rPr lang="zh-CN" altLang="en-US" sz="1100" b="0" i="0" kern="1200" dirty="0">
                <a:solidFill>
                  <a:schemeClr val="tx1"/>
                </a:solidFill>
                <a:effectLst/>
                <a:latin typeface="Arial" pitchFamily="34" charset="0"/>
                <a:ea typeface="+mn-ea"/>
                <a:cs typeface="+mn-cs"/>
              </a:rPr>
              <a:t>变址寻址中，变址寄存器的内容是用户自己设定的，在程序运行过程中是可变的，而指令字中的地址码是不可变的。编制寻址主要用于处理数组等问题，并且特别适合编制循环程序。</a:t>
            </a:r>
          </a:p>
          <a:p>
            <a:endParaRPr lang="zh-CN" altLang="en-US" dirty="0"/>
          </a:p>
        </p:txBody>
      </p:sp>
    </p:spTree>
    <p:extLst>
      <p:ext uri="{BB962C8B-B14F-4D97-AF65-F5344CB8AC3E}">
        <p14:creationId xmlns:p14="http://schemas.microsoft.com/office/powerpoint/2010/main" val="1041988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10008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endParaRPr lang="en-US"/>
          </a:p>
        </p:txBody>
      </p:sp>
      <p:sp>
        <p:nvSpPr>
          <p:cNvPr id="20484" name="Slide Number Placeholder 3"/>
          <p:cNvSpPr>
            <a:spLocks noGrp="1"/>
          </p:cNvSpPr>
          <p:nvPr>
            <p:ph type="sldNum" sz="quarter" idx="5"/>
          </p:nvPr>
        </p:nvSpPr>
        <p:spPr>
          <a:xfrm>
            <a:off x="3595978" y="8147684"/>
            <a:ext cx="2796871" cy="407384"/>
          </a:xfrm>
          <a:prstGeom prst="rect">
            <a:avLst/>
          </a:prstGeom>
        </p:spPr>
        <p:txBody>
          <a:bodyPr/>
          <a:lstStyle/>
          <a:p>
            <a:pPr>
              <a:defRPr/>
            </a:pPr>
            <a:fld id="{429262F6-BF62-48B3-9B2E-845651183BA4}" type="slidenum">
              <a:rPr lang="en-US" smtClean="0"/>
              <a:pPr>
                <a:defRPr/>
              </a:pPr>
              <a:t>25</a:t>
            </a:fld>
            <a:endParaRPr lang="en-US"/>
          </a:p>
        </p:txBody>
      </p:sp>
    </p:spTree>
    <p:extLst>
      <p:ext uri="{BB962C8B-B14F-4D97-AF65-F5344CB8AC3E}">
        <p14:creationId xmlns:p14="http://schemas.microsoft.com/office/powerpoint/2010/main" val="1096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ChangeArrowheads="1" noTextEdit="1"/>
          </p:cNvSpPr>
          <p:nvPr>
            <p:ph type="sldImg"/>
          </p:nvPr>
        </p:nvSpPr>
        <p:spPr>
          <a:ln/>
        </p:spPr>
      </p:sp>
      <p:sp>
        <p:nvSpPr>
          <p:cNvPr id="28675"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8676" name="灯片编号占位符 3"/>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微软雅黑" panose="020B0503020204020204" pitchFamily="34" charset="-122"/>
                <a:ea typeface="微软雅黑" panose="020B0503020204020204" pitchFamily="34" charset="-122"/>
              </a:defRPr>
            </a:lvl1pPr>
            <a:lvl2pPr marL="742950" indent="-285750">
              <a:defRPr b="1">
                <a:solidFill>
                  <a:schemeClr val="tx1"/>
                </a:solidFill>
                <a:latin typeface="微软雅黑" panose="020B0503020204020204" pitchFamily="34" charset="-122"/>
                <a:ea typeface="微软雅黑" panose="020B0503020204020204" pitchFamily="34" charset="-122"/>
              </a:defRPr>
            </a:lvl2pPr>
            <a:lvl3pPr marL="1143000" indent="-228600">
              <a:defRPr b="1">
                <a:solidFill>
                  <a:schemeClr val="tx1"/>
                </a:solidFill>
                <a:latin typeface="微软雅黑" panose="020B0503020204020204" pitchFamily="34" charset="-122"/>
                <a:ea typeface="微软雅黑" panose="020B0503020204020204" pitchFamily="34" charset="-122"/>
              </a:defRPr>
            </a:lvl3pPr>
            <a:lvl4pPr marL="1600200" indent="-228600">
              <a:defRPr b="1">
                <a:solidFill>
                  <a:schemeClr val="tx1"/>
                </a:solidFill>
                <a:latin typeface="微软雅黑" panose="020B0503020204020204" pitchFamily="34" charset="-122"/>
                <a:ea typeface="微软雅黑" panose="020B0503020204020204" pitchFamily="34" charset="-122"/>
              </a:defRPr>
            </a:lvl4pPr>
            <a:lvl5pPr marL="2057400" indent="-228600">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9pPr>
          </a:lstStyle>
          <a:p>
            <a:fld id="{4866BD91-9D68-47A5-BB5A-6D7B05EC8A31}" type="slidenum">
              <a:rPr lang="en-US" altLang="zh-CN" b="0" smtClean="0">
                <a:latin typeface="Arial" panose="020B0604020202020204" pitchFamily="34" charset="0"/>
                <a:ea typeface="宋体" panose="02010600030101010101" pitchFamily="2" charset="-122"/>
              </a:rPr>
              <a:pPr/>
              <a:t>27</a:t>
            </a:fld>
            <a:endParaRPr lang="en-US" altLang="zh-CN"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76687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3197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zh-CN" altLang="en-US" sz="1100" b="0" i="0" kern="1200" dirty="0">
                <a:solidFill>
                  <a:schemeClr val="tx1"/>
                </a:solidFill>
                <a:effectLst/>
                <a:latin typeface="Arial" pitchFamily="34" charset="0"/>
                <a:ea typeface="+mn-ea"/>
                <a:cs typeface="+mn-cs"/>
              </a:rPr>
              <a:t>函数调用：</a:t>
            </a:r>
            <a:r>
              <a:rPr lang="en-US" altLang="zh-CN" sz="1100" b="0" i="0" kern="1200" dirty="0">
                <a:solidFill>
                  <a:schemeClr val="tx1"/>
                </a:solidFill>
                <a:effectLst/>
                <a:latin typeface="Arial" pitchFamily="34" charset="0"/>
                <a:ea typeface="+mn-ea"/>
                <a:cs typeface="+mn-cs"/>
              </a:rPr>
              <a:t>64bit</a:t>
            </a:r>
            <a:r>
              <a:rPr lang="zh-CN" altLang="en-US" sz="1100" b="0" i="0" kern="1200" dirty="0">
                <a:solidFill>
                  <a:schemeClr val="tx1"/>
                </a:solidFill>
                <a:effectLst/>
                <a:latin typeface="Arial" pitchFamily="34" charset="0"/>
                <a:ea typeface="+mn-ea"/>
                <a:cs typeface="+mn-cs"/>
              </a:rPr>
              <a:t>已经使用通用寄存器来传递参数，其中</a:t>
            </a:r>
            <a:r>
              <a:rPr lang="en-US" altLang="zh-CN" sz="1100" b="0" i="0" kern="1200" dirty="0">
                <a:solidFill>
                  <a:schemeClr val="tx1"/>
                </a:solidFill>
                <a:effectLst/>
                <a:latin typeface="Arial" pitchFamily="34" charset="0"/>
                <a:ea typeface="+mn-ea"/>
                <a:cs typeface="+mn-cs"/>
              </a:rPr>
              <a:t>windows</a:t>
            </a:r>
            <a:r>
              <a:rPr lang="zh-CN" altLang="en-US" sz="1100" b="0" i="0" kern="1200" dirty="0">
                <a:solidFill>
                  <a:schemeClr val="tx1"/>
                </a:solidFill>
                <a:effectLst/>
                <a:latin typeface="Arial" pitchFamily="34" charset="0"/>
                <a:ea typeface="+mn-ea"/>
                <a:cs typeface="+mn-cs"/>
              </a:rPr>
              <a:t>系统是前面四个参数用，</a:t>
            </a:r>
            <a:r>
              <a:rPr lang="en-US" altLang="zh-CN" sz="1100" b="0" i="0" kern="1200" dirty="0" err="1">
                <a:solidFill>
                  <a:schemeClr val="tx1"/>
                </a:solidFill>
                <a:effectLst/>
                <a:latin typeface="Arial" pitchFamily="34" charset="0"/>
                <a:ea typeface="+mn-ea"/>
                <a:cs typeface="+mn-cs"/>
              </a:rPr>
              <a:t>linux</a:t>
            </a:r>
            <a:r>
              <a:rPr lang="zh-CN" altLang="en-US" sz="1100" b="0" i="0" kern="1200" dirty="0">
                <a:solidFill>
                  <a:schemeClr val="tx1"/>
                </a:solidFill>
                <a:effectLst/>
                <a:latin typeface="Arial" pitchFamily="34" charset="0"/>
                <a:ea typeface="+mn-ea"/>
                <a:cs typeface="+mn-cs"/>
              </a:rPr>
              <a:t>系统是前面</a:t>
            </a:r>
            <a:r>
              <a:rPr lang="en-US" altLang="zh-CN" sz="1100" b="0" i="0" kern="1200" dirty="0">
                <a:solidFill>
                  <a:schemeClr val="tx1"/>
                </a:solidFill>
                <a:effectLst/>
                <a:latin typeface="Arial" pitchFamily="34" charset="0"/>
                <a:ea typeface="+mn-ea"/>
                <a:cs typeface="+mn-cs"/>
              </a:rPr>
              <a:t>6</a:t>
            </a:r>
            <a:r>
              <a:rPr lang="zh-CN" altLang="en-US" sz="1100" b="0" i="0" kern="1200" dirty="0">
                <a:solidFill>
                  <a:schemeClr val="tx1"/>
                </a:solidFill>
                <a:effectLst/>
                <a:latin typeface="Arial" pitchFamily="34" charset="0"/>
                <a:ea typeface="+mn-ea"/>
                <a:cs typeface="+mn-cs"/>
              </a:rPr>
              <a:t>个参数，剩下的通过栈来传递，</a:t>
            </a:r>
            <a:r>
              <a:rPr lang="en-US" altLang="zh-CN" sz="1100" b="0" i="0" kern="1200" dirty="0">
                <a:solidFill>
                  <a:schemeClr val="tx1"/>
                </a:solidFill>
                <a:effectLst/>
                <a:latin typeface="Arial" pitchFamily="34" charset="0"/>
                <a:ea typeface="+mn-ea"/>
                <a:cs typeface="+mn-cs"/>
              </a:rPr>
              <a:t>32bit windows</a:t>
            </a:r>
            <a:r>
              <a:rPr lang="zh-CN" altLang="en-US" sz="1100" b="0" i="0" kern="1200" dirty="0">
                <a:solidFill>
                  <a:schemeClr val="tx1"/>
                </a:solidFill>
                <a:effectLst/>
                <a:latin typeface="Arial" pitchFamily="34" charset="0"/>
                <a:ea typeface="+mn-ea"/>
                <a:cs typeface="+mn-cs"/>
              </a:rPr>
              <a:t>和</a:t>
            </a:r>
            <a:r>
              <a:rPr lang="en-US" altLang="zh-CN" sz="1100" b="0" i="0" kern="1200" dirty="0" err="1">
                <a:solidFill>
                  <a:schemeClr val="tx1"/>
                </a:solidFill>
                <a:effectLst/>
                <a:latin typeface="Arial" pitchFamily="34" charset="0"/>
                <a:ea typeface="+mn-ea"/>
                <a:cs typeface="+mn-cs"/>
              </a:rPr>
              <a:t>linux</a:t>
            </a:r>
            <a:r>
              <a:rPr lang="zh-CN" altLang="en-US" sz="1100" b="0" i="0" kern="1200" dirty="0">
                <a:solidFill>
                  <a:schemeClr val="tx1"/>
                </a:solidFill>
                <a:effectLst/>
                <a:latin typeface="Arial" pitchFamily="34" charset="0"/>
                <a:ea typeface="+mn-ea"/>
                <a:cs typeface="+mn-cs"/>
              </a:rPr>
              <a:t>所有参数都是通过栈来传递的</a:t>
            </a:r>
            <a:endParaRPr lang="en-US" dirty="0"/>
          </a:p>
        </p:txBody>
      </p:sp>
    </p:spTree>
    <p:extLst>
      <p:ext uri="{BB962C8B-B14F-4D97-AF65-F5344CB8AC3E}">
        <p14:creationId xmlns:p14="http://schemas.microsoft.com/office/powerpoint/2010/main" val="2640442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900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309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337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722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85235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附加段：额外的数据段</a:t>
            </a:r>
          </a:p>
        </p:txBody>
      </p:sp>
    </p:spTree>
    <p:extLst>
      <p:ext uri="{BB962C8B-B14F-4D97-AF65-F5344CB8AC3E}">
        <p14:creationId xmlns:p14="http://schemas.microsoft.com/office/powerpoint/2010/main" val="1602914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95547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100" b="0" i="0" kern="1200" dirty="0">
                <a:solidFill>
                  <a:schemeClr val="tx1"/>
                </a:solidFill>
                <a:effectLst/>
                <a:latin typeface="Arial" pitchFamily="34" charset="0"/>
                <a:ea typeface="+mn-ea"/>
                <a:cs typeface="+mn-cs"/>
              </a:rPr>
              <a:t>奇偶标志</a:t>
            </a:r>
            <a:r>
              <a:rPr lang="en-US" altLang="zh-CN" sz="1100" b="0" i="0" kern="1200" dirty="0">
                <a:solidFill>
                  <a:schemeClr val="tx1"/>
                </a:solidFill>
                <a:effectLst/>
                <a:latin typeface="Arial" pitchFamily="34" charset="0"/>
                <a:ea typeface="+mn-ea"/>
                <a:cs typeface="+mn-cs"/>
              </a:rPr>
              <a:t>PF</a:t>
            </a:r>
            <a:r>
              <a:rPr lang="zh-CN" altLang="en-US" sz="1100" b="0" i="0" kern="1200" dirty="0">
                <a:solidFill>
                  <a:schemeClr val="tx1"/>
                </a:solidFill>
                <a:effectLst/>
                <a:latin typeface="Arial" pitchFamily="34" charset="0"/>
                <a:ea typeface="+mn-ea"/>
                <a:cs typeface="+mn-cs"/>
              </a:rPr>
              <a:t>用于反映运算结果中“</a:t>
            </a:r>
            <a:r>
              <a:rPr lang="en-US" altLang="zh-CN" sz="1100" b="0" i="0" kern="1200" dirty="0">
                <a:solidFill>
                  <a:schemeClr val="tx1"/>
                </a:solidFill>
                <a:effectLst/>
                <a:latin typeface="Arial" pitchFamily="34" charset="0"/>
                <a:ea typeface="+mn-ea"/>
                <a:cs typeface="+mn-cs"/>
              </a:rPr>
              <a:t>1”</a:t>
            </a:r>
            <a:r>
              <a:rPr lang="zh-CN" altLang="en-US" sz="1100" b="0" i="0" kern="1200" dirty="0">
                <a:solidFill>
                  <a:schemeClr val="tx1"/>
                </a:solidFill>
                <a:effectLst/>
                <a:latin typeface="Arial" pitchFamily="34" charset="0"/>
                <a:ea typeface="+mn-ea"/>
                <a:cs typeface="+mn-cs"/>
              </a:rPr>
              <a:t>的个数的奇偶性。如果“</a:t>
            </a:r>
            <a:r>
              <a:rPr lang="en-US" altLang="zh-CN" sz="1100" b="0" i="0" kern="1200" dirty="0">
                <a:solidFill>
                  <a:schemeClr val="tx1"/>
                </a:solidFill>
                <a:effectLst/>
                <a:latin typeface="Arial" pitchFamily="34" charset="0"/>
                <a:ea typeface="+mn-ea"/>
                <a:cs typeface="+mn-cs"/>
              </a:rPr>
              <a:t>1”</a:t>
            </a:r>
            <a:r>
              <a:rPr lang="zh-CN" altLang="en-US" sz="1100" b="0" i="0" kern="1200" dirty="0">
                <a:solidFill>
                  <a:schemeClr val="tx1"/>
                </a:solidFill>
                <a:effectLst/>
                <a:latin typeface="Arial" pitchFamily="34" charset="0"/>
                <a:ea typeface="+mn-ea"/>
                <a:cs typeface="+mn-cs"/>
              </a:rPr>
              <a:t>的个数为偶数，则</a:t>
            </a:r>
            <a:r>
              <a:rPr lang="en-US" altLang="zh-CN" sz="1100" b="0" i="0" kern="1200" dirty="0">
                <a:solidFill>
                  <a:schemeClr val="tx1"/>
                </a:solidFill>
                <a:effectLst/>
                <a:latin typeface="Arial" pitchFamily="34" charset="0"/>
                <a:ea typeface="+mn-ea"/>
                <a:cs typeface="+mn-cs"/>
              </a:rPr>
              <a:t>PF</a:t>
            </a:r>
            <a:r>
              <a:rPr lang="zh-CN" altLang="en-US" sz="1100" b="0" i="0" kern="1200" dirty="0">
                <a:solidFill>
                  <a:schemeClr val="tx1"/>
                </a:solidFill>
                <a:effectLst/>
                <a:latin typeface="Arial" pitchFamily="34" charset="0"/>
                <a:ea typeface="+mn-ea"/>
                <a:cs typeface="+mn-cs"/>
              </a:rPr>
              <a:t>的值为</a:t>
            </a:r>
            <a:r>
              <a:rPr lang="en-US" altLang="zh-CN" sz="1100" b="0" i="0" kern="1200" dirty="0">
                <a:solidFill>
                  <a:schemeClr val="tx1"/>
                </a:solidFill>
                <a:effectLst/>
                <a:latin typeface="Arial" pitchFamily="34" charset="0"/>
                <a:ea typeface="+mn-ea"/>
                <a:cs typeface="+mn-cs"/>
              </a:rPr>
              <a:t>1</a:t>
            </a:r>
            <a:r>
              <a:rPr lang="zh-CN" altLang="en-US" sz="1100" b="0" i="0" kern="1200" dirty="0">
                <a:solidFill>
                  <a:schemeClr val="tx1"/>
                </a:solidFill>
                <a:effectLst/>
                <a:latin typeface="Arial" pitchFamily="34" charset="0"/>
                <a:ea typeface="+mn-ea"/>
                <a:cs typeface="+mn-cs"/>
              </a:rPr>
              <a:t>，否则其值为</a:t>
            </a:r>
            <a:r>
              <a:rPr lang="en-US" altLang="zh-CN" sz="1100" b="0" i="0" kern="1200" dirty="0">
                <a:solidFill>
                  <a:schemeClr val="tx1"/>
                </a:solidFill>
                <a:effectLst/>
                <a:latin typeface="Arial" pitchFamily="34" charset="0"/>
                <a:ea typeface="+mn-ea"/>
                <a:cs typeface="+mn-cs"/>
              </a:rPr>
              <a:t>0</a:t>
            </a:r>
            <a:r>
              <a:rPr lang="zh-CN" altLang="en-US" sz="1100" b="0" i="0" kern="1200" dirty="0">
                <a:solidFill>
                  <a:schemeClr val="tx1"/>
                </a:solidFill>
                <a:effectLst/>
                <a:latin typeface="Arial" pitchFamily="34" charset="0"/>
                <a:ea typeface="+mn-ea"/>
                <a:cs typeface="+mn-cs"/>
              </a:rPr>
              <a:t>。</a:t>
            </a:r>
          </a:p>
          <a:p>
            <a:pPr algn="l"/>
            <a:r>
              <a:rPr lang="zh-CN" altLang="en-US" sz="1100" b="0" i="0" kern="1200" dirty="0">
                <a:solidFill>
                  <a:schemeClr val="tx1"/>
                </a:solidFill>
                <a:effectLst/>
                <a:latin typeface="Arial" pitchFamily="34" charset="0"/>
                <a:ea typeface="+mn-ea"/>
                <a:cs typeface="+mn-cs"/>
              </a:rPr>
              <a:t>利用</a:t>
            </a:r>
            <a:r>
              <a:rPr lang="en-US" altLang="zh-CN" sz="1100" b="0" i="0" kern="1200" dirty="0">
                <a:solidFill>
                  <a:schemeClr val="tx1"/>
                </a:solidFill>
                <a:effectLst/>
                <a:latin typeface="Arial" pitchFamily="34" charset="0"/>
                <a:ea typeface="+mn-ea"/>
                <a:cs typeface="+mn-cs"/>
              </a:rPr>
              <a:t>PF</a:t>
            </a:r>
            <a:r>
              <a:rPr lang="zh-CN" altLang="en-US" sz="1100" b="0" i="0" kern="1200" dirty="0">
                <a:solidFill>
                  <a:schemeClr val="tx1"/>
                </a:solidFill>
                <a:effectLst/>
                <a:latin typeface="Arial" pitchFamily="34" charset="0"/>
                <a:ea typeface="+mn-ea"/>
                <a:cs typeface="+mn-cs"/>
              </a:rPr>
              <a:t>可进行奇偶校验检查，或产生奇偶校验位。在数据传送过程中，为了提供传送的可靠性，如果采用奇偶校验的方法，就可使用该标志位。</a:t>
            </a:r>
          </a:p>
          <a:p>
            <a:pPr algn="l"/>
            <a:r>
              <a:rPr lang="en-US" altLang="zh-CN" sz="1100" b="0" i="0" kern="1200" dirty="0">
                <a:solidFill>
                  <a:schemeClr val="tx1"/>
                </a:solidFill>
                <a:effectLst/>
                <a:latin typeface="Arial" pitchFamily="34" charset="0"/>
                <a:ea typeface="+mn-ea"/>
                <a:cs typeface="+mn-cs"/>
              </a:rPr>
              <a:t>3</a:t>
            </a:r>
            <a:r>
              <a:rPr lang="zh-CN" altLang="en-US" sz="1100" b="0" i="0" kern="1200" dirty="0">
                <a:solidFill>
                  <a:schemeClr val="tx1"/>
                </a:solidFill>
                <a:effectLst/>
                <a:latin typeface="Arial" pitchFamily="34" charset="0"/>
                <a:ea typeface="+mn-ea"/>
                <a:cs typeface="+mn-cs"/>
              </a:rPr>
              <a:t>、辅助进位标志</a:t>
            </a:r>
            <a:r>
              <a:rPr lang="en-US" altLang="zh-CN" sz="1100" b="0" i="0" kern="1200" dirty="0">
                <a:solidFill>
                  <a:schemeClr val="tx1"/>
                </a:solidFill>
                <a:effectLst/>
                <a:latin typeface="Arial" pitchFamily="34" charset="0"/>
                <a:ea typeface="+mn-ea"/>
                <a:cs typeface="+mn-cs"/>
              </a:rPr>
              <a:t>AF(Auxiliary Carry Flag) </a:t>
            </a:r>
            <a:br>
              <a:rPr lang="en-US" altLang="zh-CN" sz="1100" b="0" i="0" kern="1200" dirty="0">
                <a:solidFill>
                  <a:schemeClr val="tx1"/>
                </a:solidFill>
                <a:effectLst/>
                <a:latin typeface="Arial" pitchFamily="34" charset="0"/>
                <a:ea typeface="+mn-ea"/>
                <a:cs typeface="+mn-cs"/>
              </a:rPr>
            </a:br>
            <a:r>
              <a:rPr lang="zh-CN" altLang="en-US" sz="1100" b="0" i="0" kern="1200" dirty="0">
                <a:solidFill>
                  <a:schemeClr val="tx1"/>
                </a:solidFill>
                <a:effectLst/>
                <a:latin typeface="Arial" pitchFamily="34" charset="0"/>
                <a:ea typeface="+mn-ea"/>
                <a:cs typeface="+mn-cs"/>
              </a:rPr>
              <a:t>在发生下列情况时，辅助进位标志</a:t>
            </a:r>
            <a:r>
              <a:rPr lang="en-US" altLang="zh-CN" sz="1100" b="0" i="0" kern="1200" dirty="0">
                <a:solidFill>
                  <a:schemeClr val="tx1"/>
                </a:solidFill>
                <a:effectLst/>
                <a:latin typeface="Arial" pitchFamily="34" charset="0"/>
                <a:ea typeface="+mn-ea"/>
                <a:cs typeface="+mn-cs"/>
              </a:rPr>
              <a:t>AF</a:t>
            </a:r>
            <a:r>
              <a:rPr lang="zh-CN" altLang="en-US" sz="1100" b="0" i="0" kern="1200" dirty="0">
                <a:solidFill>
                  <a:schemeClr val="tx1"/>
                </a:solidFill>
                <a:effectLst/>
                <a:latin typeface="Arial" pitchFamily="34" charset="0"/>
                <a:ea typeface="+mn-ea"/>
                <a:cs typeface="+mn-cs"/>
              </a:rPr>
              <a:t>的值被置为</a:t>
            </a:r>
            <a:r>
              <a:rPr lang="en-US" altLang="zh-CN" sz="1100" b="0" i="0" kern="1200" dirty="0">
                <a:solidFill>
                  <a:schemeClr val="tx1"/>
                </a:solidFill>
                <a:effectLst/>
                <a:latin typeface="Arial" pitchFamily="34" charset="0"/>
                <a:ea typeface="+mn-ea"/>
                <a:cs typeface="+mn-cs"/>
              </a:rPr>
              <a:t>1</a:t>
            </a:r>
            <a:r>
              <a:rPr lang="zh-CN" altLang="en-US" sz="1100" b="0" i="0" kern="1200" dirty="0">
                <a:solidFill>
                  <a:schemeClr val="tx1"/>
                </a:solidFill>
                <a:effectLst/>
                <a:latin typeface="Arial" pitchFamily="34" charset="0"/>
                <a:ea typeface="+mn-ea"/>
                <a:cs typeface="+mn-cs"/>
              </a:rPr>
              <a:t>，否则其值为</a:t>
            </a:r>
            <a:r>
              <a:rPr lang="en-US" altLang="zh-CN" sz="1100" b="0" i="0" kern="1200" dirty="0">
                <a:solidFill>
                  <a:schemeClr val="tx1"/>
                </a:solidFill>
                <a:effectLst/>
                <a:latin typeface="Arial" pitchFamily="34" charset="0"/>
                <a:ea typeface="+mn-ea"/>
                <a:cs typeface="+mn-cs"/>
              </a:rPr>
              <a:t>0</a:t>
            </a:r>
            <a:r>
              <a:rPr lang="zh-CN" altLang="en-US" sz="1100" b="0" i="0" kern="1200" dirty="0">
                <a:solidFill>
                  <a:schemeClr val="tx1"/>
                </a:solidFill>
                <a:effectLst/>
                <a:latin typeface="Arial" pitchFamily="34" charset="0"/>
                <a:ea typeface="+mn-ea"/>
                <a:cs typeface="+mn-cs"/>
              </a:rPr>
              <a:t>：</a:t>
            </a:r>
          </a:p>
          <a:p>
            <a:pPr algn="l"/>
            <a:r>
              <a:rPr lang="en-US" altLang="zh-CN" sz="1100" b="0" i="0" kern="1200" dirty="0">
                <a:solidFill>
                  <a:schemeClr val="tx1"/>
                </a:solidFill>
                <a:effectLst/>
                <a:latin typeface="Arial" pitchFamily="34" charset="0"/>
                <a:ea typeface="+mn-ea"/>
                <a:cs typeface="+mn-cs"/>
              </a:rPr>
              <a:t>(1)</a:t>
            </a:r>
            <a:r>
              <a:rPr lang="zh-CN" altLang="en-US" sz="1100" b="0" i="0" kern="1200" dirty="0">
                <a:solidFill>
                  <a:schemeClr val="tx1"/>
                </a:solidFill>
                <a:effectLst/>
                <a:latin typeface="Arial" pitchFamily="34" charset="0"/>
                <a:ea typeface="+mn-ea"/>
                <a:cs typeface="+mn-cs"/>
              </a:rPr>
              <a:t>、在字操作时，发生低字节向高字节进位或借位时； </a:t>
            </a:r>
            <a:br>
              <a:rPr lang="zh-CN" altLang="en-US" sz="1100" b="0" i="0" kern="1200" dirty="0">
                <a:solidFill>
                  <a:schemeClr val="tx1"/>
                </a:solidFill>
                <a:effectLst/>
                <a:latin typeface="Arial" pitchFamily="34" charset="0"/>
                <a:ea typeface="+mn-ea"/>
                <a:cs typeface="+mn-cs"/>
              </a:rPr>
            </a:br>
            <a:r>
              <a:rPr lang="en-US" altLang="zh-CN" sz="1100" b="0" i="0" kern="1200" dirty="0">
                <a:solidFill>
                  <a:schemeClr val="tx1"/>
                </a:solidFill>
                <a:effectLst/>
                <a:latin typeface="Arial" pitchFamily="34" charset="0"/>
                <a:ea typeface="+mn-ea"/>
                <a:cs typeface="+mn-cs"/>
              </a:rPr>
              <a:t>(2)</a:t>
            </a:r>
            <a:r>
              <a:rPr lang="zh-CN" altLang="en-US" sz="1100" b="0" i="0" kern="1200" dirty="0">
                <a:solidFill>
                  <a:schemeClr val="tx1"/>
                </a:solidFill>
                <a:effectLst/>
                <a:latin typeface="Arial" pitchFamily="34" charset="0"/>
                <a:ea typeface="+mn-ea"/>
                <a:cs typeface="+mn-cs"/>
              </a:rPr>
              <a:t>、在字节操作时，发生低</a:t>
            </a:r>
            <a:r>
              <a:rPr lang="en-US" altLang="zh-CN" sz="1100" b="0" i="0" kern="1200" dirty="0">
                <a:solidFill>
                  <a:schemeClr val="tx1"/>
                </a:solidFill>
                <a:effectLst/>
                <a:latin typeface="Arial" pitchFamily="34" charset="0"/>
                <a:ea typeface="+mn-ea"/>
                <a:cs typeface="+mn-cs"/>
              </a:rPr>
              <a:t>4</a:t>
            </a:r>
            <a:r>
              <a:rPr lang="zh-CN" altLang="en-US" sz="1100" b="0" i="0" kern="1200" dirty="0">
                <a:solidFill>
                  <a:schemeClr val="tx1"/>
                </a:solidFill>
                <a:effectLst/>
                <a:latin typeface="Arial" pitchFamily="34" charset="0"/>
                <a:ea typeface="+mn-ea"/>
                <a:cs typeface="+mn-cs"/>
              </a:rPr>
              <a:t>位向高</a:t>
            </a:r>
            <a:r>
              <a:rPr lang="en-US" altLang="zh-CN" sz="1100" b="0" i="0" kern="1200" dirty="0">
                <a:solidFill>
                  <a:schemeClr val="tx1"/>
                </a:solidFill>
                <a:effectLst/>
                <a:latin typeface="Arial" pitchFamily="34" charset="0"/>
                <a:ea typeface="+mn-ea"/>
                <a:cs typeface="+mn-cs"/>
              </a:rPr>
              <a:t>4</a:t>
            </a:r>
            <a:r>
              <a:rPr lang="zh-CN" altLang="en-US" sz="1100" b="0" i="0" kern="1200" dirty="0">
                <a:solidFill>
                  <a:schemeClr val="tx1"/>
                </a:solidFill>
                <a:effectLst/>
                <a:latin typeface="Arial" pitchFamily="34" charset="0"/>
                <a:ea typeface="+mn-ea"/>
                <a:cs typeface="+mn-cs"/>
              </a:rPr>
              <a:t>位进位或借位时。</a:t>
            </a:r>
          </a:p>
          <a:p>
            <a:pPr algn="l"/>
            <a:r>
              <a:rPr lang="zh-CN" altLang="en-US" sz="1100" b="0" i="0" kern="1200" dirty="0">
                <a:solidFill>
                  <a:schemeClr val="tx1"/>
                </a:solidFill>
                <a:effectLst/>
                <a:latin typeface="Arial" pitchFamily="34" charset="0"/>
                <a:ea typeface="+mn-ea"/>
                <a:cs typeface="+mn-cs"/>
              </a:rPr>
              <a:t>对以上</a:t>
            </a:r>
            <a:r>
              <a:rPr lang="en-US" altLang="zh-CN" sz="1100" b="0" i="0" kern="1200" dirty="0">
                <a:solidFill>
                  <a:schemeClr val="tx1"/>
                </a:solidFill>
                <a:effectLst/>
                <a:latin typeface="Arial" pitchFamily="34" charset="0"/>
                <a:ea typeface="+mn-ea"/>
                <a:cs typeface="+mn-cs"/>
              </a:rPr>
              <a:t>6</a:t>
            </a:r>
            <a:r>
              <a:rPr lang="zh-CN" altLang="en-US" sz="1100" b="0" i="0" kern="1200" dirty="0">
                <a:solidFill>
                  <a:schemeClr val="tx1"/>
                </a:solidFill>
                <a:effectLst/>
                <a:latin typeface="Arial" pitchFamily="34" charset="0"/>
                <a:ea typeface="+mn-ea"/>
                <a:cs typeface="+mn-cs"/>
              </a:rPr>
              <a:t>个运算结果标志位，在一般编程情况下，标志位</a:t>
            </a:r>
            <a:r>
              <a:rPr lang="en-US" altLang="zh-CN" sz="1100" b="0" i="0" kern="1200" dirty="0">
                <a:solidFill>
                  <a:schemeClr val="tx1"/>
                </a:solidFill>
                <a:effectLst/>
                <a:latin typeface="Arial" pitchFamily="34" charset="0"/>
                <a:ea typeface="+mn-ea"/>
                <a:cs typeface="+mn-cs"/>
              </a:rPr>
              <a:t>CF</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ZF</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SF</a:t>
            </a:r>
            <a:r>
              <a:rPr lang="zh-CN" altLang="en-US" sz="1100" b="0" i="0" kern="1200" dirty="0">
                <a:solidFill>
                  <a:schemeClr val="tx1"/>
                </a:solidFill>
                <a:effectLst/>
                <a:latin typeface="Arial" pitchFamily="34" charset="0"/>
                <a:ea typeface="+mn-ea"/>
                <a:cs typeface="+mn-cs"/>
              </a:rPr>
              <a:t>和</a:t>
            </a:r>
            <a:r>
              <a:rPr lang="en-US" altLang="zh-CN" sz="1100" b="0" i="0" kern="1200" dirty="0">
                <a:solidFill>
                  <a:schemeClr val="tx1"/>
                </a:solidFill>
                <a:effectLst/>
                <a:latin typeface="Arial" pitchFamily="34" charset="0"/>
                <a:ea typeface="+mn-ea"/>
                <a:cs typeface="+mn-cs"/>
              </a:rPr>
              <a:t>OF</a:t>
            </a:r>
            <a:r>
              <a:rPr lang="zh-CN" altLang="en-US" sz="1100" b="0" i="0" kern="1200" dirty="0">
                <a:solidFill>
                  <a:schemeClr val="tx1"/>
                </a:solidFill>
                <a:effectLst/>
                <a:latin typeface="Arial" pitchFamily="34" charset="0"/>
                <a:ea typeface="+mn-ea"/>
                <a:cs typeface="+mn-cs"/>
              </a:rPr>
              <a:t>的使用频率较高，而标志位</a:t>
            </a:r>
            <a:r>
              <a:rPr lang="en-US" altLang="zh-CN" sz="1100" b="0" i="0" kern="1200" dirty="0">
                <a:solidFill>
                  <a:schemeClr val="tx1"/>
                </a:solidFill>
                <a:effectLst/>
                <a:latin typeface="Arial" pitchFamily="34" charset="0"/>
                <a:ea typeface="+mn-ea"/>
                <a:cs typeface="+mn-cs"/>
              </a:rPr>
              <a:t>PF</a:t>
            </a:r>
            <a:r>
              <a:rPr lang="zh-CN" altLang="en-US" sz="1100" b="0" i="0" kern="1200" dirty="0">
                <a:solidFill>
                  <a:schemeClr val="tx1"/>
                </a:solidFill>
                <a:effectLst/>
                <a:latin typeface="Arial" pitchFamily="34" charset="0"/>
                <a:ea typeface="+mn-ea"/>
                <a:cs typeface="+mn-cs"/>
              </a:rPr>
              <a:t>和</a:t>
            </a:r>
            <a:r>
              <a:rPr lang="en-US" altLang="zh-CN" sz="1100" b="0" i="0" kern="1200" dirty="0">
                <a:solidFill>
                  <a:schemeClr val="tx1"/>
                </a:solidFill>
                <a:effectLst/>
                <a:latin typeface="Arial" pitchFamily="34" charset="0"/>
                <a:ea typeface="+mn-ea"/>
                <a:cs typeface="+mn-cs"/>
              </a:rPr>
              <a:t>AF</a:t>
            </a:r>
            <a:r>
              <a:rPr lang="zh-CN" altLang="en-US" sz="1100" b="0" i="0" kern="1200" dirty="0">
                <a:solidFill>
                  <a:schemeClr val="tx1"/>
                </a:solidFill>
                <a:effectLst/>
                <a:latin typeface="Arial" pitchFamily="34" charset="0"/>
                <a:ea typeface="+mn-ea"/>
                <a:cs typeface="+mn-cs"/>
              </a:rPr>
              <a:t>的使用频率较低。</a:t>
            </a:r>
          </a:p>
          <a:p>
            <a:pPr algn="l"/>
            <a:endParaRPr lang="zh-CN" altLang="en-US" dirty="0"/>
          </a:p>
        </p:txBody>
      </p:sp>
    </p:spTree>
    <p:extLst>
      <p:ext uri="{BB962C8B-B14F-4D97-AF65-F5344CB8AC3E}">
        <p14:creationId xmlns:p14="http://schemas.microsoft.com/office/powerpoint/2010/main" val="2598165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529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r>
              <a:rPr lang="en-US" altLang="zh-CN" dirty="0"/>
              <a:t>https://blog.csdn.net/apollon_krj/article/details/77524601</a:t>
            </a:r>
          </a:p>
          <a:p>
            <a:pPr marL="0" marR="0" lvl="0" indent="0" algn="just" defTabSz="914400" rtl="0" eaLnBrk="0" fontAlgn="base" latinLnBrk="0" hangingPunct="0">
              <a:lnSpc>
                <a:spcPct val="90000"/>
              </a:lnSpc>
              <a:spcBef>
                <a:spcPct val="40000"/>
              </a:spcBef>
              <a:spcAft>
                <a:spcPct val="0"/>
              </a:spcAft>
              <a:buClrTx/>
              <a:buSzTx/>
              <a:buFontTx/>
              <a:buNone/>
              <a:tabLst/>
              <a:defRPr/>
            </a:pPr>
            <a:endParaRPr lang="en-US" altLang="zh-CN" dirty="0"/>
          </a:p>
          <a:p>
            <a:pPr marL="0" marR="0" lvl="0" indent="0" algn="just" defTabSz="914400" rtl="0" eaLnBrk="0" fontAlgn="base" latinLnBrk="0" hangingPunct="0">
              <a:lnSpc>
                <a:spcPct val="90000"/>
              </a:lnSpc>
              <a:spcBef>
                <a:spcPct val="40000"/>
              </a:spcBef>
              <a:spcAft>
                <a:spcPct val="0"/>
              </a:spcAft>
              <a:buClrTx/>
              <a:buSzTx/>
              <a:buFontTx/>
              <a:buNone/>
              <a:tabLst/>
              <a:defRPr/>
            </a:pPr>
            <a:r>
              <a:rPr lang="zh-CN" altLang="en-US" dirty="0"/>
              <a:t>超微主动把</a:t>
            </a:r>
            <a:r>
              <a:rPr lang="en-US" altLang="zh-CN" dirty="0"/>
              <a:t>32</a:t>
            </a:r>
            <a:r>
              <a:rPr lang="zh-CN" altLang="en-US" dirty="0"/>
              <a:t>位</a:t>
            </a:r>
            <a:r>
              <a:rPr lang="en-US" altLang="zh-CN" dirty="0"/>
              <a:t>x86</a:t>
            </a:r>
            <a:r>
              <a:rPr lang="zh-CN" altLang="en-US" dirty="0"/>
              <a:t>（或称为</a:t>
            </a:r>
            <a:r>
              <a:rPr lang="en-US" altLang="zh-CN" dirty="0"/>
              <a:t>IA-32</a:t>
            </a:r>
            <a:r>
              <a:rPr lang="zh-CN" altLang="en-US" dirty="0"/>
              <a:t>）扩充为</a:t>
            </a:r>
            <a:r>
              <a:rPr lang="en-US" altLang="zh-CN" dirty="0"/>
              <a:t>64</a:t>
            </a:r>
            <a:r>
              <a:rPr lang="zh-CN" altLang="en-US" dirty="0"/>
              <a:t>位。它以一个称为</a:t>
            </a:r>
            <a:r>
              <a:rPr lang="en-US" altLang="zh-CN" dirty="0"/>
              <a:t>AMD64</a:t>
            </a:r>
            <a:r>
              <a:rPr lang="zh-CN" altLang="en-US" dirty="0"/>
              <a:t>的架构出现（在重命名前也称为</a:t>
            </a:r>
            <a:r>
              <a:rPr lang="en-US" altLang="zh-CN" dirty="0"/>
              <a:t>x86-64</a:t>
            </a:r>
            <a:r>
              <a:rPr lang="zh-CN" altLang="en-US" dirty="0"/>
              <a:t>），且以这个技术为基础的第一个产品是单核心的</a:t>
            </a:r>
            <a:r>
              <a:rPr lang="en-US" altLang="zh-CN" dirty="0"/>
              <a:t>Opteron</a:t>
            </a:r>
            <a:r>
              <a:rPr lang="zh-CN" altLang="en-US" dirty="0"/>
              <a:t>和</a:t>
            </a:r>
            <a:r>
              <a:rPr lang="en-US" altLang="zh-CN" dirty="0"/>
              <a:t>Athlon 64</a:t>
            </a:r>
            <a:r>
              <a:rPr lang="zh-CN" altLang="en-US" dirty="0"/>
              <a:t>处理器家族。由于</a:t>
            </a:r>
            <a:r>
              <a:rPr lang="en-US" altLang="zh-CN" dirty="0"/>
              <a:t>AMD</a:t>
            </a:r>
            <a:r>
              <a:rPr lang="zh-CN" altLang="en-US" dirty="0"/>
              <a:t>的</a:t>
            </a:r>
            <a:r>
              <a:rPr lang="en-US" altLang="zh-CN" dirty="0"/>
              <a:t>64</a:t>
            </a:r>
            <a:r>
              <a:rPr lang="zh-CN" altLang="en-US" dirty="0"/>
              <a:t>位处理器产品线首先进入市场，且微软也不愿意为英代尔和</a:t>
            </a:r>
            <a:r>
              <a:rPr lang="en-US" altLang="zh-CN" dirty="0"/>
              <a:t>AMD</a:t>
            </a:r>
            <a:r>
              <a:rPr lang="zh-CN" altLang="en-US" dirty="0"/>
              <a:t>开发两套不同的</a:t>
            </a:r>
            <a:r>
              <a:rPr lang="en-US" altLang="zh-CN" dirty="0"/>
              <a:t>64</a:t>
            </a:r>
            <a:r>
              <a:rPr lang="zh-CN" altLang="en-US" dirty="0"/>
              <a:t>位操作系统，英代尔也被迫采纳</a:t>
            </a:r>
            <a:r>
              <a:rPr lang="en-US" altLang="zh-CN" dirty="0"/>
              <a:t>AMD64</a:t>
            </a:r>
            <a:r>
              <a:rPr lang="zh-CN" altLang="en-US" dirty="0"/>
              <a:t>指令集且增加某些新的扩充到他们自己的产品，命名为</a:t>
            </a:r>
            <a:r>
              <a:rPr lang="en-US" altLang="zh-CN" dirty="0"/>
              <a:t>EM64T</a:t>
            </a:r>
            <a:r>
              <a:rPr lang="zh-CN" altLang="en-US" dirty="0"/>
              <a:t>架构（显然他们不想承认这些指令集是来自它的主要对手</a:t>
            </a:r>
            <a:r>
              <a:rPr lang="en-US" altLang="zh-CN" dirty="0"/>
              <a:t>AMD</a:t>
            </a:r>
            <a:r>
              <a:rPr lang="zh-CN" altLang="en-US" dirty="0"/>
              <a:t>），</a:t>
            </a:r>
            <a:r>
              <a:rPr lang="en-US" altLang="zh-CN" dirty="0"/>
              <a:t>EM64T</a:t>
            </a:r>
            <a:r>
              <a:rPr lang="zh-CN" altLang="en-US" dirty="0"/>
              <a:t>后来被英代尔正式更名为</a:t>
            </a:r>
            <a:r>
              <a:rPr lang="en-US" altLang="zh-CN" dirty="0"/>
              <a:t>Intel 64</a:t>
            </a:r>
            <a:r>
              <a:rPr lang="zh-CN" altLang="en-US" dirty="0"/>
              <a:t>。</a:t>
            </a:r>
            <a:endParaRPr lang="en-US" altLang="zh-CN" dirty="0"/>
          </a:p>
          <a:p>
            <a:endParaRPr lang="en-US" dirty="0"/>
          </a:p>
        </p:txBody>
      </p:sp>
    </p:spTree>
    <p:extLst>
      <p:ext uri="{BB962C8B-B14F-4D97-AF65-F5344CB8AC3E}">
        <p14:creationId xmlns:p14="http://schemas.microsoft.com/office/powerpoint/2010/main" val="4190135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27638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97280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5502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8994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901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3917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p:nvPr>
        </p:nvSpPr>
        <p:spPr>
          <a:ln/>
        </p:spPr>
      </p:sp>
      <p:sp>
        <p:nvSpPr>
          <p:cNvPr id="84995"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4996" name="灯片编号占位符 3"/>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微软雅黑" panose="020B0503020204020204" pitchFamily="34" charset="-122"/>
                <a:ea typeface="微软雅黑" panose="020B0503020204020204" pitchFamily="34" charset="-122"/>
              </a:defRPr>
            </a:lvl1pPr>
            <a:lvl2pPr marL="742950" indent="-285750">
              <a:defRPr b="1">
                <a:solidFill>
                  <a:schemeClr val="tx1"/>
                </a:solidFill>
                <a:latin typeface="微软雅黑" panose="020B0503020204020204" pitchFamily="34" charset="-122"/>
                <a:ea typeface="微软雅黑" panose="020B0503020204020204" pitchFamily="34" charset="-122"/>
              </a:defRPr>
            </a:lvl2pPr>
            <a:lvl3pPr marL="1143000" indent="-228600">
              <a:defRPr b="1">
                <a:solidFill>
                  <a:schemeClr val="tx1"/>
                </a:solidFill>
                <a:latin typeface="微软雅黑" panose="020B0503020204020204" pitchFamily="34" charset="-122"/>
                <a:ea typeface="微软雅黑" panose="020B0503020204020204" pitchFamily="34" charset="-122"/>
              </a:defRPr>
            </a:lvl3pPr>
            <a:lvl4pPr marL="1600200" indent="-228600">
              <a:defRPr b="1">
                <a:solidFill>
                  <a:schemeClr val="tx1"/>
                </a:solidFill>
                <a:latin typeface="微软雅黑" panose="020B0503020204020204" pitchFamily="34" charset="-122"/>
                <a:ea typeface="微软雅黑" panose="020B0503020204020204" pitchFamily="34" charset="-122"/>
              </a:defRPr>
            </a:lvl4pPr>
            <a:lvl5pPr marL="2057400" indent="-228600">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9pPr>
          </a:lstStyle>
          <a:p>
            <a:fld id="{CCC56B01-7DFE-49FF-B27B-409E25875D61}" type="slidenum">
              <a:rPr lang="en-US" altLang="zh-CN" b="0" smtClean="0">
                <a:latin typeface="Arial" panose="020B0604020202020204" pitchFamily="34" charset="0"/>
                <a:ea typeface="宋体" panose="02010600030101010101" pitchFamily="2" charset="-122"/>
              </a:rPr>
              <a:pPr/>
              <a:t>64</a:t>
            </a:fld>
            <a:endParaRPr lang="en-US" altLang="zh-CN"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0773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lvl1pPr defTabSz="866775">
              <a:defRPr b="1">
                <a:solidFill>
                  <a:schemeClr val="tx1"/>
                </a:solidFill>
                <a:latin typeface="微软雅黑" panose="020B0503020204020204" pitchFamily="34" charset="-122"/>
                <a:ea typeface="微软雅黑" panose="020B0503020204020204" pitchFamily="34" charset="-122"/>
              </a:defRPr>
            </a:lvl1pPr>
            <a:lvl2pPr marL="703263" indent="-269875" defTabSz="866775">
              <a:defRPr b="1">
                <a:solidFill>
                  <a:schemeClr val="tx1"/>
                </a:solidFill>
                <a:latin typeface="微软雅黑" panose="020B0503020204020204" pitchFamily="34" charset="-122"/>
                <a:ea typeface="微软雅黑" panose="020B0503020204020204" pitchFamily="34" charset="-122"/>
              </a:defRPr>
            </a:lvl2pPr>
            <a:lvl3pPr marL="1082675" indent="-215900" defTabSz="866775">
              <a:defRPr b="1">
                <a:solidFill>
                  <a:schemeClr val="tx1"/>
                </a:solidFill>
                <a:latin typeface="微软雅黑" panose="020B0503020204020204" pitchFamily="34" charset="-122"/>
                <a:ea typeface="微软雅黑" panose="020B0503020204020204" pitchFamily="34" charset="-122"/>
              </a:defRPr>
            </a:lvl3pPr>
            <a:lvl4pPr marL="1516063" indent="-215900" defTabSz="866775">
              <a:defRPr b="1">
                <a:solidFill>
                  <a:schemeClr val="tx1"/>
                </a:solidFill>
                <a:latin typeface="微软雅黑" panose="020B0503020204020204" pitchFamily="34" charset="-122"/>
                <a:ea typeface="微软雅黑" panose="020B0503020204020204" pitchFamily="34" charset="-122"/>
              </a:defRPr>
            </a:lvl4pPr>
            <a:lvl5pPr marL="1949450" indent="-217488" defTabSz="866775">
              <a:defRPr b="1">
                <a:solidFill>
                  <a:schemeClr val="tx1"/>
                </a:solidFill>
                <a:latin typeface="微软雅黑" panose="020B0503020204020204" pitchFamily="34" charset="-122"/>
                <a:ea typeface="微软雅黑" panose="020B0503020204020204" pitchFamily="34" charset="-122"/>
              </a:defRPr>
            </a:lvl5pPr>
            <a:lvl6pPr marL="2406650" indent="-217488" defTabSz="866775"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6pPr>
            <a:lvl7pPr marL="2863850" indent="-217488" defTabSz="866775"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7pPr>
            <a:lvl8pPr marL="3321050" indent="-217488" defTabSz="866775"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8pPr>
            <a:lvl9pPr marL="3778250" indent="-217488" defTabSz="866775"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9pPr>
          </a:lstStyle>
          <a:p>
            <a:endParaRPr lang="en-US" altLang="zh-CN" sz="2300">
              <a:latin typeface="Arial Narrow" panose="020B0606020202030204" pitchFamily="34" charset="0"/>
              <a:ea typeface="宋体" panose="02010600030101010101" pitchFamily="2" charset="-122"/>
            </a:endParaRPr>
          </a:p>
        </p:txBody>
      </p:sp>
      <p:sp>
        <p:nvSpPr>
          <p:cNvPr id="87043" name="Rectangle 2"/>
          <p:cNvSpPr>
            <a:spLocks noGrp="1" noChangeArrowheads="1"/>
          </p:cNvSpPr>
          <p:nvPr>
            <p:ph type="body"/>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6630" tIns="43315" rIns="86630" bIns="43315" anchor="ctr"/>
          <a:lstStyle/>
          <a:p>
            <a:endParaRPr lang="en-US" altLang="zh-CN">
              <a:latin typeface="Arial" panose="020B0604020202020204" pitchFamily="34" charset="0"/>
            </a:endParaRPr>
          </a:p>
        </p:txBody>
      </p:sp>
    </p:spTree>
    <p:extLst>
      <p:ext uri="{BB962C8B-B14F-4D97-AF65-F5344CB8AC3E}">
        <p14:creationId xmlns:p14="http://schemas.microsoft.com/office/powerpoint/2010/main" val="502067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85271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443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60338" y="658813"/>
            <a:ext cx="6792912" cy="3822700"/>
          </a:xfrm>
        </p:spPr>
      </p:sp>
      <p:sp>
        <p:nvSpPr>
          <p:cNvPr id="251907" name="Rectangle 3"/>
          <p:cNvSpPr>
            <a:spLocks noGrp="1" noChangeArrowheads="1"/>
          </p:cNvSpPr>
          <p:nvPr>
            <p:ph type="body" idx="1"/>
          </p:nvPr>
        </p:nvSpPr>
        <p:spPr/>
        <p:txBody>
          <a:bodyPr/>
          <a:lstStyle/>
          <a:p>
            <a:r>
              <a:rPr lang="en-US" altLang="zh-CN"/>
              <a:t>MIPS</a:t>
            </a:r>
            <a:r>
              <a:rPr lang="zh-CN" altLang="en-US"/>
              <a:t>能够最大程度上避免数据的相关性</a:t>
            </a:r>
          </a:p>
        </p:txBody>
      </p:sp>
    </p:spTree>
    <p:extLst>
      <p:ext uri="{BB962C8B-B14F-4D97-AF65-F5344CB8AC3E}">
        <p14:creationId xmlns:p14="http://schemas.microsoft.com/office/powerpoint/2010/main" val="1636626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xfrm>
            <a:off x="160338" y="658813"/>
            <a:ext cx="6792912" cy="3822700"/>
          </a:xfrm>
        </p:spPr>
      </p:sp>
      <p:sp>
        <p:nvSpPr>
          <p:cNvPr id="2519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46954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0227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R</a:t>
            </a:r>
            <a:r>
              <a:rPr lang="zh-CN" altLang="en-US" dirty="0"/>
              <a:t>指令：算术</a:t>
            </a:r>
            <a:r>
              <a:rPr lang="en-US" altLang="zh-CN" dirty="0"/>
              <a:t>/</a:t>
            </a:r>
            <a:r>
              <a:rPr lang="zh-CN" altLang="en-US" dirty="0"/>
              <a:t>逻辑运算；</a:t>
            </a:r>
            <a:r>
              <a:rPr lang="en-US" altLang="zh-CN" dirty="0"/>
              <a:t>JR/JALR</a:t>
            </a:r>
            <a:r>
              <a:rPr lang="zh-CN" altLang="en-US" dirty="0"/>
              <a:t>；移位指令</a:t>
            </a:r>
            <a:endParaRPr lang="en-US" altLang="zh-CN" dirty="0"/>
          </a:p>
          <a:p>
            <a:r>
              <a:rPr lang="en-US" altLang="zh-CN" dirty="0"/>
              <a:t>I</a:t>
            </a:r>
            <a:r>
              <a:rPr lang="zh-CN" altLang="en-US" dirty="0"/>
              <a:t>指令：</a:t>
            </a:r>
            <a:r>
              <a:rPr lang="en-US" altLang="zh-CN" dirty="0"/>
              <a:t>LD/ST</a:t>
            </a:r>
            <a:r>
              <a:rPr lang="zh-CN" altLang="en-US" dirty="0"/>
              <a:t>；立即数算术逻辑指令；</a:t>
            </a:r>
            <a:r>
              <a:rPr lang="en-US" altLang="zh-CN" dirty="0"/>
              <a:t>B</a:t>
            </a:r>
            <a:r>
              <a:rPr lang="zh-CN" altLang="en-US" dirty="0"/>
              <a:t>指令</a:t>
            </a:r>
            <a:endParaRPr lang="en-US" altLang="zh-CN" dirty="0"/>
          </a:p>
          <a:p>
            <a:r>
              <a:rPr lang="en-US" altLang="zh-CN" dirty="0"/>
              <a:t>J</a:t>
            </a:r>
            <a:r>
              <a:rPr lang="zh-CN" altLang="en-US" dirty="0"/>
              <a:t>：</a:t>
            </a:r>
            <a:r>
              <a:rPr lang="en-US" altLang="zh-CN" dirty="0"/>
              <a:t>J</a:t>
            </a:r>
            <a:r>
              <a:rPr lang="zh-CN" altLang="en-US" dirty="0"/>
              <a:t>；</a:t>
            </a:r>
            <a:r>
              <a:rPr lang="en-US" altLang="zh-CN" dirty="0"/>
              <a:t>JAL</a:t>
            </a:r>
            <a:endParaRPr lang="zh-CN" altLang="en-US" dirty="0"/>
          </a:p>
        </p:txBody>
      </p:sp>
    </p:spTree>
    <p:extLst>
      <p:ext uri="{BB962C8B-B14F-4D97-AF65-F5344CB8AC3E}">
        <p14:creationId xmlns:p14="http://schemas.microsoft.com/office/powerpoint/2010/main" val="2522631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pPr defTabSz="973927">
              <a:defRPr/>
            </a:pPr>
            <a:r>
              <a:rPr lang="en-US" altLang="zh-CN" dirty="0"/>
              <a:t>ADDI </a:t>
            </a:r>
            <a:r>
              <a:rPr lang="en-US" altLang="zh-CN" dirty="0" err="1"/>
              <a:t>rt</a:t>
            </a:r>
            <a:r>
              <a:rPr lang="en-US" altLang="zh-CN" dirty="0"/>
              <a:t>, </a:t>
            </a:r>
            <a:r>
              <a:rPr lang="en-US" altLang="zh-CN" dirty="0" err="1"/>
              <a:t>rs</a:t>
            </a:r>
            <a:r>
              <a:rPr lang="en-US" altLang="zh-CN" dirty="0"/>
              <a:t>, immediate</a:t>
            </a:r>
            <a:endParaRPr lang="zh-CN" altLang="en-US" dirty="0"/>
          </a:p>
          <a:p>
            <a:endParaRPr lang="zh-CN" altLang="en-US" dirty="0"/>
          </a:p>
        </p:txBody>
      </p:sp>
    </p:spTree>
    <p:extLst>
      <p:ext uri="{BB962C8B-B14F-4D97-AF65-F5344CB8AC3E}">
        <p14:creationId xmlns:p14="http://schemas.microsoft.com/office/powerpoint/2010/main" val="175198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CPU</a:t>
            </a:r>
            <a:r>
              <a:rPr lang="zh-CN" altLang="en-US" dirty="0"/>
              <a:t>在进行数据计算时，总是要先把数据取到某种寄存器中才能开始。而这寄存器的类型有堆栈型、累加器型和通用寄存器型三种。使用哪种存储方式来存放操作数的，就把指令系统集结构分成堆栈型、累加器型和通用寄存器型三类。它们是有区别的，堆栈型结构中，操作数总是被默认存放在栈顶，累加器结构中，操作数总是被默认存放在累加器中；而在通用寄存器中，所有的操作数都必须被说明是存放在哪一个寄存器或存储器的哪个单元中。</a:t>
            </a:r>
          </a:p>
          <a:p>
            <a:endParaRPr lang="zh-CN" altLang="en-US" dirty="0"/>
          </a:p>
          <a:p>
            <a:r>
              <a:rPr lang="zh-CN" altLang="en-US" dirty="0"/>
              <a:t>　　所有的计算机都可按上述分类标准进行归类。但有的机器可能是某些类型的混合，如</a:t>
            </a:r>
            <a:r>
              <a:rPr lang="en-US" altLang="zh-CN" dirty="0"/>
              <a:t>intel</a:t>
            </a:r>
            <a:r>
              <a:rPr lang="zh-CN" altLang="en-US" dirty="0"/>
              <a:t>的</a:t>
            </a:r>
            <a:r>
              <a:rPr lang="en-US" altLang="zh-CN" dirty="0"/>
              <a:t>8086</a:t>
            </a:r>
            <a:r>
              <a:rPr lang="zh-CN" altLang="en-US" dirty="0"/>
              <a:t>处理器便是通用寄存器结构和累加器结构的混合。</a:t>
            </a:r>
          </a:p>
          <a:p>
            <a:endParaRPr lang="zh-CN" altLang="en-US" dirty="0"/>
          </a:p>
        </p:txBody>
      </p:sp>
    </p:spTree>
    <p:extLst>
      <p:ext uri="{BB962C8B-B14F-4D97-AF65-F5344CB8AC3E}">
        <p14:creationId xmlns:p14="http://schemas.microsoft.com/office/powerpoint/2010/main" val="2558183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dirty="0"/>
              <a:t>0x02324020</a:t>
            </a:r>
          </a:p>
          <a:p>
            <a:r>
              <a:rPr lang="en-US" altLang="zh-CN" dirty="0"/>
              <a:t>T0: $8</a:t>
            </a:r>
          </a:p>
          <a:p>
            <a:r>
              <a:rPr lang="en-US" altLang="zh-CN" dirty="0"/>
              <a:t>S0:</a:t>
            </a:r>
            <a:r>
              <a:rPr lang="en-US" altLang="zh-CN" baseline="0" dirty="0"/>
              <a:t> $16</a:t>
            </a:r>
            <a:endParaRPr lang="zh-CN" altLang="en-US" dirty="0"/>
          </a:p>
        </p:txBody>
      </p:sp>
    </p:spTree>
    <p:extLst>
      <p:ext uri="{BB962C8B-B14F-4D97-AF65-F5344CB8AC3E}">
        <p14:creationId xmlns:p14="http://schemas.microsoft.com/office/powerpoint/2010/main" val="56200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en-US" altLang="zh-CN" sz="1100" b="0" i="0" u="none" strike="noStrike" baseline="0" dirty="0">
                <a:latin typeface="Arial" panose="020B0604020202020204" pitchFamily="34" charset="0"/>
              </a:rPr>
              <a:t>BLEZ rs, offset ; if (rs </a:t>
            </a:r>
            <a:r>
              <a:rPr lang="en-US" altLang="zh-CN" sz="1100" b="0" i="0" u="none" strike="noStrike" kern="1200" baseline="0" dirty="0">
                <a:solidFill>
                  <a:schemeClr val="tx1"/>
                </a:solidFill>
                <a:latin typeface="Arial" pitchFamily="34" charset="0"/>
                <a:ea typeface="+mn-ea"/>
                <a:cs typeface="+mn-cs"/>
              </a:rPr>
              <a:t>≤ </a:t>
            </a:r>
            <a:r>
              <a:rPr lang="en-US" altLang="zh-CN" sz="1100" b="0" i="0" u="none" strike="noStrike" baseline="0" dirty="0">
                <a:latin typeface="Arial" panose="020B0604020202020204" pitchFamily="34" charset="0"/>
              </a:rPr>
              <a:t>0) then branch</a:t>
            </a:r>
            <a:endParaRPr lang="en-US" altLang="zh-CN" sz="1200" dirty="0"/>
          </a:p>
          <a:p>
            <a:r>
              <a:rPr lang="en-US" altLang="zh-CN" sz="1200" dirty="0"/>
              <a:t>J imm26; PC ← PCGPRLEN..28 || </a:t>
            </a:r>
            <a:r>
              <a:rPr lang="en-US" altLang="zh-CN" sz="1200" dirty="0" err="1"/>
              <a:t>instr_index</a:t>
            </a:r>
            <a:r>
              <a:rPr lang="en-US" altLang="zh-CN" sz="1200" dirty="0"/>
              <a:t> (26bits) || 02  #J</a:t>
            </a:r>
            <a:r>
              <a:rPr lang="zh-CN" altLang="en-US" sz="1200" dirty="0"/>
              <a:t>型指令</a:t>
            </a:r>
            <a:endParaRPr lang="en-US" altLang="zh-CN" sz="1200" dirty="0"/>
          </a:p>
          <a:p>
            <a:r>
              <a:rPr lang="en-US" altLang="zh-CN" sz="1200" dirty="0"/>
              <a:t>J </a:t>
            </a:r>
            <a:r>
              <a:rPr lang="en-US" altLang="zh-CN" sz="1200" dirty="0" err="1"/>
              <a:t>rs</a:t>
            </a:r>
            <a:r>
              <a:rPr lang="en-US" altLang="zh-CN" sz="1200" dirty="0"/>
              <a:t>; pc&lt;-</a:t>
            </a:r>
            <a:r>
              <a:rPr lang="en-US" altLang="zh-CN" sz="1200" dirty="0" err="1"/>
              <a:t>rs</a:t>
            </a:r>
            <a:r>
              <a:rPr lang="zh-CN" altLang="en-US" sz="1200" baseline="0" dirty="0"/>
              <a:t>  </a:t>
            </a:r>
            <a:r>
              <a:rPr lang="en-US" altLang="zh-CN" sz="1200" baseline="0" dirty="0"/>
              <a:t>#</a:t>
            </a:r>
            <a:r>
              <a:rPr lang="en-US" altLang="zh-CN" sz="1200" dirty="0"/>
              <a:t>R</a:t>
            </a:r>
            <a:r>
              <a:rPr lang="zh-CN" altLang="en-US" sz="1200" dirty="0"/>
              <a:t>型指令</a:t>
            </a:r>
            <a:endParaRPr lang="en-US" altLang="zh-CN" sz="1200" dirty="0"/>
          </a:p>
          <a:p>
            <a:r>
              <a:rPr lang="en-US" altLang="zh-CN" sz="1200" dirty="0"/>
              <a:t>BEQ </a:t>
            </a:r>
            <a:r>
              <a:rPr lang="en-US" altLang="zh-CN" sz="1200" dirty="0" err="1"/>
              <a:t>rs</a:t>
            </a:r>
            <a:r>
              <a:rPr lang="en-US" altLang="zh-CN" sz="1200" dirty="0"/>
              <a:t>, </a:t>
            </a:r>
            <a:r>
              <a:rPr lang="en-US" altLang="zh-CN" sz="1200" dirty="0" err="1"/>
              <a:t>rt</a:t>
            </a:r>
            <a:r>
              <a:rPr lang="en-US" altLang="zh-CN" sz="1200" dirty="0"/>
              <a:t>, offset(16 bits)</a:t>
            </a:r>
            <a:r>
              <a:rPr lang="zh-CN" altLang="en-US" sz="1200" dirty="0"/>
              <a:t>；</a:t>
            </a:r>
            <a:r>
              <a:rPr lang="en-US" altLang="zh-CN" sz="1200" dirty="0"/>
              <a:t>PC ← PC + </a:t>
            </a:r>
            <a:r>
              <a:rPr lang="en-US" altLang="zh-CN" sz="1200" dirty="0" err="1"/>
              <a:t>tgt_offset</a:t>
            </a:r>
            <a:r>
              <a:rPr lang="en-US" altLang="zh-CN" sz="1200" dirty="0"/>
              <a:t> </a:t>
            </a:r>
            <a:r>
              <a:rPr lang="zh-CN" altLang="en-US" sz="1200" dirty="0"/>
              <a:t>（</a:t>
            </a:r>
            <a:r>
              <a:rPr lang="en-US" altLang="zh-CN" sz="1200" dirty="0"/>
              <a:t>left 2 bits</a:t>
            </a:r>
            <a:r>
              <a:rPr lang="zh-CN" altLang="en-US" sz="1200" dirty="0"/>
              <a:t>） </a:t>
            </a:r>
            <a:r>
              <a:rPr lang="en-US" altLang="zh-CN" sz="1200" dirty="0"/>
              <a:t>#I</a:t>
            </a:r>
            <a:r>
              <a:rPr lang="zh-CN" altLang="en-US" sz="1200" dirty="0"/>
              <a:t>型指令</a:t>
            </a:r>
            <a:endParaRPr lang="zh-CN" altLang="en-US" dirty="0"/>
          </a:p>
          <a:p>
            <a:endParaRPr lang="zh-CN" altLang="en-US" dirty="0"/>
          </a:p>
        </p:txBody>
      </p:sp>
    </p:spTree>
    <p:extLst>
      <p:ext uri="{BB962C8B-B14F-4D97-AF65-F5344CB8AC3E}">
        <p14:creationId xmlns:p14="http://schemas.microsoft.com/office/powerpoint/2010/main" val="94894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xfrm>
            <a:off x="160338" y="658813"/>
            <a:ext cx="6792912" cy="3822700"/>
          </a:xfrm>
        </p:spPr>
      </p:sp>
      <p:sp>
        <p:nvSpPr>
          <p:cNvPr id="292867" name="Rectangle 3"/>
          <p:cNvSpPr>
            <a:spLocks noGrp="1" noChangeArrowheads="1"/>
          </p:cNvSpPr>
          <p:nvPr>
            <p:ph type="body" idx="1"/>
          </p:nvPr>
        </p:nvSpPr>
        <p:spPr/>
        <p:txBody>
          <a:bodyPr/>
          <a:lstStyle/>
          <a:p>
            <a:r>
              <a:rPr lang="en-US" altLang="zh-CN"/>
              <a:t>begin</a:t>
            </a:r>
          </a:p>
        </p:txBody>
      </p:sp>
    </p:spTree>
    <p:extLst>
      <p:ext uri="{BB962C8B-B14F-4D97-AF65-F5344CB8AC3E}">
        <p14:creationId xmlns:p14="http://schemas.microsoft.com/office/powerpoint/2010/main" val="3656155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在</a:t>
            </a:r>
            <a:r>
              <a:rPr lang="en-US" altLang="zh-CN" dirty="0"/>
              <a:t>RISC</a:t>
            </a:r>
            <a:r>
              <a:rPr lang="zh-CN" altLang="en-US" dirty="0"/>
              <a:t>处理机中采用流水线工作方式，取指令和执行指令并行工作，那么当遇到</a:t>
            </a:r>
            <a:r>
              <a:rPr lang="zh-CN" altLang="en-US" dirty="0">
                <a:hlinkClick r:id="rId3"/>
              </a:rPr>
              <a:t>条件转移指令</a:t>
            </a:r>
            <a:r>
              <a:rPr lang="zh-CN" altLang="en-US" dirty="0"/>
              <a:t>时，流水线可能断流。为了尽量保证流水线的执行效率，在转移指令之后插入一条有效的指令，而转移指令好像被延时了，这样了技术即为延迟转移技术。通常指令序列的调整由编译器自动进行。需要注意的是：调整指令序列是不能改变原有程序的数据关系；被移动的指令不破坏机器的条件码。</a:t>
            </a:r>
            <a:endParaRPr lang="en-US" altLang="zh-CN" dirty="0"/>
          </a:p>
          <a:p>
            <a:r>
              <a:rPr lang="zh-CN" altLang="en-US" sz="1200" dirty="0"/>
              <a:t>    </a:t>
            </a:r>
            <a:endParaRPr lang="en-US" altLang="zh-CN" sz="1200" dirty="0"/>
          </a:p>
          <a:p>
            <a:r>
              <a:rPr lang="zh-CN" altLang="en-US" sz="1200" dirty="0"/>
              <a:t>在</a:t>
            </a:r>
            <a:r>
              <a:rPr lang="en-US" altLang="zh-CN" sz="1200" dirty="0"/>
              <a:t>RISC</a:t>
            </a:r>
            <a:r>
              <a:rPr lang="zh-CN" altLang="en-US" sz="1200" dirty="0"/>
              <a:t>结构中，为了减少过程调用中保存现场和建立新现场，以及返回时恢复现场等辅助操作，通常将所有寄存器分成若干个组，称为寄存器窗口。每组中有若干个寄存器，每当有过程调用时，就分配一个未被使用的寄存器窗口，这样就可减少保存和恢复现场的开销。此外在每个寄存器窗口中，又分成大小固定的高区、本地和低区三个区段。其中本地区用来存放局部变量，高区在被调用时用来保存调用过程送来的参数，而在返回主调用过程时，存放返回结果。而低区在调用时存放欲送往被调用过程的参数，而在被调用过程返回时用来存放返回结果。在使用时，每一对调用和被调用过程的寄存器窗口各自的低区和高区相互重叠。一旦发生过程调用或返回，在控制由一个窗口转换到另一窗口时，这些参数就通过两个窗口间的公共寄存器区自动的被传送而不需要再用额外的传送时间。</a:t>
            </a:r>
            <a:endParaRPr lang="zh-CN" altLang="en-US" dirty="0"/>
          </a:p>
        </p:txBody>
      </p:sp>
    </p:spTree>
    <p:extLst>
      <p:ext uri="{BB962C8B-B14F-4D97-AF65-F5344CB8AC3E}">
        <p14:creationId xmlns:p14="http://schemas.microsoft.com/office/powerpoint/2010/main" val="2889780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38259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7892" name="灯片编号占位符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微软雅黑" panose="020B0503020204020204" pitchFamily="34" charset="-122"/>
                <a:ea typeface="微软雅黑" panose="020B0503020204020204" pitchFamily="34" charset="-122"/>
              </a:defRPr>
            </a:lvl1pPr>
            <a:lvl2pPr marL="742950" indent="-285750">
              <a:defRPr b="1">
                <a:solidFill>
                  <a:schemeClr val="tx1"/>
                </a:solidFill>
                <a:latin typeface="微软雅黑" panose="020B0503020204020204" pitchFamily="34" charset="-122"/>
                <a:ea typeface="微软雅黑" panose="020B0503020204020204" pitchFamily="34" charset="-122"/>
              </a:defRPr>
            </a:lvl2pPr>
            <a:lvl3pPr marL="1143000" indent="-228600">
              <a:defRPr b="1">
                <a:solidFill>
                  <a:schemeClr val="tx1"/>
                </a:solidFill>
                <a:latin typeface="微软雅黑" panose="020B0503020204020204" pitchFamily="34" charset="-122"/>
                <a:ea typeface="微软雅黑" panose="020B0503020204020204" pitchFamily="34" charset="-122"/>
              </a:defRPr>
            </a:lvl3pPr>
            <a:lvl4pPr marL="1600200" indent="-228600">
              <a:defRPr b="1">
                <a:solidFill>
                  <a:schemeClr val="tx1"/>
                </a:solidFill>
                <a:latin typeface="微软雅黑" panose="020B0503020204020204" pitchFamily="34" charset="-122"/>
                <a:ea typeface="微软雅黑" panose="020B0503020204020204" pitchFamily="34" charset="-122"/>
              </a:defRPr>
            </a:lvl4pPr>
            <a:lvl5pPr marL="2057400" indent="-228600">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微软雅黑" panose="020B0503020204020204" pitchFamily="34" charset="-122"/>
                <a:ea typeface="微软雅黑" panose="020B0503020204020204" pitchFamily="34" charset="-122"/>
              </a:defRPr>
            </a:lvl9pPr>
          </a:lstStyle>
          <a:p>
            <a:fld id="{01954858-E160-42AF-A47B-4326B639391A}" type="slidenum">
              <a:rPr lang="en-US" altLang="zh-CN" b="0" smtClean="0">
                <a:latin typeface="Arial" panose="020B0604020202020204" pitchFamily="34" charset="0"/>
                <a:ea typeface="宋体" panose="02010600030101010101" pitchFamily="2" charset="-122"/>
              </a:rPr>
              <a:pPr/>
              <a:t>91</a:t>
            </a:fld>
            <a:endParaRPr lang="en-US" altLang="zh-CN" b="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851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Arial" pitchFamily="34" charset="0"/>
                <a:ea typeface="+mn-ea"/>
                <a:cs typeface="+mn-cs"/>
              </a:rPr>
              <a:t>在</a:t>
            </a:r>
            <a:r>
              <a:rPr lang="en-US" altLang="zh-CN" sz="1100" b="0" i="0" kern="1200" dirty="0">
                <a:solidFill>
                  <a:schemeClr val="tx1"/>
                </a:solidFill>
                <a:effectLst/>
                <a:latin typeface="Arial" pitchFamily="34" charset="0"/>
                <a:ea typeface="+mn-ea"/>
                <a:cs typeface="+mn-cs"/>
              </a:rPr>
              <a:t>X86</a:t>
            </a:r>
            <a:r>
              <a:rPr lang="zh-CN" altLang="en-US" sz="1100" b="0" i="0" kern="1200" dirty="0">
                <a:solidFill>
                  <a:schemeClr val="tx1"/>
                </a:solidFill>
                <a:effectLst/>
                <a:latin typeface="Arial" pitchFamily="34" charset="0"/>
                <a:ea typeface="+mn-ea"/>
                <a:cs typeface="+mn-cs"/>
              </a:rPr>
              <a:t>汇编中，</a:t>
            </a:r>
            <a:r>
              <a:rPr lang="en-US" altLang="zh-CN" sz="1100" b="0" i="0" kern="1200" dirty="0">
                <a:solidFill>
                  <a:schemeClr val="tx1"/>
                </a:solidFill>
                <a:effectLst/>
                <a:latin typeface="Arial" pitchFamily="34" charset="0"/>
                <a:ea typeface="+mn-ea"/>
                <a:cs typeface="+mn-cs"/>
              </a:rPr>
              <a:t>MOV [0012H], [0016H]</a:t>
            </a:r>
            <a:r>
              <a:rPr lang="zh-CN" altLang="en-US" sz="1100" b="0" i="0" kern="1200" dirty="0">
                <a:solidFill>
                  <a:schemeClr val="tx1"/>
                </a:solidFill>
                <a:effectLst/>
                <a:latin typeface="Arial" pitchFamily="34" charset="0"/>
                <a:ea typeface="+mn-ea"/>
                <a:cs typeface="+mn-cs"/>
              </a:rPr>
              <a:t>这种指令是不允许的，至少得有一个操作数是寄存器。当然，这种问题在用高级语言的时候看不到，感觉好像基本上都是从内存到内存啊，为毛到了汇编就不行了？？？这个问题在</a:t>
            </a:r>
            <a:r>
              <a:rPr lang="en-US" altLang="zh-CN" sz="1100" b="0" i="0" kern="1200" dirty="0">
                <a:solidFill>
                  <a:schemeClr val="tx1"/>
                </a:solidFill>
                <a:effectLst/>
                <a:latin typeface="Arial" pitchFamily="34" charset="0"/>
                <a:ea typeface="+mn-ea"/>
                <a:cs typeface="+mn-cs"/>
              </a:rPr>
              <a:t>stack overflow</a:t>
            </a:r>
            <a:r>
              <a:rPr lang="zh-CN" altLang="en-US" sz="1100" b="0" i="0" kern="1200" dirty="0">
                <a:solidFill>
                  <a:schemeClr val="tx1"/>
                </a:solidFill>
                <a:effectLst/>
                <a:latin typeface="Arial" pitchFamily="34" charset="0"/>
                <a:ea typeface="+mn-ea"/>
                <a:cs typeface="+mn-cs"/>
              </a:rPr>
              <a:t>有个解释不错： </a:t>
            </a:r>
          </a:p>
          <a:p>
            <a:r>
              <a:rPr lang="en-US" altLang="zh-CN" sz="1100" b="0" i="0" kern="1200" dirty="0">
                <a:solidFill>
                  <a:schemeClr val="tx1"/>
                </a:solidFill>
                <a:effectLst/>
                <a:latin typeface="Arial" pitchFamily="34" charset="0"/>
                <a:ea typeface="+mn-ea"/>
                <a:cs typeface="+mn-cs"/>
              </a:rPr>
              <a:t>The answer involves a fuller understanding of RAM. Simply stated, RAM can only be in two states, read mode or write mode. If you wish to copy one byte in ram to another location, you </a:t>
            </a:r>
            <a:r>
              <a:rPr lang="en-US" altLang="zh-CN" sz="1100" b="0" i="1" kern="1200" dirty="0">
                <a:solidFill>
                  <a:schemeClr val="tx1"/>
                </a:solidFill>
                <a:effectLst/>
                <a:latin typeface="Arial" pitchFamily="34" charset="0"/>
                <a:ea typeface="+mn-ea"/>
                <a:cs typeface="+mn-cs"/>
              </a:rPr>
              <a:t>must</a:t>
            </a:r>
            <a:r>
              <a:rPr lang="en-US" altLang="zh-CN" sz="1100" b="0" i="0" kern="1200" dirty="0">
                <a:solidFill>
                  <a:schemeClr val="tx1"/>
                </a:solidFill>
                <a:effectLst/>
                <a:latin typeface="Arial" pitchFamily="34" charset="0"/>
                <a:ea typeface="+mn-ea"/>
                <a:cs typeface="+mn-cs"/>
              </a:rPr>
              <a:t> have a temporary storage area outside of RAM as you switch from read to write.</a:t>
            </a:r>
          </a:p>
          <a:p>
            <a:r>
              <a:rPr lang="en-US" altLang="zh-CN" sz="1100" b="0" i="0" kern="1200" dirty="0">
                <a:solidFill>
                  <a:schemeClr val="tx1"/>
                </a:solidFill>
                <a:effectLst/>
                <a:latin typeface="Arial" pitchFamily="34" charset="0"/>
                <a:ea typeface="+mn-ea"/>
                <a:cs typeface="+mn-cs"/>
              </a:rPr>
              <a:t>It is certainly possible for the architecture to have such a RAM to RAM instruction, but it would be a high level instruction that in microcode would translate to copying of data from RAM to a register then back to RAM. Alternatively, it could be possible to extend the RAM controller to have such a temporary </a:t>
            </a:r>
            <a:r>
              <a:rPr lang="en-US" altLang="zh-CN" sz="1100" b="0" i="0" kern="1200" dirty="0" err="1">
                <a:solidFill>
                  <a:schemeClr val="tx1"/>
                </a:solidFill>
                <a:effectLst/>
                <a:latin typeface="Arial" pitchFamily="34" charset="0"/>
                <a:ea typeface="+mn-ea"/>
                <a:cs typeface="+mn-cs"/>
              </a:rPr>
              <a:t>register</a:t>
            </a:r>
            <a:r>
              <a:rPr lang="en-US" altLang="zh-CN" sz="1100" b="0" i="1" kern="1200" dirty="0" err="1">
                <a:solidFill>
                  <a:schemeClr val="tx1"/>
                </a:solidFill>
                <a:effectLst/>
                <a:latin typeface="Arial" pitchFamily="34" charset="0"/>
                <a:ea typeface="+mn-ea"/>
                <a:cs typeface="+mn-cs"/>
              </a:rPr>
              <a:t>just</a:t>
            </a:r>
            <a:r>
              <a:rPr lang="en-US" altLang="zh-CN" sz="1100" b="0" i="0" kern="1200" dirty="0">
                <a:solidFill>
                  <a:schemeClr val="tx1"/>
                </a:solidFill>
                <a:effectLst/>
                <a:latin typeface="Arial" pitchFamily="34" charset="0"/>
                <a:ea typeface="+mn-ea"/>
                <a:cs typeface="+mn-cs"/>
              </a:rPr>
              <a:t> for this copying of data, but it </a:t>
            </a:r>
            <a:r>
              <a:rPr lang="en-US" altLang="zh-CN" sz="1100" b="0" i="0" kern="1200" dirty="0" err="1">
                <a:solidFill>
                  <a:schemeClr val="tx1"/>
                </a:solidFill>
                <a:effectLst/>
                <a:latin typeface="Arial" pitchFamily="34" charset="0"/>
                <a:ea typeface="+mn-ea"/>
                <a:cs typeface="+mn-cs"/>
              </a:rPr>
              <a:t>wouldnt</a:t>
            </a:r>
            <a:r>
              <a:rPr lang="en-US" altLang="zh-CN" sz="1100" b="0" i="0" kern="1200" dirty="0">
                <a:solidFill>
                  <a:schemeClr val="tx1"/>
                </a:solidFill>
                <a:effectLst/>
                <a:latin typeface="Arial" pitchFamily="34" charset="0"/>
                <a:ea typeface="+mn-ea"/>
                <a:cs typeface="+mn-cs"/>
              </a:rPr>
              <a:t> provide much of a benefit for the added complexity of CPU/Hardware interaction.</a:t>
            </a:r>
          </a:p>
          <a:p>
            <a:endParaRPr lang="zh-CN" altLang="en-US" dirty="0"/>
          </a:p>
          <a:p>
            <a:endParaRPr lang="zh-CN" altLang="en-US" dirty="0"/>
          </a:p>
        </p:txBody>
      </p:sp>
    </p:spTree>
    <p:extLst>
      <p:ext uri="{BB962C8B-B14F-4D97-AF65-F5344CB8AC3E}">
        <p14:creationId xmlns:p14="http://schemas.microsoft.com/office/powerpoint/2010/main" val="2558183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224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xfrm>
            <a:off x="160338" y="658813"/>
            <a:ext cx="6792912" cy="3822700"/>
          </a:xfrm>
        </p:spPr>
      </p:sp>
      <p:sp>
        <p:nvSpPr>
          <p:cNvPr id="242691" name="Rectangle 3"/>
          <p:cNvSpPr>
            <a:spLocks noGrp="1" noChangeArrowheads="1"/>
          </p:cNvSpPr>
          <p:nvPr>
            <p:ph type="body" idx="1"/>
          </p:nvPr>
        </p:nvSpPr>
        <p:spPr/>
        <p:txBody>
          <a:bodyPr/>
          <a:lstStyle/>
          <a:p>
            <a:r>
              <a:rPr lang="zh-CN" altLang="en-US" dirty="0"/>
              <a:t>装箱问题</a:t>
            </a:r>
            <a:endParaRPr lang="en-US" altLang="zh-CN" dirty="0"/>
          </a:p>
        </p:txBody>
      </p:sp>
    </p:spTree>
    <p:extLst>
      <p:ext uri="{BB962C8B-B14F-4D97-AF65-F5344CB8AC3E}">
        <p14:creationId xmlns:p14="http://schemas.microsoft.com/office/powerpoint/2010/main" val="358599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r>
              <a:rPr lang="zh-CN" altLang="en-US" dirty="0"/>
              <a:t>一般来说，变址寻址中变址寄存器提供修改量</a:t>
            </a:r>
            <a:r>
              <a:rPr lang="en-US" altLang="zh-CN" dirty="0"/>
              <a:t>(</a:t>
            </a:r>
            <a:r>
              <a:rPr lang="zh-CN" altLang="en-US" dirty="0"/>
              <a:t>可变的</a:t>
            </a:r>
            <a:r>
              <a:rPr lang="en-US" altLang="zh-CN" dirty="0"/>
              <a:t>)</a:t>
            </a:r>
            <a:r>
              <a:rPr lang="zh-CN" altLang="en-US" dirty="0"/>
              <a:t>，而指令中提供基准值</a:t>
            </a:r>
            <a:r>
              <a:rPr lang="en-US" altLang="zh-CN" dirty="0"/>
              <a:t>(</a:t>
            </a:r>
            <a:r>
              <a:rPr lang="zh-CN" altLang="en-US" dirty="0"/>
              <a:t>固定的</a:t>
            </a:r>
            <a:r>
              <a:rPr lang="en-US" altLang="zh-CN" dirty="0"/>
              <a:t>)</a:t>
            </a:r>
            <a:r>
              <a:rPr lang="zh-CN" altLang="en-US" dirty="0"/>
              <a:t>；基址寻址中基址寄存器提供基准值</a:t>
            </a:r>
            <a:r>
              <a:rPr lang="en-US" altLang="zh-CN" dirty="0"/>
              <a:t>(</a:t>
            </a:r>
            <a:r>
              <a:rPr lang="zh-CN" altLang="en-US" dirty="0"/>
              <a:t>固定的</a:t>
            </a:r>
            <a:r>
              <a:rPr lang="en-US" altLang="zh-CN" dirty="0"/>
              <a:t>)</a:t>
            </a:r>
            <a:r>
              <a:rPr lang="zh-CN" altLang="en-US" dirty="0"/>
              <a:t>，而指令中提供位移量</a:t>
            </a:r>
            <a:r>
              <a:rPr lang="en-US" altLang="zh-CN" dirty="0"/>
              <a:t>(</a:t>
            </a:r>
            <a:r>
              <a:rPr lang="zh-CN" altLang="en-US" dirty="0"/>
              <a:t>可变的</a:t>
            </a:r>
            <a:r>
              <a:rPr lang="en-US" altLang="zh-CN" dirty="0"/>
              <a:t>)</a:t>
            </a:r>
            <a:r>
              <a:rPr lang="zh-CN" altLang="en-US" dirty="0"/>
              <a:t>。这两种寻址方式应用的场合也不同，变址寻址是面向用户的，用于访问字符串、向量和数组等成批数据；而基址寻址面向系统，主要用于逻辑地址和物理地址的变换，用以解决程序在主存中的再定位和扩大寻址空间等问题。在某些大型机中，基址寄存器只能由特权指令来管理，用户指令无权操作和修改 </a:t>
            </a:r>
          </a:p>
        </p:txBody>
      </p:sp>
    </p:spTree>
    <p:extLst>
      <p:ext uri="{BB962C8B-B14F-4D97-AF65-F5344CB8AC3E}">
        <p14:creationId xmlns:p14="http://schemas.microsoft.com/office/powerpoint/2010/main" val="145725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145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7051" name="Rectangle 11"/>
          <p:cNvSpPr>
            <a:spLocks noChangeArrowheads="1"/>
          </p:cNvSpPr>
          <p:nvPr userDrawn="1"/>
        </p:nvSpPr>
        <p:spPr bwMode="auto">
          <a:xfrm>
            <a:off x="1" y="1"/>
            <a:ext cx="9935633" cy="549275"/>
          </a:xfrm>
          <a:prstGeom prst="rect">
            <a:avLst/>
          </a:prstGeom>
          <a:solidFill>
            <a:srgbClr val="C30224"/>
          </a:solidFill>
          <a:ln w="9525">
            <a:noFill/>
            <a:miter lim="800000"/>
            <a:headEnd/>
            <a:tailEnd/>
          </a:ln>
          <a:effectLst/>
        </p:spPr>
        <p:txBody>
          <a:bodyPr wrap="none" anchor="ctr"/>
          <a:lstStyle/>
          <a:p>
            <a:pPr eaLnBrk="1" hangingPunct="1">
              <a:lnSpc>
                <a:spcPct val="100000"/>
              </a:lnSpc>
              <a:spcBef>
                <a:spcPct val="0"/>
              </a:spcBef>
              <a:buClrTx/>
              <a:buSzTx/>
              <a:buFontTx/>
              <a:buNone/>
            </a:pPr>
            <a:endParaRPr lang="zh-CN" altLang="en-US" sz="3200">
              <a:solidFill>
                <a:schemeClr val="tx2"/>
              </a:solidFill>
            </a:endParaRPr>
          </a:p>
        </p:txBody>
      </p:sp>
      <p:grpSp>
        <p:nvGrpSpPr>
          <p:cNvPr id="87054" name="Group 14"/>
          <p:cNvGrpSpPr>
            <a:grpSpLocks/>
          </p:cNvGrpSpPr>
          <p:nvPr userDrawn="1"/>
        </p:nvGrpSpPr>
        <p:grpSpPr bwMode="auto">
          <a:xfrm>
            <a:off x="10128251" y="188913"/>
            <a:ext cx="1784349" cy="2189162"/>
            <a:chOff x="4704" y="1885"/>
            <a:chExt cx="843" cy="1379"/>
          </a:xfrm>
        </p:grpSpPr>
        <p:sp>
          <p:nvSpPr>
            <p:cNvPr id="87055" name="Oval 15"/>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56" name="Oval 16"/>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57" name="Oval 17"/>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58" name="Oval 18"/>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59" name="Oval 19"/>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60" name="Oval 20"/>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61" name="Oval 21"/>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endParaRPr lang="zh-CN" altLang="en-US"/>
            </a:p>
          </p:txBody>
        </p:sp>
        <p:sp>
          <p:nvSpPr>
            <p:cNvPr id="87062" name="Oval 22"/>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63" name="Oval 23"/>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endParaRPr lang="zh-CN" altLang="en-US"/>
            </a:p>
          </p:txBody>
        </p:sp>
        <p:sp>
          <p:nvSpPr>
            <p:cNvPr id="87064" name="Oval 24"/>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endParaRPr lang="zh-CN" altLang="en-US"/>
            </a:p>
          </p:txBody>
        </p:sp>
        <p:sp>
          <p:nvSpPr>
            <p:cNvPr id="87065" name="Oval 25"/>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endParaRPr lang="zh-CN" altLang="en-US"/>
            </a:p>
          </p:txBody>
        </p:sp>
        <p:sp>
          <p:nvSpPr>
            <p:cNvPr id="87066" name="Oval 26"/>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endParaRPr lang="zh-CN" altLang="en-US"/>
            </a:p>
          </p:txBody>
        </p:sp>
        <p:sp>
          <p:nvSpPr>
            <p:cNvPr id="87067" name="Oval 27"/>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endParaRPr lang="zh-CN" altLang="en-US"/>
            </a:p>
          </p:txBody>
        </p:sp>
        <p:sp>
          <p:nvSpPr>
            <p:cNvPr id="87068" name="Oval 28"/>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endParaRPr lang="zh-CN" altLang="en-US"/>
            </a:p>
          </p:txBody>
        </p:sp>
        <p:sp>
          <p:nvSpPr>
            <p:cNvPr id="87069" name="Oval 29"/>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endParaRPr lang="zh-CN" altLang="en-US"/>
            </a:p>
          </p:txBody>
        </p:sp>
        <p:sp>
          <p:nvSpPr>
            <p:cNvPr id="87070" name="Oval 30"/>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endParaRPr lang="zh-CN" altLang="en-US"/>
            </a:p>
          </p:txBody>
        </p:sp>
        <p:sp>
          <p:nvSpPr>
            <p:cNvPr id="87071" name="Oval 31"/>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endParaRPr lang="zh-CN" altLang="en-US"/>
            </a:p>
          </p:txBody>
        </p:sp>
        <p:sp>
          <p:nvSpPr>
            <p:cNvPr id="87072" name="Oval 32"/>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endParaRPr lang="zh-CN" altLang="en-US"/>
            </a:p>
          </p:txBody>
        </p:sp>
        <p:sp>
          <p:nvSpPr>
            <p:cNvPr id="87073" name="Oval 33"/>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endParaRPr lang="zh-CN" altLang="en-US"/>
            </a:p>
          </p:txBody>
        </p:sp>
        <p:sp>
          <p:nvSpPr>
            <p:cNvPr id="87074" name="Oval 34"/>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endParaRPr lang="zh-CN" altLang="en-US"/>
            </a:p>
          </p:txBody>
        </p:sp>
        <p:sp>
          <p:nvSpPr>
            <p:cNvPr id="87075" name="Oval 35"/>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endParaRPr lang="zh-CN" altLang="en-US"/>
            </a:p>
          </p:txBody>
        </p:sp>
        <p:sp>
          <p:nvSpPr>
            <p:cNvPr id="87076" name="Oval 36"/>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endParaRPr lang="zh-CN" altLang="en-US"/>
            </a:p>
          </p:txBody>
        </p:sp>
        <p:sp>
          <p:nvSpPr>
            <p:cNvPr id="87077" name="Oval 37"/>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endParaRPr lang="zh-CN" altLang="en-US"/>
            </a:p>
          </p:txBody>
        </p:sp>
        <p:sp>
          <p:nvSpPr>
            <p:cNvPr id="87078" name="Oval 38"/>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endParaRPr lang="zh-CN" altLang="en-US"/>
            </a:p>
          </p:txBody>
        </p:sp>
        <p:sp>
          <p:nvSpPr>
            <p:cNvPr id="87079" name="Oval 39"/>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endParaRPr lang="zh-CN" altLang="en-US"/>
            </a:p>
          </p:txBody>
        </p:sp>
        <p:sp>
          <p:nvSpPr>
            <p:cNvPr id="87080" name="Oval 40"/>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endParaRPr lang="zh-CN" altLang="en-US"/>
            </a:p>
          </p:txBody>
        </p:sp>
        <p:sp>
          <p:nvSpPr>
            <p:cNvPr id="87081" name="Oval 41"/>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endParaRPr lang="zh-CN" altLang="en-US"/>
            </a:p>
          </p:txBody>
        </p:sp>
        <p:sp>
          <p:nvSpPr>
            <p:cNvPr id="87082" name="Oval 42"/>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endParaRPr lang="zh-CN" altLang="en-US"/>
            </a:p>
          </p:txBody>
        </p:sp>
        <p:sp>
          <p:nvSpPr>
            <p:cNvPr id="87083" name="Oval 43"/>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endParaRPr lang="zh-CN" altLang="en-US"/>
            </a:p>
          </p:txBody>
        </p:sp>
        <p:sp>
          <p:nvSpPr>
            <p:cNvPr id="87084" name="Oval 44"/>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endParaRPr lang="zh-CN" altLang="en-US"/>
            </a:p>
          </p:txBody>
        </p:sp>
        <p:sp>
          <p:nvSpPr>
            <p:cNvPr id="87085" name="Oval 45"/>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endParaRPr lang="zh-CN" altLang="en-US"/>
            </a:p>
          </p:txBody>
        </p:sp>
      </p:grpSp>
      <p:sp>
        <p:nvSpPr>
          <p:cNvPr id="87086" name="Rectangle 46"/>
          <p:cNvSpPr>
            <a:spLocks noChangeArrowheads="1"/>
          </p:cNvSpPr>
          <p:nvPr userDrawn="1"/>
        </p:nvSpPr>
        <p:spPr bwMode="auto">
          <a:xfrm>
            <a:off x="6351" y="6742114"/>
            <a:ext cx="11465983" cy="71437"/>
          </a:xfrm>
          <a:prstGeom prst="rect">
            <a:avLst/>
          </a:prstGeom>
          <a:solidFill>
            <a:srgbClr val="E88000"/>
          </a:solidFill>
          <a:ln w="9525">
            <a:noFill/>
            <a:miter lim="800000"/>
            <a:headEnd/>
            <a:tailEnd/>
          </a:ln>
          <a:effectLst/>
        </p:spPr>
        <p:txBody>
          <a:bodyPr wrap="none" anchor="ctr"/>
          <a:lstStyle/>
          <a:p>
            <a:endParaRPr lang="zh-CN" altLang="en-US"/>
          </a:p>
        </p:txBody>
      </p:sp>
      <p:sp>
        <p:nvSpPr>
          <p:cNvPr id="87087" name="Rectangle 47"/>
          <p:cNvSpPr>
            <a:spLocks noChangeArrowheads="1"/>
          </p:cNvSpPr>
          <p:nvPr userDrawn="1"/>
        </p:nvSpPr>
        <p:spPr bwMode="auto">
          <a:xfrm>
            <a:off x="14818" y="6811964"/>
            <a:ext cx="12187767" cy="73025"/>
          </a:xfrm>
          <a:prstGeom prst="rect">
            <a:avLst/>
          </a:prstGeom>
          <a:solidFill>
            <a:srgbClr val="C95616"/>
          </a:solidFill>
          <a:ln w="9525">
            <a:noFill/>
            <a:miter lim="800000"/>
            <a:headEnd/>
            <a:tailEnd/>
          </a:ln>
          <a:effectLst/>
        </p:spPr>
        <p:txBody>
          <a:bodyPr wrap="none" anchor="ctr"/>
          <a:lstStyle/>
          <a:p>
            <a:endParaRPr lang="zh-CN" altLang="en-US"/>
          </a:p>
        </p:txBody>
      </p:sp>
      <p:sp>
        <p:nvSpPr>
          <p:cNvPr id="87088" name="Rectangle 48"/>
          <p:cNvSpPr>
            <a:spLocks noChangeArrowheads="1"/>
          </p:cNvSpPr>
          <p:nvPr userDrawn="1"/>
        </p:nvSpPr>
        <p:spPr bwMode="auto">
          <a:xfrm>
            <a:off x="2117" y="6577013"/>
            <a:ext cx="11463867" cy="165100"/>
          </a:xfrm>
          <a:prstGeom prst="rect">
            <a:avLst/>
          </a:prstGeom>
          <a:solidFill>
            <a:srgbClr val="FCC24F"/>
          </a:solidFill>
          <a:ln w="9525">
            <a:noFill/>
            <a:miter lim="800000"/>
            <a:headEnd/>
            <a:tailEnd/>
          </a:ln>
          <a:effectLst/>
        </p:spPr>
        <p:txBody>
          <a:bodyPr wrap="none" anchor="ctr"/>
          <a:lstStyle/>
          <a:p>
            <a:endParaRPr lang="zh-CN" altLang="en-US"/>
          </a:p>
        </p:txBody>
      </p:sp>
      <p:pic>
        <p:nvPicPr>
          <p:cNvPr id="87089" name="Picture 49" descr="buaa_1"/>
          <p:cNvPicPr>
            <a:picLocks noChangeAspect="1" noChangeArrowheads="1"/>
          </p:cNvPicPr>
          <p:nvPr userDrawn="1"/>
        </p:nvPicPr>
        <p:blipFill>
          <a:blip r:embed="rId2" cstate="print"/>
          <a:srcRect/>
          <a:stretch>
            <a:fillRect/>
          </a:stretch>
        </p:blipFill>
        <p:spPr bwMode="auto">
          <a:xfrm>
            <a:off x="1" y="6597650"/>
            <a:ext cx="1775884" cy="287338"/>
          </a:xfrm>
          <a:prstGeom prst="rect">
            <a:avLst/>
          </a:prstGeom>
          <a:noFill/>
          <a:ln w="9525">
            <a:noFill/>
            <a:miter lim="800000"/>
            <a:headEnd/>
            <a:tailEnd/>
          </a:ln>
        </p:spPr>
      </p:pic>
      <p:sp>
        <p:nvSpPr>
          <p:cNvPr id="87090" name="Line 50"/>
          <p:cNvSpPr>
            <a:spLocks noChangeShapeType="1"/>
          </p:cNvSpPr>
          <p:nvPr userDrawn="1"/>
        </p:nvSpPr>
        <p:spPr bwMode="auto">
          <a:xfrm flipV="1">
            <a:off x="624417" y="2852738"/>
            <a:ext cx="10752667" cy="0"/>
          </a:xfrm>
          <a:prstGeom prst="line">
            <a:avLst/>
          </a:prstGeom>
          <a:noFill/>
          <a:ln w="38100">
            <a:solidFill>
              <a:schemeClr val="bg2"/>
            </a:solidFill>
            <a:round/>
            <a:headEnd/>
            <a:tailEnd/>
          </a:ln>
          <a:effectLst/>
        </p:spPr>
        <p:txBody>
          <a:bodyPr anchor="ctr">
            <a:spAutoFit/>
          </a:bodyPr>
          <a:lstStyle/>
          <a:p>
            <a:endParaRPr lang="zh-CN" altLang="en-US"/>
          </a:p>
        </p:txBody>
      </p:sp>
      <p:sp>
        <p:nvSpPr>
          <p:cNvPr id="87091" name="Line 51"/>
          <p:cNvSpPr>
            <a:spLocks noChangeShapeType="1"/>
          </p:cNvSpPr>
          <p:nvPr userDrawn="1"/>
        </p:nvSpPr>
        <p:spPr bwMode="auto">
          <a:xfrm>
            <a:off x="9935633" y="0"/>
            <a:ext cx="0" cy="5949950"/>
          </a:xfrm>
          <a:prstGeom prst="line">
            <a:avLst/>
          </a:prstGeom>
          <a:noFill/>
          <a:ln w="38100">
            <a:solidFill>
              <a:schemeClr val="bg2"/>
            </a:solidFill>
            <a:round/>
            <a:headEnd/>
            <a:tailEnd/>
          </a:ln>
          <a:effectLst/>
        </p:spPr>
        <p:txBody>
          <a:bodyPr anchor="ctr">
            <a:sp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7840795" y="1125538"/>
            <a:ext cx="3538405" cy="220265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8348" y="404814"/>
            <a:ext cx="770852" cy="2898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6950" y="404814"/>
            <a:ext cx="2922851" cy="2898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4"/>
            <a:ext cx="7010400" cy="372603"/>
          </a:xfrm>
        </p:spPr>
        <p:txBody>
          <a:bodyPr/>
          <a:lstStyle>
            <a:lvl1pPr>
              <a:defRPr i="0"/>
            </a:lvl1p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3"/>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87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Subtitle 2"/>
          <p:cNvSpPr>
            <a:spLocks noGrp="1"/>
          </p:cNvSpPr>
          <p:nvPr>
            <p:ph type="subTitle" idx="1"/>
          </p:nvPr>
        </p:nvSpPr>
        <p:spPr>
          <a:xfrm>
            <a:off x="1524000" y="3750110"/>
            <a:ext cx="9144000" cy="1004407"/>
          </a:xfrm>
          <a:prstGeom prst="rect">
            <a:avLst/>
          </a:prstGeom>
        </p:spPr>
        <p:txBody>
          <a:bodyPr anchor="ctr">
            <a:normAutofit/>
          </a:bodyPr>
          <a:lstStyle>
            <a:lvl1pPr marL="0" indent="0" algn="ctr">
              <a:buNone/>
              <a:defRPr lang="en-US" sz="3600" b="1" kern="1200" dirty="0">
                <a:solidFill>
                  <a:schemeClr val="tx1"/>
                </a:solidFill>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8" y="564339"/>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914400" rtl="0" eaLnBrk="1" latinLnBrk="0" hangingPunct="1">
              <a:lnSpc>
                <a:spcPct val="100000"/>
              </a:lnSpc>
              <a:spcBef>
                <a:spcPct val="0"/>
              </a:spcBef>
              <a:buNone/>
              <a:defRPr lang="en-US" sz="48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238775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8598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0916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704746"/>
            <a:ext cx="5386917"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704746"/>
            <a:ext cx="5389033"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47173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8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4"/>
            <a:ext cx="7010400" cy="372603"/>
          </a:xfrm>
        </p:spPr>
        <p:txBody>
          <a:bodyPr/>
          <a:lstStyle>
            <a:lvl1pPr>
              <a:defRPr i="0"/>
            </a:lvl1pPr>
          </a:lstStyle>
          <a:p>
            <a:r>
              <a:rPr lang="zh-CN" altLang="en-US" dirty="0"/>
              <a:t>单击此处编辑母版标题样式</a:t>
            </a:r>
          </a:p>
        </p:txBody>
      </p:sp>
      <p:sp>
        <p:nvSpPr>
          <p:cNvPr id="3" name="内容占位符 2"/>
          <p:cNvSpPr>
            <a:spLocks noGrp="1"/>
          </p:cNvSpPr>
          <p:nvPr>
            <p:ph idx="1"/>
          </p:nvPr>
        </p:nvSpPr>
        <p:spPr>
          <a:xfrm>
            <a:off x="914400" y="1125538"/>
            <a:ext cx="10464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48"/>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98463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6722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16633"/>
            <a:ext cx="9144000" cy="372603"/>
          </a:xfrm>
        </p:spPr>
        <p:txBody>
          <a:bodyPr anchor="ctr"/>
          <a:lstStyle>
            <a:lvl1pPr algn="l">
              <a:defRPr/>
            </a:lvl1pPr>
          </a:lstStyle>
          <a:p>
            <a:r>
              <a:rPr lang="zh-CN" altLang="en-US" dirty="0"/>
              <a:t>单击此处编辑母版标题样式</a:t>
            </a:r>
          </a:p>
        </p:txBody>
      </p:sp>
    </p:spTree>
    <p:extLst>
      <p:ext uri="{BB962C8B-B14F-4D97-AF65-F5344CB8AC3E}">
        <p14:creationId xmlns:p14="http://schemas.microsoft.com/office/powerpoint/2010/main" val="60378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586827"/>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4047827"/>
            <a:ext cx="10363200" cy="35907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200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200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754247"/>
            <a:ext cx="5386917" cy="4206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17502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754247"/>
            <a:ext cx="5389033" cy="4206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17502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116038"/>
            <a:ext cx="4011084" cy="3190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229190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2667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048276"/>
            <a:ext cx="7315200" cy="31906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5437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2667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5.pn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404814"/>
            <a:ext cx="7010400" cy="37260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1029" name="Rectangle 5"/>
          <p:cNvSpPr>
            <a:spLocks noGrp="1" noChangeArrowheads="1"/>
          </p:cNvSpPr>
          <p:nvPr>
            <p:ph type="body" idx="1"/>
          </p:nvPr>
        </p:nvSpPr>
        <p:spPr bwMode="auto">
          <a:xfrm>
            <a:off x="914400" y="1125538"/>
            <a:ext cx="10464800" cy="2202654"/>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35" name="Rectangle 11"/>
          <p:cNvSpPr>
            <a:spLocks noChangeArrowheads="1"/>
          </p:cNvSpPr>
          <p:nvPr/>
        </p:nvSpPr>
        <p:spPr bwMode="auto">
          <a:xfrm>
            <a:off x="0" y="0"/>
            <a:ext cx="9840384" cy="260350"/>
          </a:xfrm>
          <a:prstGeom prst="rect">
            <a:avLst/>
          </a:prstGeom>
          <a:solidFill>
            <a:srgbClr val="C30224"/>
          </a:solidFill>
          <a:ln w="9525">
            <a:noFill/>
            <a:miter lim="800000"/>
            <a:headEnd/>
            <a:tailEnd/>
          </a:ln>
          <a:effectLst/>
        </p:spPr>
        <p:txBody>
          <a:bodyPr wrap="none" anchor="ctr"/>
          <a:lstStyle/>
          <a:p>
            <a:pPr eaLnBrk="1" hangingPunct="1">
              <a:lnSpc>
                <a:spcPct val="100000"/>
              </a:lnSpc>
              <a:spcBef>
                <a:spcPct val="0"/>
              </a:spcBef>
              <a:buClrTx/>
              <a:buSzTx/>
              <a:buFontTx/>
              <a:buNone/>
            </a:pPr>
            <a:endParaRPr lang="zh-CN" altLang="en-US" sz="2400" b="0">
              <a:solidFill>
                <a:schemeClr val="tx2"/>
              </a:solidFill>
              <a:latin typeface="Times New Roman" pitchFamily="18" charset="0"/>
            </a:endParaRPr>
          </a:p>
        </p:txBody>
      </p:sp>
      <p:sp>
        <p:nvSpPr>
          <p:cNvPr id="1037" name="Line 13"/>
          <p:cNvSpPr>
            <a:spLocks noChangeShapeType="1"/>
          </p:cNvSpPr>
          <p:nvPr/>
        </p:nvSpPr>
        <p:spPr bwMode="auto">
          <a:xfrm flipV="1">
            <a:off x="814917" y="836613"/>
            <a:ext cx="10752667" cy="0"/>
          </a:xfrm>
          <a:prstGeom prst="line">
            <a:avLst/>
          </a:prstGeom>
          <a:noFill/>
          <a:ln w="38100">
            <a:solidFill>
              <a:schemeClr val="bg2"/>
            </a:solidFill>
            <a:round/>
            <a:headEnd/>
            <a:tailEnd/>
          </a:ln>
          <a:effectLst/>
        </p:spPr>
        <p:txBody>
          <a:bodyPr anchor="ctr">
            <a:spAutoFit/>
          </a:bodyPr>
          <a:lstStyle/>
          <a:p>
            <a:endParaRPr lang="zh-CN" altLang="en-US"/>
          </a:p>
        </p:txBody>
      </p:sp>
      <p:sp>
        <p:nvSpPr>
          <p:cNvPr id="1038" name="Rectangle 14"/>
          <p:cNvSpPr>
            <a:spLocks noChangeArrowheads="1"/>
          </p:cNvSpPr>
          <p:nvPr/>
        </p:nvSpPr>
        <p:spPr bwMode="auto">
          <a:xfrm>
            <a:off x="6351" y="6742114"/>
            <a:ext cx="11465983" cy="71437"/>
          </a:xfrm>
          <a:prstGeom prst="rect">
            <a:avLst/>
          </a:prstGeom>
          <a:solidFill>
            <a:srgbClr val="E88000"/>
          </a:solidFill>
          <a:ln w="9525">
            <a:noFill/>
            <a:miter lim="800000"/>
            <a:headEnd/>
            <a:tailEnd/>
          </a:ln>
          <a:effectLst/>
        </p:spPr>
        <p:txBody>
          <a:bodyPr wrap="none" anchor="ctr"/>
          <a:lstStyle/>
          <a:p>
            <a:endParaRPr lang="zh-CN" altLang="en-US"/>
          </a:p>
        </p:txBody>
      </p:sp>
      <p:sp>
        <p:nvSpPr>
          <p:cNvPr id="1039" name="Rectangle 15"/>
          <p:cNvSpPr>
            <a:spLocks noChangeArrowheads="1"/>
          </p:cNvSpPr>
          <p:nvPr/>
        </p:nvSpPr>
        <p:spPr bwMode="auto">
          <a:xfrm>
            <a:off x="14818" y="6811964"/>
            <a:ext cx="12187767" cy="73025"/>
          </a:xfrm>
          <a:prstGeom prst="rect">
            <a:avLst/>
          </a:prstGeom>
          <a:solidFill>
            <a:srgbClr val="C95616"/>
          </a:solidFill>
          <a:ln w="9525">
            <a:noFill/>
            <a:miter lim="800000"/>
            <a:headEnd/>
            <a:tailEnd/>
          </a:ln>
          <a:effectLst/>
        </p:spPr>
        <p:txBody>
          <a:bodyPr wrap="none" anchor="ctr"/>
          <a:lstStyle/>
          <a:p>
            <a:endParaRPr lang="zh-CN" altLang="en-US"/>
          </a:p>
        </p:txBody>
      </p:sp>
      <p:sp>
        <p:nvSpPr>
          <p:cNvPr id="1040" name="Rectangle 16"/>
          <p:cNvSpPr>
            <a:spLocks noChangeArrowheads="1"/>
          </p:cNvSpPr>
          <p:nvPr/>
        </p:nvSpPr>
        <p:spPr bwMode="auto">
          <a:xfrm>
            <a:off x="2117" y="6577013"/>
            <a:ext cx="11463867" cy="165100"/>
          </a:xfrm>
          <a:prstGeom prst="rect">
            <a:avLst/>
          </a:prstGeom>
          <a:solidFill>
            <a:srgbClr val="FCC24F"/>
          </a:solidFill>
          <a:ln w="9525">
            <a:noFill/>
            <a:miter lim="800000"/>
            <a:headEnd/>
            <a:tailEnd/>
          </a:ln>
          <a:effectLst/>
        </p:spPr>
        <p:txBody>
          <a:bodyPr wrap="none" anchor="ctr"/>
          <a:lstStyle/>
          <a:p>
            <a:endParaRPr lang="zh-CN" altLang="en-US"/>
          </a:p>
        </p:txBody>
      </p:sp>
      <p:sp>
        <p:nvSpPr>
          <p:cNvPr id="1041" name="Text Box 17"/>
          <p:cNvSpPr txBox="1">
            <a:spLocks noChangeArrowheads="1"/>
          </p:cNvSpPr>
          <p:nvPr/>
        </p:nvSpPr>
        <p:spPr bwMode="auto">
          <a:xfrm>
            <a:off x="11377084" y="6524625"/>
            <a:ext cx="768349" cy="304800"/>
          </a:xfrm>
          <a:prstGeom prst="rect">
            <a:avLst/>
          </a:prstGeom>
          <a:noFill/>
          <a:ln w="9525">
            <a:noFill/>
            <a:miter lim="800000"/>
            <a:headEnd/>
            <a:tailEnd/>
          </a:ln>
          <a:effectLst/>
        </p:spPr>
        <p:txBody>
          <a:bodyPr>
            <a:spAutoFit/>
          </a:bodyPr>
          <a:lstStyle/>
          <a:p>
            <a:pPr algn="ctr">
              <a:lnSpc>
                <a:spcPct val="100000"/>
              </a:lnSpc>
              <a:spcBef>
                <a:spcPct val="50000"/>
              </a:spcBef>
              <a:buClrTx/>
              <a:buSzTx/>
              <a:buFontTx/>
              <a:buNone/>
            </a:pPr>
            <a:fld id="{8E6141A4-B4DF-417A-BE19-BD33A1D78EA3}" type="slidenum">
              <a:rPr lang="zh-CN" altLang="en-US" sz="1400" b="0">
                <a:solidFill>
                  <a:srgbClr val="000099"/>
                </a:solidFill>
              </a:rPr>
              <a:pPr algn="ctr">
                <a:lnSpc>
                  <a:spcPct val="100000"/>
                </a:lnSpc>
                <a:spcBef>
                  <a:spcPct val="50000"/>
                </a:spcBef>
                <a:buClrTx/>
                <a:buSzTx/>
                <a:buFontTx/>
                <a:buNone/>
              </a:pPr>
              <a:t>‹#›</a:t>
            </a:fld>
            <a:endParaRPr lang="en-US" altLang="zh-CN" sz="1400" b="0">
              <a:solidFill>
                <a:srgbClr val="000099"/>
              </a:solidFill>
            </a:endParaRPr>
          </a:p>
        </p:txBody>
      </p:sp>
      <p:pic>
        <p:nvPicPr>
          <p:cNvPr id="1044" name="Picture 20" descr="buaa_1"/>
          <p:cNvPicPr>
            <a:picLocks noChangeAspect="1" noChangeArrowheads="1"/>
          </p:cNvPicPr>
          <p:nvPr/>
        </p:nvPicPr>
        <p:blipFill>
          <a:blip r:embed="rId16" cstate="print"/>
          <a:srcRect/>
          <a:stretch>
            <a:fillRect/>
          </a:stretch>
        </p:blipFill>
        <p:spPr bwMode="auto">
          <a:xfrm>
            <a:off x="1" y="6597650"/>
            <a:ext cx="1775884" cy="2873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2" r:id="rId14"/>
  </p:sldLayoutIdLst>
  <p:txStyles>
    <p:titleStyle>
      <a:lvl1pPr algn="l" rtl="0" eaLnBrk="0" fontAlgn="base" hangingPunct="0">
        <a:lnSpc>
          <a:spcPct val="87000"/>
        </a:lnSpc>
        <a:spcBef>
          <a:spcPct val="0"/>
        </a:spcBef>
        <a:spcAft>
          <a:spcPct val="0"/>
        </a:spcAft>
        <a:defRPr sz="2400" b="1" i="1">
          <a:solidFill>
            <a:srgbClr val="FF0000"/>
          </a:solidFill>
          <a:latin typeface="+mn-lt"/>
          <a:ea typeface="+mj-ea"/>
          <a:cs typeface="+mj-cs"/>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163" indent="-284163" algn="l" rtl="0" eaLnBrk="0" fontAlgn="base" hangingPunct="0">
        <a:spcBef>
          <a:spcPct val="10000"/>
        </a:spcBef>
        <a:spcAft>
          <a:spcPct val="1000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spcBef>
          <a:spcPct val="10000"/>
        </a:spcBef>
        <a:spcAft>
          <a:spcPct val="10000"/>
        </a:spcAft>
        <a:buClr>
          <a:srgbClr val="001ADC"/>
        </a:buClr>
        <a:buSzPct val="100000"/>
        <a:buFont typeface="Wingdings" pitchFamily="2" charset="2"/>
        <a:buChar char="Ø"/>
        <a:defRPr b="1">
          <a:solidFill>
            <a:schemeClr val="tx1"/>
          </a:solidFill>
          <a:latin typeface="+mn-lt"/>
          <a:ea typeface="+mn-ea"/>
        </a:defRPr>
      </a:lvl2pPr>
      <a:lvl3pPr marL="1050925" indent="-192088" algn="l" rtl="0" eaLnBrk="0" fontAlgn="base" hangingPunct="0">
        <a:spcBef>
          <a:spcPct val="10000"/>
        </a:spcBef>
        <a:spcAft>
          <a:spcPct val="10000"/>
        </a:spcAft>
        <a:buClr>
          <a:srgbClr val="05AD01"/>
        </a:buClr>
        <a:buSzPct val="100000"/>
        <a:buFont typeface="Wingdings" pitchFamily="2" charset="2"/>
        <a:buChar char="§"/>
        <a:defRPr b="1">
          <a:solidFill>
            <a:schemeClr val="tx1"/>
          </a:solidFill>
          <a:latin typeface="+mn-lt"/>
          <a:ea typeface="+mn-ea"/>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10">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headEnd/>
            <a:tailEnd/>
          </a:ln>
          <a:effectLst/>
        </p:spPr>
        <p:txBody>
          <a:bodyPr wrap="square">
            <a:spAutoFit/>
          </a:bodyPr>
          <a:lstStyle/>
          <a:p>
            <a:pPr algn="ctr">
              <a:lnSpc>
                <a:spcPct val="100000"/>
              </a:lnSpc>
              <a:spcBef>
                <a:spcPct val="50000"/>
              </a:spcBef>
              <a:buClrTx/>
              <a:buSzTx/>
              <a:buFontTx/>
              <a:buNone/>
            </a:pPr>
            <a:fld id="{8E6141A4-B4DF-417A-BE19-BD33A1D78EA3}" type="slidenum">
              <a:rPr lang="zh-CN" altLang="en-US" sz="1200" b="0">
                <a:solidFill>
                  <a:srgbClr val="000099"/>
                </a:solidFill>
                <a:latin typeface="Arial" panose="020B0604020202020204" pitchFamily="34" charset="0"/>
                <a:ea typeface="Yu Gothic" panose="020B0400000000000000" pitchFamily="34" charset="-128"/>
                <a:cs typeface="Arial" panose="020B0604020202020204" pitchFamily="34" charset="0"/>
              </a:rPr>
              <a:pPr algn="ctr">
                <a:lnSpc>
                  <a:spcPct val="100000"/>
                </a:lnSpc>
                <a:spcBef>
                  <a:spcPct val="50000"/>
                </a:spcBef>
                <a:buClrTx/>
                <a:buSzTx/>
                <a:buFontTx/>
                <a:buNone/>
              </a:pPr>
              <a:t>‹#›</a:t>
            </a:fld>
            <a:endParaRPr lang="en-US" altLang="zh-CN" sz="1200" b="0" dirty="0">
              <a:solidFill>
                <a:srgbClr val="000099"/>
              </a:solidFill>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90086948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163" indent="-284163" algn="l" rtl="0" eaLnBrk="0" fontAlgn="base" hangingPunct="0">
        <a:lnSpc>
          <a:spcPct val="125000"/>
        </a:lnSpc>
        <a:spcBef>
          <a:spcPts val="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2020</a:t>
            </a:r>
            <a:r>
              <a:rPr lang="zh-CN" altLang="en-US" dirty="0"/>
              <a:t>级）</a:t>
            </a:r>
          </a:p>
        </p:txBody>
      </p:sp>
      <p:sp>
        <p:nvSpPr>
          <p:cNvPr id="6" name="Rectangle 5"/>
          <p:cNvSpPr>
            <a:spLocks noGrp="1" noChangeArrowheads="1"/>
          </p:cNvSpPr>
          <p:nvPr>
            <p:ph type="subTitle" idx="4294967295"/>
          </p:nvPr>
        </p:nvSpPr>
        <p:spPr bwMode="auto">
          <a:xfrm>
            <a:off x="3503712" y="3849579"/>
            <a:ext cx="5400600" cy="875565"/>
          </a:xfrm>
          <a:prstGeom prst="rect">
            <a:avLst/>
          </a:prstGeom>
          <a:noFill/>
          <a:ln>
            <a:miter lim="800000"/>
            <a:headEnd/>
            <a:tailEnd/>
          </a:ln>
        </p:spPr>
        <p:txBody>
          <a:bodyPr vert="horz" wrap="square" lIns="47625" tIns="72900" rIns="47625" bIns="72900" numCol="1" anchor="t" anchorCtr="0" compatLnSpc="1">
            <a:prstTxWarp prst="textNoShape">
              <a:avLst/>
            </a:prstTxWarp>
            <a:spAutoFit/>
          </a:bodyPr>
          <a:lstStyle/>
          <a:p>
            <a:pPr marL="0" indent="0" algn="ctr">
              <a:lnSpc>
                <a:spcPct val="150000"/>
              </a:lnSpc>
              <a:spcAft>
                <a:spcPts val="0"/>
              </a:spcAft>
              <a:buNone/>
            </a:pPr>
            <a:r>
              <a:rPr lang="zh-CN" altLang="en-US" sz="3600" baseline="30000" dirty="0">
                <a:solidFill>
                  <a:srgbClr val="000066"/>
                </a:solidFill>
                <a:latin typeface="华文楷体" pitchFamily="2" charset="-122"/>
                <a:ea typeface="华文楷体" pitchFamily="2" charset="-122"/>
                <a:cs typeface="Times New Roman" pitchFamily="18" charset="0"/>
              </a:rPr>
              <a:t>牛建伟  王丽华  邓莹莹  李辉勇  李莹</a:t>
            </a:r>
            <a:endParaRPr lang="en-US" altLang="zh-CN" b="0" dirty="0">
              <a:solidFill>
                <a:srgbClr val="000066"/>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34144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5746" y="211825"/>
            <a:ext cx="7010400" cy="479747"/>
          </a:xfrm>
        </p:spPr>
        <p:txBody>
          <a:bodyPr/>
          <a:lstStyle/>
          <a:p>
            <a:r>
              <a:rPr lang="en-US" altLang="zh-CN" sz="3200" dirty="0"/>
              <a:t>1.2 </a:t>
            </a:r>
            <a:r>
              <a:rPr lang="zh-CN" altLang="en-US" sz="3200" dirty="0"/>
              <a:t>指令格式</a:t>
            </a:r>
          </a:p>
        </p:txBody>
      </p:sp>
      <p:sp>
        <p:nvSpPr>
          <p:cNvPr id="3" name="内容占位符 2"/>
          <p:cNvSpPr>
            <a:spLocks noGrp="1"/>
          </p:cNvSpPr>
          <p:nvPr>
            <p:ph idx="4294967295"/>
          </p:nvPr>
        </p:nvSpPr>
        <p:spPr>
          <a:xfrm>
            <a:off x="591215" y="842953"/>
            <a:ext cx="11580000" cy="4015843"/>
          </a:xfrm>
        </p:spPr>
        <p:txBody>
          <a:bodyPr/>
          <a:lstStyle/>
          <a:p>
            <a:pPr>
              <a:lnSpc>
                <a:spcPct val="150000"/>
              </a:lnSpc>
              <a:spcBef>
                <a:spcPts val="0"/>
              </a:spcBef>
              <a:spcAft>
                <a:spcPts val="0"/>
              </a:spcAft>
            </a:pPr>
            <a:r>
              <a:rPr lang="zh-CN" altLang="en-US" dirty="0"/>
              <a:t>指令的表示</a:t>
            </a:r>
            <a:endParaRPr lang="en-US" altLang="zh-CN" dirty="0"/>
          </a:p>
          <a:p>
            <a:pPr lvl="1">
              <a:lnSpc>
                <a:spcPct val="150000"/>
              </a:lnSpc>
              <a:spcBef>
                <a:spcPts val="0"/>
              </a:spcBef>
              <a:spcAft>
                <a:spcPts val="0"/>
              </a:spcAft>
            </a:pPr>
            <a:r>
              <a:rPr lang="zh-CN" altLang="en-US" sz="2200" dirty="0"/>
              <a:t>机器表示：二进制代码形式</a:t>
            </a:r>
            <a:endParaRPr lang="en-US" altLang="zh-CN" sz="2200" dirty="0"/>
          </a:p>
          <a:p>
            <a:pPr lvl="1">
              <a:lnSpc>
                <a:spcPct val="150000"/>
              </a:lnSpc>
              <a:spcBef>
                <a:spcPts val="0"/>
              </a:spcBef>
              <a:spcAft>
                <a:spcPts val="0"/>
              </a:spcAft>
            </a:pPr>
            <a:r>
              <a:rPr lang="zh-CN" altLang="en-US" sz="2200" dirty="0"/>
              <a:t>符号化表示：助记符，如 </a:t>
            </a:r>
            <a:r>
              <a:rPr lang="en-US" altLang="zh-CN" sz="2200" dirty="0"/>
              <a:t>MOV AX</a:t>
            </a:r>
            <a:r>
              <a:rPr lang="zh-CN" altLang="en-US" sz="2200" dirty="0"/>
              <a:t>，</a:t>
            </a:r>
            <a:r>
              <a:rPr lang="en-US" altLang="zh-CN" sz="2200" dirty="0"/>
              <a:t>BX</a:t>
            </a:r>
          </a:p>
          <a:p>
            <a:pPr>
              <a:lnSpc>
                <a:spcPct val="150000"/>
              </a:lnSpc>
              <a:spcBef>
                <a:spcPts val="0"/>
              </a:spcBef>
              <a:spcAft>
                <a:spcPts val="0"/>
              </a:spcAft>
            </a:pPr>
            <a:r>
              <a:rPr lang="zh-CN" altLang="en-US" dirty="0"/>
              <a:t>操作数地址的数目</a:t>
            </a:r>
            <a:endParaRPr lang="en-US" altLang="zh-CN" dirty="0"/>
          </a:p>
          <a:p>
            <a:pPr lvl="1">
              <a:lnSpc>
                <a:spcPct val="140000"/>
              </a:lnSpc>
              <a:spcBef>
                <a:spcPts val="0"/>
              </a:spcBef>
              <a:spcAft>
                <a:spcPts val="0"/>
              </a:spcAft>
            </a:pPr>
            <a:r>
              <a:rPr lang="zh-CN" altLang="en-US" sz="2200" dirty="0"/>
              <a:t>三地址：</a:t>
            </a:r>
            <a:r>
              <a:rPr lang="en-US" altLang="zh-CN" sz="2200" dirty="0">
                <a:ea typeface="宋体" pitchFamily="2" charset="-122"/>
              </a:rPr>
              <a:t> Des </a:t>
            </a:r>
            <a:r>
              <a:rPr lang="en-US" altLang="zh-CN" sz="2200" dirty="0">
                <a:ea typeface="宋体" pitchFamily="2" charset="-122"/>
                <a:sym typeface="Wingdings" pitchFamily="2" charset="2"/>
              </a:rPr>
              <a:t> (Sur1) OP (Sur2)</a:t>
            </a:r>
            <a:endParaRPr lang="en-US" altLang="zh-CN" sz="2200" dirty="0"/>
          </a:p>
          <a:p>
            <a:pPr lvl="1">
              <a:lnSpc>
                <a:spcPct val="140000"/>
              </a:lnSpc>
              <a:spcBef>
                <a:spcPts val="0"/>
              </a:spcBef>
              <a:spcAft>
                <a:spcPts val="0"/>
              </a:spcAft>
            </a:pPr>
            <a:r>
              <a:rPr lang="zh-CN" altLang="en-US" sz="2200" dirty="0"/>
              <a:t>双地址：</a:t>
            </a:r>
            <a:r>
              <a:rPr lang="en-US" altLang="zh-CN" sz="2200" dirty="0">
                <a:ea typeface="宋体" pitchFamily="2" charset="-122"/>
              </a:rPr>
              <a:t> Des </a:t>
            </a:r>
            <a:r>
              <a:rPr lang="en-US" altLang="zh-CN" sz="2200" dirty="0">
                <a:ea typeface="宋体" pitchFamily="2" charset="-122"/>
                <a:sym typeface="Wingdings" pitchFamily="2" charset="2"/>
              </a:rPr>
              <a:t> (Sur) OP (Des)</a:t>
            </a:r>
            <a:endParaRPr lang="en-US" altLang="zh-CN" sz="2200" dirty="0"/>
          </a:p>
          <a:p>
            <a:pPr lvl="1">
              <a:lnSpc>
                <a:spcPct val="140000"/>
              </a:lnSpc>
              <a:spcBef>
                <a:spcPts val="0"/>
              </a:spcBef>
              <a:spcAft>
                <a:spcPts val="0"/>
              </a:spcAft>
            </a:pPr>
            <a:r>
              <a:rPr lang="zh-CN" altLang="en-US" sz="2200" dirty="0"/>
              <a:t>单地址：</a:t>
            </a:r>
            <a:r>
              <a:rPr lang="zh-CN" altLang="en-US" sz="2200" dirty="0">
                <a:ea typeface="宋体" pitchFamily="2" charset="-122"/>
              </a:rPr>
              <a:t>累加器作为默认操作数的双操作数型，或单操作数型</a:t>
            </a:r>
            <a:endParaRPr lang="en-US" altLang="zh-CN" sz="2200" dirty="0"/>
          </a:p>
          <a:p>
            <a:pPr lvl="1">
              <a:lnSpc>
                <a:spcPct val="140000"/>
              </a:lnSpc>
              <a:spcBef>
                <a:spcPts val="0"/>
              </a:spcBef>
              <a:spcAft>
                <a:spcPts val="0"/>
              </a:spcAft>
            </a:pPr>
            <a:r>
              <a:rPr lang="zh-CN" altLang="en-US" sz="2200" dirty="0"/>
              <a:t>无地址：</a:t>
            </a:r>
            <a:r>
              <a:rPr lang="zh-CN" altLang="en-US" sz="2200" dirty="0">
                <a:ea typeface="宋体" pitchFamily="2" charset="-122"/>
              </a:rPr>
              <a:t>隐含操作数型，或无操作数型</a:t>
            </a:r>
            <a:endParaRPr lang="zh-CN" altLang="en-US" sz="2200" dirty="0"/>
          </a:p>
        </p:txBody>
      </p:sp>
      <p:grpSp>
        <p:nvGrpSpPr>
          <p:cNvPr id="17" name="组合 16"/>
          <p:cNvGrpSpPr/>
          <p:nvPr/>
        </p:nvGrpSpPr>
        <p:grpSpPr>
          <a:xfrm>
            <a:off x="2972521" y="4956429"/>
            <a:ext cx="6246957" cy="1662122"/>
            <a:chOff x="1357290" y="4429132"/>
            <a:chExt cx="6246957" cy="1662122"/>
          </a:xfrm>
        </p:grpSpPr>
        <p:grpSp>
          <p:nvGrpSpPr>
            <p:cNvPr id="18" name="Group 11"/>
            <p:cNvGrpSpPr>
              <a:grpSpLocks/>
            </p:cNvGrpSpPr>
            <p:nvPr/>
          </p:nvGrpSpPr>
          <p:grpSpPr bwMode="auto">
            <a:xfrm>
              <a:off x="1357290" y="4429132"/>
              <a:ext cx="6246957" cy="304800"/>
              <a:chOff x="528" y="1104"/>
              <a:chExt cx="4032" cy="192"/>
            </a:xfrm>
          </p:grpSpPr>
          <p:sp>
            <p:nvSpPr>
              <p:cNvPr id="27" name="Rectangle 7"/>
              <p:cNvSpPr>
                <a:spLocks noChangeArrowheads="1"/>
              </p:cNvSpPr>
              <p:nvPr/>
            </p:nvSpPr>
            <p:spPr bwMode="auto">
              <a:xfrm>
                <a:off x="528" y="1104"/>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OP</a:t>
                </a:r>
              </a:p>
            </p:txBody>
          </p:sp>
          <p:sp>
            <p:nvSpPr>
              <p:cNvPr id="28" name="Rectangle 8"/>
              <p:cNvSpPr>
                <a:spLocks noChangeArrowheads="1"/>
              </p:cNvSpPr>
              <p:nvPr/>
            </p:nvSpPr>
            <p:spPr bwMode="auto">
              <a:xfrm>
                <a:off x="1536" y="1104"/>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Des Add</a:t>
                </a:r>
              </a:p>
            </p:txBody>
          </p:sp>
          <p:sp>
            <p:nvSpPr>
              <p:cNvPr id="29" name="Rectangle 9"/>
              <p:cNvSpPr>
                <a:spLocks noChangeArrowheads="1"/>
              </p:cNvSpPr>
              <p:nvPr/>
            </p:nvSpPr>
            <p:spPr bwMode="auto">
              <a:xfrm>
                <a:off x="2544" y="1104"/>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Sur1 Add</a:t>
                </a:r>
              </a:p>
            </p:txBody>
          </p:sp>
          <p:sp>
            <p:nvSpPr>
              <p:cNvPr id="30" name="Rectangle 10"/>
              <p:cNvSpPr>
                <a:spLocks noChangeArrowheads="1"/>
              </p:cNvSpPr>
              <p:nvPr/>
            </p:nvSpPr>
            <p:spPr bwMode="auto">
              <a:xfrm>
                <a:off x="3552" y="1104"/>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Sur2 Add</a:t>
                </a:r>
              </a:p>
            </p:txBody>
          </p:sp>
        </p:grpSp>
        <p:grpSp>
          <p:nvGrpSpPr>
            <p:cNvPr id="19" name="Group 25"/>
            <p:cNvGrpSpPr>
              <a:grpSpLocks/>
            </p:cNvGrpSpPr>
            <p:nvPr/>
          </p:nvGrpSpPr>
          <p:grpSpPr bwMode="auto">
            <a:xfrm>
              <a:off x="1357290" y="4929198"/>
              <a:ext cx="4685217" cy="304800"/>
              <a:chOff x="480" y="1776"/>
              <a:chExt cx="3024" cy="192"/>
            </a:xfrm>
          </p:grpSpPr>
          <p:sp>
            <p:nvSpPr>
              <p:cNvPr id="24" name="Rectangle 14"/>
              <p:cNvSpPr>
                <a:spLocks noChangeArrowheads="1"/>
              </p:cNvSpPr>
              <p:nvPr/>
            </p:nvSpPr>
            <p:spPr bwMode="auto">
              <a:xfrm>
                <a:off x="480" y="1776"/>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OP</a:t>
                </a:r>
              </a:p>
            </p:txBody>
          </p:sp>
          <p:sp>
            <p:nvSpPr>
              <p:cNvPr id="25" name="Rectangle 15"/>
              <p:cNvSpPr>
                <a:spLocks noChangeArrowheads="1"/>
              </p:cNvSpPr>
              <p:nvPr/>
            </p:nvSpPr>
            <p:spPr bwMode="auto">
              <a:xfrm>
                <a:off x="1488" y="1776"/>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Des Add</a:t>
                </a:r>
              </a:p>
            </p:txBody>
          </p:sp>
          <p:sp>
            <p:nvSpPr>
              <p:cNvPr id="26" name="Rectangle 16"/>
              <p:cNvSpPr>
                <a:spLocks noChangeArrowheads="1"/>
              </p:cNvSpPr>
              <p:nvPr/>
            </p:nvSpPr>
            <p:spPr bwMode="auto">
              <a:xfrm>
                <a:off x="2496" y="1776"/>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dirty="0"/>
                  <a:t>Sur  Add</a:t>
                </a:r>
              </a:p>
            </p:txBody>
          </p:sp>
        </p:grpSp>
        <p:grpSp>
          <p:nvGrpSpPr>
            <p:cNvPr id="20" name="Group 26"/>
            <p:cNvGrpSpPr>
              <a:grpSpLocks/>
            </p:cNvGrpSpPr>
            <p:nvPr/>
          </p:nvGrpSpPr>
          <p:grpSpPr bwMode="auto">
            <a:xfrm>
              <a:off x="1357290" y="5357826"/>
              <a:ext cx="3123478" cy="304800"/>
              <a:chOff x="432" y="2496"/>
              <a:chExt cx="2016" cy="192"/>
            </a:xfrm>
          </p:grpSpPr>
          <p:sp>
            <p:nvSpPr>
              <p:cNvPr id="22" name="Rectangle 19"/>
              <p:cNvSpPr>
                <a:spLocks noChangeArrowheads="1"/>
              </p:cNvSpPr>
              <p:nvPr/>
            </p:nvSpPr>
            <p:spPr bwMode="auto">
              <a:xfrm>
                <a:off x="432" y="2496"/>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OP</a:t>
                </a:r>
              </a:p>
            </p:txBody>
          </p:sp>
          <p:sp>
            <p:nvSpPr>
              <p:cNvPr id="23" name="Rectangle 20"/>
              <p:cNvSpPr>
                <a:spLocks noChangeArrowheads="1"/>
              </p:cNvSpPr>
              <p:nvPr/>
            </p:nvSpPr>
            <p:spPr bwMode="auto">
              <a:xfrm>
                <a:off x="1440" y="2496"/>
                <a:ext cx="1008" cy="192"/>
              </a:xfrm>
              <a:prstGeom prst="rect">
                <a:avLst/>
              </a:prstGeom>
              <a:noFill/>
              <a:ln w="12700">
                <a:solidFill>
                  <a:schemeClr val="tx1"/>
                </a:solidFill>
                <a:miter lim="800000"/>
                <a:headEnd/>
                <a:tailEnd/>
              </a:ln>
              <a:effectLst/>
            </p:spPr>
            <p:txBody>
              <a:bodyPr wrap="none" anchor="ctr"/>
              <a:lstStyle/>
              <a:p>
                <a:pPr algn="ctr">
                  <a:buNone/>
                </a:pPr>
                <a:r>
                  <a:rPr lang="en-US" altLang="zh-CN" sz="1600" b="0"/>
                  <a:t> Add</a:t>
                </a:r>
              </a:p>
            </p:txBody>
          </p:sp>
        </p:grpSp>
        <p:sp>
          <p:nvSpPr>
            <p:cNvPr id="21" name="Rectangle 23"/>
            <p:cNvSpPr>
              <a:spLocks noChangeArrowheads="1"/>
            </p:cNvSpPr>
            <p:nvPr/>
          </p:nvSpPr>
          <p:spPr bwMode="auto">
            <a:xfrm>
              <a:off x="1357290" y="5786454"/>
              <a:ext cx="1561739" cy="304800"/>
            </a:xfrm>
            <a:prstGeom prst="rect">
              <a:avLst/>
            </a:prstGeom>
            <a:noFill/>
            <a:ln w="12700">
              <a:solidFill>
                <a:schemeClr val="tx1"/>
              </a:solidFill>
              <a:miter lim="800000"/>
              <a:headEnd/>
              <a:tailEnd/>
            </a:ln>
            <a:effectLst/>
          </p:spPr>
          <p:txBody>
            <a:bodyPr wrap="none" anchor="ctr"/>
            <a:lstStyle/>
            <a:p>
              <a:pPr algn="ctr">
                <a:buNone/>
              </a:pPr>
              <a:r>
                <a:rPr lang="en-US" altLang="zh-CN" sz="1600" b="0"/>
                <a:t>OP</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186900" y="188640"/>
            <a:ext cx="5867400" cy="479747"/>
          </a:xfrm>
          <a:noFill/>
          <a:ln/>
        </p:spPr>
        <p:txBody>
          <a:bodyPr/>
          <a:lstStyle/>
          <a:p>
            <a:r>
              <a:rPr lang="en-US" altLang="zh-CN" sz="3200" dirty="0"/>
              <a:t>1.2 </a:t>
            </a:r>
            <a:r>
              <a:rPr lang="zh-CN" altLang="en-US" sz="3200" dirty="0"/>
              <a:t>指令格式</a:t>
            </a:r>
          </a:p>
        </p:txBody>
      </p:sp>
      <p:sp>
        <p:nvSpPr>
          <p:cNvPr id="140291" name="Rectangle 3"/>
          <p:cNvSpPr>
            <a:spLocks noChangeArrowheads="1"/>
          </p:cNvSpPr>
          <p:nvPr/>
        </p:nvSpPr>
        <p:spPr bwMode="auto">
          <a:xfrm>
            <a:off x="612000" y="900000"/>
            <a:ext cx="10956608" cy="5680529"/>
          </a:xfrm>
          <a:prstGeom prst="rect">
            <a:avLst/>
          </a:prstGeom>
          <a:noFill/>
          <a:ln w="12700">
            <a:noFill/>
            <a:miter lim="800000"/>
            <a:headEnd/>
            <a:tailEnd/>
          </a:ln>
          <a:effectLst/>
        </p:spPr>
        <p:txBody>
          <a:bodyPr wrap="square" lIns="63500" tIns="25400" rIns="63500" bIns="25400">
            <a:spAutoFit/>
          </a:bodyPr>
          <a:lstStyle/>
          <a:p>
            <a:pPr marL="284163" indent="-284163">
              <a:spcBef>
                <a:spcPct val="65000"/>
              </a:spcBef>
              <a:buClr>
                <a:srgbClr val="FF0000"/>
              </a:buClr>
              <a:buFont typeface="Wingdings" pitchFamily="2" charset="2"/>
              <a:buChar char="v"/>
            </a:pPr>
            <a:r>
              <a:rPr lang="zh-CN" altLang="en-US" sz="2800" dirty="0"/>
              <a:t>操作码结构</a:t>
            </a:r>
          </a:p>
          <a:p>
            <a:pPr marL="668338" lvl="1" indent="-193675"/>
            <a:r>
              <a:rPr lang="zh-CN" altLang="en-US" sz="2400" dirty="0"/>
              <a:t>固定长度操作码：操作码长度（占二进制位数）固定不变。</a:t>
            </a:r>
          </a:p>
          <a:p>
            <a:pPr marL="1050925" lvl="2" indent="-192088">
              <a:buClr>
                <a:srgbClr val="05AD01"/>
              </a:buClr>
              <a:buFont typeface="Wingdings" pitchFamily="2" charset="2"/>
              <a:buChar char="§"/>
            </a:pPr>
            <a:r>
              <a:rPr lang="zh-CN" altLang="en-US" sz="2400" dirty="0"/>
              <a:t>硬件设计简单</a:t>
            </a:r>
          </a:p>
          <a:p>
            <a:pPr marL="1050925" lvl="2" indent="-192088">
              <a:buClr>
                <a:srgbClr val="05AD01"/>
              </a:buClr>
              <a:buFont typeface="Wingdings" pitchFamily="2" charset="2"/>
              <a:buChar char="§"/>
            </a:pPr>
            <a:r>
              <a:rPr lang="zh-CN" altLang="en-US" sz="2400" dirty="0"/>
              <a:t>指令译码时间开销较小</a:t>
            </a:r>
          </a:p>
          <a:p>
            <a:pPr marL="1050925" lvl="2" indent="-192088">
              <a:buClr>
                <a:srgbClr val="05AD01"/>
              </a:buClr>
              <a:buFont typeface="Wingdings" pitchFamily="2" charset="2"/>
              <a:buChar char="§"/>
            </a:pPr>
            <a:r>
              <a:rPr lang="zh-CN" altLang="en-US" sz="2400" dirty="0"/>
              <a:t>指令空间效率较低</a:t>
            </a:r>
          </a:p>
          <a:p>
            <a:pPr marL="668338" lvl="1" indent="-193675"/>
            <a:r>
              <a:rPr lang="zh-CN" altLang="en-US" sz="2400" dirty="0"/>
              <a:t>可变长度操作码：操作码长度随指令地址数目的不同而不同，哈夫曼编码</a:t>
            </a:r>
          </a:p>
          <a:p>
            <a:pPr marL="1050925" lvl="2" indent="-192088">
              <a:buClr>
                <a:srgbClr val="05AD01"/>
              </a:buClr>
              <a:buFont typeface="Wingdings" pitchFamily="2" charset="2"/>
              <a:buChar char="§"/>
            </a:pPr>
            <a:r>
              <a:rPr lang="zh-CN" altLang="en-US" sz="2400" dirty="0"/>
              <a:t>硬件设计相对复杂</a:t>
            </a:r>
          </a:p>
          <a:p>
            <a:pPr marL="1050925" lvl="2" indent="-192088">
              <a:buClr>
                <a:srgbClr val="05AD01"/>
              </a:buClr>
              <a:buFont typeface="Wingdings" pitchFamily="2" charset="2"/>
              <a:buChar char="§"/>
            </a:pPr>
            <a:r>
              <a:rPr lang="zh-CN" altLang="en-US" sz="2400" dirty="0"/>
              <a:t>指令译码时间开销较大</a:t>
            </a:r>
          </a:p>
          <a:p>
            <a:pPr marL="1050925" lvl="2" indent="-192088">
              <a:buClr>
                <a:srgbClr val="05AD01"/>
              </a:buClr>
              <a:buFont typeface="Wingdings" pitchFamily="2" charset="2"/>
              <a:buChar char="§"/>
            </a:pPr>
            <a:r>
              <a:rPr lang="zh-CN" altLang="en-US" sz="2400" dirty="0"/>
              <a:t>指令空间利用率较高</a:t>
            </a:r>
          </a:p>
          <a:p>
            <a:pPr marL="284163" indent="-284163">
              <a:spcBef>
                <a:spcPct val="65000"/>
              </a:spcBef>
              <a:buClr>
                <a:srgbClr val="FF0000"/>
              </a:buClr>
              <a:buFont typeface="Wingdings" pitchFamily="2" charset="2"/>
              <a:buChar char="v"/>
            </a:pPr>
            <a:r>
              <a:rPr lang="zh-CN" altLang="en-US" sz="2800" dirty="0"/>
              <a:t>指令长度</a:t>
            </a:r>
          </a:p>
          <a:p>
            <a:pPr marL="668338" lvl="1" indent="-193675"/>
            <a:r>
              <a:rPr lang="zh-CN" altLang="en-US" sz="2400" dirty="0"/>
              <a:t>定长指令系统，如</a:t>
            </a:r>
            <a:r>
              <a:rPr lang="en-US" altLang="zh-CN" sz="2400" dirty="0"/>
              <a:t>MIPS</a:t>
            </a:r>
            <a:r>
              <a:rPr lang="zh-CN" altLang="en-US" sz="2400" dirty="0"/>
              <a:t>指令</a:t>
            </a:r>
          </a:p>
          <a:p>
            <a:pPr marL="668338" lvl="1" indent="-193675"/>
            <a:r>
              <a:rPr lang="zh-CN" altLang="en-US" sz="2400" dirty="0"/>
              <a:t>变长指令系统：一般为字节的整数倍，如</a:t>
            </a:r>
            <a:r>
              <a:rPr lang="en-US" altLang="zh-CN" sz="2400" dirty="0"/>
              <a:t>X86</a:t>
            </a:r>
            <a:r>
              <a:rPr lang="zh-CN" altLang="en-US" sz="2400" dirty="0"/>
              <a:t>指令</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 calcmode="lin" valueType="num">
                                      <p:cBhvr additive="base">
                                        <p:cTn id="7" dur="500" fill="hold"/>
                                        <p:tgtEl>
                                          <p:spTgt spid="140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0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0291">
                                            <p:txEl>
                                              <p:pRg st="1" end="1"/>
                                            </p:txEl>
                                          </p:spTgt>
                                        </p:tgtEl>
                                        <p:attrNameLst>
                                          <p:attrName>style.visibility</p:attrName>
                                        </p:attrNameLst>
                                      </p:cBhvr>
                                      <p:to>
                                        <p:strVal val="visible"/>
                                      </p:to>
                                    </p:set>
                                    <p:anim calcmode="lin" valueType="num">
                                      <p:cBhvr additive="base">
                                        <p:cTn id="13" dur="500" fill="hold"/>
                                        <p:tgtEl>
                                          <p:spTgt spid="1402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02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 calcmode="lin" valueType="num">
                                      <p:cBhvr additive="base">
                                        <p:cTn id="17" dur="500" fill="hold"/>
                                        <p:tgtEl>
                                          <p:spTgt spid="14029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402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40291">
                                            <p:txEl>
                                              <p:pRg st="3" end="3"/>
                                            </p:txEl>
                                          </p:spTgt>
                                        </p:tgtEl>
                                        <p:attrNameLst>
                                          <p:attrName>style.visibility</p:attrName>
                                        </p:attrNameLst>
                                      </p:cBhvr>
                                      <p:to>
                                        <p:strVal val="visible"/>
                                      </p:to>
                                    </p:set>
                                    <p:anim calcmode="lin" valueType="num">
                                      <p:cBhvr additive="base">
                                        <p:cTn id="21" dur="500" fill="hold"/>
                                        <p:tgtEl>
                                          <p:spTgt spid="14029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402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0291">
                                            <p:txEl>
                                              <p:pRg st="4" end="4"/>
                                            </p:txEl>
                                          </p:spTgt>
                                        </p:tgtEl>
                                        <p:attrNameLst>
                                          <p:attrName>style.visibility</p:attrName>
                                        </p:attrNameLst>
                                      </p:cBhvr>
                                      <p:to>
                                        <p:strVal val="visible"/>
                                      </p:to>
                                    </p:set>
                                    <p:anim calcmode="lin" valueType="num">
                                      <p:cBhvr additive="base">
                                        <p:cTn id="25" dur="500" fill="hold"/>
                                        <p:tgtEl>
                                          <p:spTgt spid="14029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02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0291">
                                            <p:txEl>
                                              <p:pRg st="5" end="5"/>
                                            </p:txEl>
                                          </p:spTgt>
                                        </p:tgtEl>
                                        <p:attrNameLst>
                                          <p:attrName>style.visibility</p:attrName>
                                        </p:attrNameLst>
                                      </p:cBhvr>
                                      <p:to>
                                        <p:strVal val="visible"/>
                                      </p:to>
                                    </p:set>
                                    <p:anim calcmode="lin" valueType="num">
                                      <p:cBhvr additive="base">
                                        <p:cTn id="31" dur="500" fill="hold"/>
                                        <p:tgtEl>
                                          <p:spTgt spid="14029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029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0291">
                                            <p:txEl>
                                              <p:pRg st="6" end="6"/>
                                            </p:txEl>
                                          </p:spTgt>
                                        </p:tgtEl>
                                        <p:attrNameLst>
                                          <p:attrName>style.visibility</p:attrName>
                                        </p:attrNameLst>
                                      </p:cBhvr>
                                      <p:to>
                                        <p:strVal val="visible"/>
                                      </p:to>
                                    </p:set>
                                    <p:anim calcmode="lin" valueType="num">
                                      <p:cBhvr additive="base">
                                        <p:cTn id="35" dur="500" fill="hold"/>
                                        <p:tgtEl>
                                          <p:spTgt spid="14029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40291">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40291">
                                            <p:txEl>
                                              <p:pRg st="7" end="7"/>
                                            </p:txEl>
                                          </p:spTgt>
                                        </p:tgtEl>
                                        <p:attrNameLst>
                                          <p:attrName>style.visibility</p:attrName>
                                        </p:attrNameLst>
                                      </p:cBhvr>
                                      <p:to>
                                        <p:strVal val="visible"/>
                                      </p:to>
                                    </p:set>
                                    <p:anim calcmode="lin" valueType="num">
                                      <p:cBhvr additive="base">
                                        <p:cTn id="39" dur="500" fill="hold"/>
                                        <p:tgtEl>
                                          <p:spTgt spid="14029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40291">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40291">
                                            <p:txEl>
                                              <p:pRg st="8" end="8"/>
                                            </p:txEl>
                                          </p:spTgt>
                                        </p:tgtEl>
                                        <p:attrNameLst>
                                          <p:attrName>style.visibility</p:attrName>
                                        </p:attrNameLst>
                                      </p:cBhvr>
                                      <p:to>
                                        <p:strVal val="visible"/>
                                      </p:to>
                                    </p:set>
                                    <p:anim calcmode="lin" valueType="num">
                                      <p:cBhvr additive="base">
                                        <p:cTn id="43" dur="500" fill="hold"/>
                                        <p:tgtEl>
                                          <p:spTgt spid="140291">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029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0291">
                                            <p:txEl>
                                              <p:pRg st="9" end="9"/>
                                            </p:txEl>
                                          </p:spTgt>
                                        </p:tgtEl>
                                        <p:attrNameLst>
                                          <p:attrName>style.visibility</p:attrName>
                                        </p:attrNameLst>
                                      </p:cBhvr>
                                      <p:to>
                                        <p:strVal val="visible"/>
                                      </p:to>
                                    </p:set>
                                    <p:anim calcmode="lin" valueType="num">
                                      <p:cBhvr additive="base">
                                        <p:cTn id="49" dur="500" fill="hold"/>
                                        <p:tgtEl>
                                          <p:spTgt spid="140291">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029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0291">
                                            <p:txEl>
                                              <p:pRg st="10" end="10"/>
                                            </p:txEl>
                                          </p:spTgt>
                                        </p:tgtEl>
                                        <p:attrNameLst>
                                          <p:attrName>style.visibility</p:attrName>
                                        </p:attrNameLst>
                                      </p:cBhvr>
                                      <p:to>
                                        <p:strVal val="visible"/>
                                      </p:to>
                                    </p:set>
                                    <p:anim calcmode="lin" valueType="num">
                                      <p:cBhvr additive="base">
                                        <p:cTn id="55" dur="500" fill="hold"/>
                                        <p:tgtEl>
                                          <p:spTgt spid="140291">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0291">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0291">
                                            <p:txEl>
                                              <p:pRg st="11" end="11"/>
                                            </p:txEl>
                                          </p:spTgt>
                                        </p:tgtEl>
                                        <p:attrNameLst>
                                          <p:attrName>style.visibility</p:attrName>
                                        </p:attrNameLst>
                                      </p:cBhvr>
                                      <p:to>
                                        <p:strVal val="visible"/>
                                      </p:to>
                                    </p:set>
                                    <p:anim calcmode="lin" valueType="num">
                                      <p:cBhvr additive="base">
                                        <p:cTn id="61" dur="500" fill="hold"/>
                                        <p:tgtEl>
                                          <p:spTgt spid="140291">
                                            <p:txEl>
                                              <p:pRg st="11" end="1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0291">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1344" y="188640"/>
            <a:ext cx="7010400" cy="479747"/>
          </a:xfrm>
        </p:spPr>
        <p:txBody>
          <a:bodyPr/>
          <a:lstStyle/>
          <a:p>
            <a:r>
              <a:rPr lang="en-US" altLang="zh-CN" sz="3200" dirty="0"/>
              <a:t>1.3  </a:t>
            </a:r>
            <a:r>
              <a:rPr lang="zh-CN" altLang="en-US" sz="3200" dirty="0"/>
              <a:t>寻址方式</a:t>
            </a:r>
          </a:p>
        </p:txBody>
      </p:sp>
      <p:sp>
        <p:nvSpPr>
          <p:cNvPr id="3" name="内容占位符 2"/>
          <p:cNvSpPr>
            <a:spLocks noGrp="1"/>
          </p:cNvSpPr>
          <p:nvPr>
            <p:ph idx="4294967295"/>
          </p:nvPr>
        </p:nvSpPr>
        <p:spPr>
          <a:xfrm>
            <a:off x="612000" y="900000"/>
            <a:ext cx="11460664" cy="5688224"/>
          </a:xfrm>
        </p:spPr>
        <p:txBody>
          <a:bodyPr/>
          <a:lstStyle/>
          <a:p>
            <a:pPr>
              <a:lnSpc>
                <a:spcPct val="120000"/>
              </a:lnSpc>
            </a:pPr>
            <a:r>
              <a:rPr lang="zh-CN" altLang="en-US" dirty="0"/>
              <a:t>常用寻址方式</a:t>
            </a:r>
            <a:endParaRPr lang="en-US" altLang="zh-CN" dirty="0"/>
          </a:p>
          <a:p>
            <a:pPr marL="474663" lvl="1" indent="0">
              <a:lnSpc>
                <a:spcPct val="120000"/>
              </a:lnSpc>
              <a:buNone/>
            </a:pPr>
            <a:r>
              <a:rPr lang="zh-CN" altLang="en-US" sz="2200" dirty="0"/>
              <a:t>立即寻址</a:t>
            </a:r>
            <a:endParaRPr lang="en-US" altLang="zh-CN" sz="2200" dirty="0"/>
          </a:p>
          <a:p>
            <a:pPr marL="474663" lvl="1" indent="0">
              <a:lnSpc>
                <a:spcPct val="120000"/>
              </a:lnSpc>
              <a:buNone/>
            </a:pPr>
            <a:r>
              <a:rPr lang="zh-CN" altLang="en-US" sz="2200" dirty="0"/>
              <a:t>寄存器直接寻址</a:t>
            </a:r>
            <a:endParaRPr lang="en-US" altLang="zh-CN" sz="2200" dirty="0"/>
          </a:p>
          <a:p>
            <a:pPr marL="474663" lvl="1" indent="0">
              <a:lnSpc>
                <a:spcPct val="120000"/>
              </a:lnSpc>
              <a:buNone/>
            </a:pPr>
            <a:r>
              <a:rPr lang="zh-CN" altLang="en-US" sz="2200" dirty="0"/>
              <a:t>寄存器间接寻址</a:t>
            </a:r>
            <a:endParaRPr lang="en-US" altLang="zh-CN" sz="2200" dirty="0"/>
          </a:p>
          <a:p>
            <a:pPr marL="474663" lvl="1" indent="0">
              <a:lnSpc>
                <a:spcPct val="120000"/>
              </a:lnSpc>
              <a:buNone/>
            </a:pPr>
            <a:r>
              <a:rPr lang="zh-CN" altLang="en-US" sz="2200" dirty="0"/>
              <a:t>基址寻址</a:t>
            </a:r>
            <a:r>
              <a:rPr lang="en-US" altLang="zh-CN" sz="2200" dirty="0"/>
              <a:t>/</a:t>
            </a:r>
            <a:r>
              <a:rPr lang="zh-CN" altLang="en-US" sz="2200" dirty="0"/>
              <a:t>变址寻址</a:t>
            </a:r>
            <a:endParaRPr lang="en-US" altLang="zh-CN" sz="2200" dirty="0"/>
          </a:p>
          <a:p>
            <a:pPr marL="474663" lvl="1" indent="0">
              <a:lnSpc>
                <a:spcPct val="120000"/>
              </a:lnSpc>
              <a:buNone/>
            </a:pPr>
            <a:r>
              <a:rPr lang="zh-CN" altLang="en-US" sz="2200" dirty="0"/>
              <a:t>相对寻址：</a:t>
            </a:r>
            <a:r>
              <a:rPr lang="zh-CN" altLang="en-US" sz="2200" dirty="0">
                <a:solidFill>
                  <a:srgbClr val="FF0000"/>
                </a:solidFill>
                <a:ea typeface="宋体" pitchFamily="2" charset="-122"/>
              </a:rPr>
              <a:t>基址寻址的特例，程序计数器</a:t>
            </a:r>
            <a:r>
              <a:rPr lang="en-US" altLang="zh-CN" sz="2200" dirty="0">
                <a:solidFill>
                  <a:srgbClr val="FF0000"/>
                </a:solidFill>
                <a:ea typeface="宋体" pitchFamily="2" charset="-122"/>
              </a:rPr>
              <a:t>PC</a:t>
            </a:r>
            <a:r>
              <a:rPr lang="zh-CN" altLang="en-US" sz="2200" dirty="0">
                <a:solidFill>
                  <a:srgbClr val="FF0000"/>
                </a:solidFill>
                <a:ea typeface="宋体" pitchFamily="2" charset="-122"/>
              </a:rPr>
              <a:t>作为基址寄存器</a:t>
            </a:r>
            <a:endParaRPr lang="en-US" altLang="zh-CN" sz="2200" dirty="0">
              <a:solidFill>
                <a:srgbClr val="FF0000"/>
              </a:solidFill>
            </a:endParaRPr>
          </a:p>
          <a:p>
            <a:pPr marL="474663" lvl="1" indent="0">
              <a:lnSpc>
                <a:spcPct val="120000"/>
              </a:lnSpc>
              <a:buNone/>
            </a:pPr>
            <a:r>
              <a:rPr lang="zh-CN" altLang="en-US" sz="2200" dirty="0"/>
              <a:t>堆栈寻址</a:t>
            </a:r>
            <a:endParaRPr lang="en-US" altLang="zh-CN" sz="2200" dirty="0"/>
          </a:p>
          <a:p>
            <a:pPr marL="474663" lvl="1" indent="0">
              <a:lnSpc>
                <a:spcPct val="120000"/>
              </a:lnSpc>
              <a:buNone/>
            </a:pPr>
            <a:endParaRPr lang="en-US" altLang="zh-CN" dirty="0"/>
          </a:p>
          <a:p>
            <a:r>
              <a:rPr lang="zh-CN" altLang="en-US" dirty="0"/>
              <a:t>形式地址与有效地址</a:t>
            </a:r>
          </a:p>
          <a:p>
            <a:pPr marL="474663" lvl="1" indent="0">
              <a:buNone/>
            </a:pPr>
            <a:r>
              <a:rPr lang="zh-CN" altLang="en-US" sz="2200" dirty="0"/>
              <a:t>形式地址：指令中直接给出的地址编码。</a:t>
            </a:r>
          </a:p>
          <a:p>
            <a:pPr marL="474663" lvl="1" indent="0">
              <a:buNone/>
            </a:pPr>
            <a:r>
              <a:rPr lang="zh-CN" altLang="en-US" sz="2200" dirty="0"/>
              <a:t>有效地址：根据形式地址和寻址方式计算出来的操作数在</a:t>
            </a:r>
            <a:r>
              <a:rPr lang="zh-CN" altLang="en-US" sz="2200" dirty="0">
                <a:solidFill>
                  <a:srgbClr val="FF0000"/>
                </a:solidFill>
              </a:rPr>
              <a:t>内存单元中的地址</a:t>
            </a:r>
            <a:r>
              <a:rPr lang="zh-CN" altLang="en-US" sz="2200" dirty="0"/>
              <a:t>。</a:t>
            </a:r>
          </a:p>
          <a:p>
            <a:pPr marL="474663" lvl="1" indent="0">
              <a:buNone/>
            </a:pPr>
            <a:r>
              <a:rPr lang="zh-CN" altLang="en-US" sz="2200" dirty="0"/>
              <a:t>寻址方式：根据形式地址计算有效地址的方式（算法）</a:t>
            </a:r>
            <a:endParaRPr lang="en-US" altLang="zh-CN" sz="2200" dirty="0"/>
          </a:p>
          <a:p>
            <a:pPr lvl="1"/>
            <a:endParaRPr lang="en-US" altLang="zh-CN" dirty="0"/>
          </a:p>
          <a:p>
            <a:pPr lvl="1"/>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5411" y="177918"/>
            <a:ext cx="7010400" cy="479747"/>
          </a:xfrm>
        </p:spPr>
        <p:txBody>
          <a:bodyPr/>
          <a:lstStyle/>
          <a:p>
            <a:r>
              <a:rPr lang="en-US" altLang="zh-CN" sz="3200" dirty="0"/>
              <a:t>1.3  </a:t>
            </a:r>
            <a:r>
              <a:rPr lang="zh-CN" altLang="en-US" sz="3200" dirty="0"/>
              <a:t>寻址方式</a:t>
            </a:r>
          </a:p>
        </p:txBody>
      </p:sp>
      <p:sp>
        <p:nvSpPr>
          <p:cNvPr id="3" name="内容占位符 2"/>
          <p:cNvSpPr>
            <a:spLocks noGrp="1"/>
          </p:cNvSpPr>
          <p:nvPr>
            <p:ph idx="4294967295"/>
          </p:nvPr>
        </p:nvSpPr>
        <p:spPr>
          <a:xfrm>
            <a:off x="479376" y="698055"/>
            <a:ext cx="9876488" cy="3303340"/>
          </a:xfrm>
        </p:spPr>
        <p:txBody>
          <a:bodyPr/>
          <a:lstStyle/>
          <a:p>
            <a:pPr>
              <a:lnSpc>
                <a:spcPct val="120000"/>
              </a:lnSpc>
            </a:pPr>
            <a:r>
              <a:rPr lang="zh-CN" altLang="en-US" dirty="0"/>
              <a:t>寻址方式的确定</a:t>
            </a:r>
          </a:p>
          <a:p>
            <a:pPr lvl="1">
              <a:lnSpc>
                <a:spcPct val="120000"/>
              </a:lnSpc>
            </a:pPr>
            <a:r>
              <a:rPr lang="zh-CN" altLang="en-US" sz="2200" dirty="0"/>
              <a:t>在操作码中给定寻址方式：</a:t>
            </a:r>
            <a:endParaRPr lang="en-US" altLang="zh-CN" sz="2200" dirty="0"/>
          </a:p>
          <a:p>
            <a:pPr lvl="2">
              <a:lnSpc>
                <a:spcPct val="120000"/>
              </a:lnSpc>
            </a:pPr>
            <a:r>
              <a:rPr lang="zh-CN" altLang="en-US" sz="2200" dirty="0"/>
              <a:t>如</a:t>
            </a:r>
            <a:r>
              <a:rPr lang="en-US" altLang="zh-CN" sz="2200" dirty="0"/>
              <a:t>MIPS</a:t>
            </a:r>
            <a:r>
              <a:rPr lang="zh-CN" altLang="en-US" sz="2200" dirty="0"/>
              <a:t>指令，指令中仅有一个主</a:t>
            </a:r>
            <a:r>
              <a:rPr lang="en-US" altLang="zh-CN" sz="2200" dirty="0"/>
              <a:t>(</a:t>
            </a:r>
            <a:r>
              <a:rPr lang="zh-CN" altLang="en-US" sz="2200" dirty="0"/>
              <a:t>虚</a:t>
            </a:r>
            <a:r>
              <a:rPr lang="en-US" altLang="zh-CN" sz="2200" dirty="0"/>
              <a:t>)</a:t>
            </a:r>
            <a:r>
              <a:rPr lang="zh-CN" altLang="en-US" sz="2200" dirty="0"/>
              <a:t>存地址的，且指令中仅有一二种寻址方式。</a:t>
            </a:r>
            <a:r>
              <a:rPr lang="en-US" altLang="zh-CN" sz="2200" dirty="0"/>
              <a:t>Load/store</a:t>
            </a:r>
            <a:r>
              <a:rPr lang="zh-CN" altLang="en-US" sz="2200" dirty="0"/>
              <a:t>型机器指令属于这种情况。</a:t>
            </a:r>
          </a:p>
          <a:p>
            <a:pPr lvl="1">
              <a:lnSpc>
                <a:spcPct val="120000"/>
              </a:lnSpc>
            </a:pPr>
            <a:r>
              <a:rPr lang="zh-CN" altLang="en-US" sz="2200" dirty="0"/>
              <a:t>专门的寻址方式位</a:t>
            </a:r>
            <a:endParaRPr lang="en-US" altLang="zh-CN" sz="2200" dirty="0"/>
          </a:p>
          <a:p>
            <a:pPr lvl="2">
              <a:lnSpc>
                <a:spcPct val="120000"/>
              </a:lnSpc>
            </a:pPr>
            <a:r>
              <a:rPr lang="zh-CN" altLang="en-US" sz="2200" dirty="0"/>
              <a:t>如</a:t>
            </a:r>
            <a:r>
              <a:rPr lang="en-US" altLang="zh-CN" sz="2200" dirty="0"/>
              <a:t>X86</a:t>
            </a:r>
            <a:r>
              <a:rPr lang="zh-CN" altLang="en-US" sz="2200" dirty="0"/>
              <a:t>指令，指令中有多个操作数，且寻址方式各不相同，需要各自说明寻址方式。</a:t>
            </a:r>
          </a:p>
        </p:txBody>
      </p:sp>
      <p:grpSp>
        <p:nvGrpSpPr>
          <p:cNvPr id="4" name="组合 3"/>
          <p:cNvGrpSpPr/>
          <p:nvPr/>
        </p:nvGrpSpPr>
        <p:grpSpPr>
          <a:xfrm>
            <a:off x="3431704" y="4001395"/>
            <a:ext cx="5723545" cy="2520280"/>
            <a:chOff x="1428728" y="3357562"/>
            <a:chExt cx="5715000" cy="2895600"/>
          </a:xfrm>
        </p:grpSpPr>
        <p:grpSp>
          <p:nvGrpSpPr>
            <p:cNvPr id="5" name="Group 1028"/>
            <p:cNvGrpSpPr>
              <a:grpSpLocks/>
            </p:cNvGrpSpPr>
            <p:nvPr/>
          </p:nvGrpSpPr>
          <p:grpSpPr bwMode="auto">
            <a:xfrm>
              <a:off x="1428728" y="3357562"/>
              <a:ext cx="4800600" cy="381000"/>
              <a:chOff x="624" y="1632"/>
              <a:chExt cx="3024" cy="240"/>
            </a:xfrm>
          </p:grpSpPr>
          <p:sp>
            <p:nvSpPr>
              <p:cNvPr id="16" name="Rectangle 1029"/>
              <p:cNvSpPr>
                <a:spLocks noChangeArrowheads="1"/>
              </p:cNvSpPr>
              <p:nvPr/>
            </p:nvSpPr>
            <p:spPr bwMode="auto">
              <a:xfrm>
                <a:off x="624" y="1632"/>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1600"/>
                  <a:t>OP</a:t>
                </a:r>
              </a:p>
            </p:txBody>
          </p:sp>
          <p:sp>
            <p:nvSpPr>
              <p:cNvPr id="17" name="Rectangle 1030"/>
              <p:cNvSpPr>
                <a:spLocks noChangeArrowheads="1"/>
              </p:cNvSpPr>
              <p:nvPr/>
            </p:nvSpPr>
            <p:spPr bwMode="auto">
              <a:xfrm>
                <a:off x="1632" y="1632"/>
                <a:ext cx="1008" cy="240"/>
              </a:xfrm>
              <a:prstGeom prst="rect">
                <a:avLst/>
              </a:prstGeom>
              <a:noFill/>
              <a:ln w="12700">
                <a:solidFill>
                  <a:schemeClr val="tx1"/>
                </a:solidFill>
                <a:miter lim="800000"/>
                <a:headEnd/>
                <a:tailEnd/>
              </a:ln>
              <a:effectLst/>
            </p:spPr>
            <p:txBody>
              <a:bodyPr wrap="none" anchor="ctr"/>
              <a:lstStyle/>
              <a:p>
                <a:pPr algn="ctr">
                  <a:buNone/>
                </a:pPr>
                <a:r>
                  <a:rPr lang="zh-CN" altLang="en-US" sz="1600"/>
                  <a:t>目的地址</a:t>
                </a:r>
              </a:p>
            </p:txBody>
          </p:sp>
          <p:sp>
            <p:nvSpPr>
              <p:cNvPr id="18" name="Rectangle 1031"/>
              <p:cNvSpPr>
                <a:spLocks noChangeArrowheads="1"/>
              </p:cNvSpPr>
              <p:nvPr/>
            </p:nvSpPr>
            <p:spPr bwMode="auto">
              <a:xfrm>
                <a:off x="2640" y="1632"/>
                <a:ext cx="1008" cy="240"/>
              </a:xfrm>
              <a:prstGeom prst="rect">
                <a:avLst/>
              </a:prstGeom>
              <a:noFill/>
              <a:ln w="12700">
                <a:solidFill>
                  <a:schemeClr val="tx1"/>
                </a:solidFill>
                <a:miter lim="800000"/>
                <a:headEnd/>
                <a:tailEnd/>
              </a:ln>
              <a:effectLst/>
            </p:spPr>
            <p:txBody>
              <a:bodyPr wrap="none" anchor="ctr"/>
              <a:lstStyle/>
              <a:p>
                <a:pPr algn="ctr">
                  <a:buNone/>
                </a:pPr>
                <a:r>
                  <a:rPr lang="zh-CN" altLang="en-US" sz="1600"/>
                  <a:t>源地址</a:t>
                </a:r>
              </a:p>
            </p:txBody>
          </p:sp>
        </p:grpSp>
        <p:grpSp>
          <p:nvGrpSpPr>
            <p:cNvPr id="6" name="Group 1044"/>
            <p:cNvGrpSpPr>
              <a:grpSpLocks/>
            </p:cNvGrpSpPr>
            <p:nvPr/>
          </p:nvGrpSpPr>
          <p:grpSpPr bwMode="auto">
            <a:xfrm>
              <a:off x="1657328" y="3738562"/>
              <a:ext cx="3581400" cy="1600200"/>
              <a:chOff x="768" y="1872"/>
              <a:chExt cx="2256" cy="1008"/>
            </a:xfrm>
          </p:grpSpPr>
          <p:sp>
            <p:nvSpPr>
              <p:cNvPr id="13" name="Rectangle 1033"/>
              <p:cNvSpPr>
                <a:spLocks noChangeArrowheads="1"/>
              </p:cNvSpPr>
              <p:nvPr/>
            </p:nvSpPr>
            <p:spPr bwMode="auto">
              <a:xfrm>
                <a:off x="768" y="2640"/>
                <a:ext cx="15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zh-CN" altLang="en-US" sz="1600" dirty="0">
                    <a:solidFill>
                      <a:srgbClr val="0532C3"/>
                    </a:solidFill>
                  </a:rPr>
                  <a:t>目的操作数寻址方式</a:t>
                </a:r>
              </a:p>
            </p:txBody>
          </p:sp>
          <p:sp>
            <p:nvSpPr>
              <p:cNvPr id="14" name="Rectangle 1034"/>
              <p:cNvSpPr>
                <a:spLocks noChangeArrowheads="1"/>
              </p:cNvSpPr>
              <p:nvPr/>
            </p:nvSpPr>
            <p:spPr bwMode="auto">
              <a:xfrm>
                <a:off x="2304" y="2640"/>
                <a:ext cx="720"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Add.</a:t>
                </a:r>
              </a:p>
            </p:txBody>
          </p:sp>
          <p:sp>
            <p:nvSpPr>
              <p:cNvPr id="15" name="AutoShape 1035"/>
              <p:cNvSpPr>
                <a:spLocks noChangeArrowheads="1"/>
              </p:cNvSpPr>
              <p:nvPr/>
            </p:nvSpPr>
            <p:spPr bwMode="auto">
              <a:xfrm>
                <a:off x="1980" y="1872"/>
                <a:ext cx="326" cy="765"/>
              </a:xfrm>
              <a:prstGeom prst="upDownArrow">
                <a:avLst>
                  <a:gd name="adj1" fmla="val 50000"/>
                  <a:gd name="adj2" fmla="val 46933"/>
                </a:avLst>
              </a:prstGeom>
              <a:noFill/>
              <a:ln w="12700">
                <a:solidFill>
                  <a:schemeClr val="tx1"/>
                </a:solidFill>
                <a:miter lim="800000"/>
                <a:headEnd/>
                <a:tailEnd/>
              </a:ln>
              <a:effectLst/>
            </p:spPr>
            <p:txBody>
              <a:bodyPr wrap="none" anchor="ctr"/>
              <a:lstStyle/>
              <a:p>
                <a:pPr algn="ctr">
                  <a:buNone/>
                </a:pPr>
                <a:endParaRPr lang="zh-CN" altLang="en-US" sz="1400"/>
              </a:p>
            </p:txBody>
          </p:sp>
        </p:grpSp>
        <p:sp>
          <p:nvSpPr>
            <p:cNvPr id="7" name="Rectangle 1036"/>
            <p:cNvSpPr>
              <a:spLocks noChangeArrowheads="1"/>
            </p:cNvSpPr>
            <p:nvPr/>
          </p:nvSpPr>
          <p:spPr bwMode="auto">
            <a:xfrm>
              <a:off x="3028928" y="3357562"/>
              <a:ext cx="1600200" cy="381000"/>
            </a:xfrm>
            <a:prstGeom prst="rect">
              <a:avLst/>
            </a:prstGeom>
            <a:solidFill>
              <a:srgbClr val="C0C0C0"/>
            </a:solidFill>
            <a:ln w="12700">
              <a:solidFill>
                <a:schemeClr val="tx1"/>
              </a:solidFill>
              <a:miter lim="800000"/>
              <a:headEnd/>
              <a:tailEnd/>
            </a:ln>
            <a:effectLst/>
          </p:spPr>
          <p:txBody>
            <a:bodyPr wrap="none" anchor="ctr"/>
            <a:lstStyle/>
            <a:p>
              <a:pPr algn="ctr">
                <a:buNone/>
              </a:pPr>
              <a:r>
                <a:rPr lang="zh-CN" altLang="en-US" sz="1600" dirty="0">
                  <a:solidFill>
                    <a:srgbClr val="0532C3"/>
                  </a:solidFill>
                </a:rPr>
                <a:t>目的地址</a:t>
              </a:r>
            </a:p>
          </p:txBody>
        </p:sp>
        <p:grpSp>
          <p:nvGrpSpPr>
            <p:cNvPr id="8" name="Group 1045"/>
            <p:cNvGrpSpPr>
              <a:grpSpLocks/>
            </p:cNvGrpSpPr>
            <p:nvPr/>
          </p:nvGrpSpPr>
          <p:grpSpPr bwMode="auto">
            <a:xfrm>
              <a:off x="3105128" y="3738562"/>
              <a:ext cx="4038600" cy="2514600"/>
              <a:chOff x="1680" y="1872"/>
              <a:chExt cx="2544" cy="1584"/>
            </a:xfrm>
          </p:grpSpPr>
          <p:sp>
            <p:nvSpPr>
              <p:cNvPr id="10" name="Rectangle 1040"/>
              <p:cNvSpPr>
                <a:spLocks noChangeArrowheads="1"/>
              </p:cNvSpPr>
              <p:nvPr/>
            </p:nvSpPr>
            <p:spPr bwMode="auto">
              <a:xfrm>
                <a:off x="1680" y="3216"/>
                <a:ext cx="1630" cy="240"/>
              </a:xfrm>
              <a:prstGeom prst="rect">
                <a:avLst/>
              </a:prstGeom>
              <a:solidFill>
                <a:srgbClr val="FFFF49"/>
              </a:solidFill>
              <a:ln w="12700">
                <a:solidFill>
                  <a:schemeClr val="tx1"/>
                </a:solidFill>
                <a:miter lim="800000"/>
                <a:headEnd/>
                <a:tailEnd/>
              </a:ln>
              <a:effectLst/>
            </p:spPr>
            <p:txBody>
              <a:bodyPr wrap="none" anchor="ctr"/>
              <a:lstStyle/>
              <a:p>
                <a:pPr algn="ctr">
                  <a:buNone/>
                </a:pPr>
                <a:r>
                  <a:rPr lang="zh-CN" altLang="en-US" sz="1600">
                    <a:solidFill>
                      <a:srgbClr val="0532C3"/>
                    </a:solidFill>
                  </a:rPr>
                  <a:t>源操作数寻址方式</a:t>
                </a:r>
              </a:p>
            </p:txBody>
          </p:sp>
          <p:sp>
            <p:nvSpPr>
              <p:cNvPr id="11" name="Rectangle 1041"/>
              <p:cNvSpPr>
                <a:spLocks noChangeArrowheads="1"/>
              </p:cNvSpPr>
              <p:nvPr/>
            </p:nvSpPr>
            <p:spPr bwMode="auto">
              <a:xfrm>
                <a:off x="3310" y="3216"/>
                <a:ext cx="914" cy="240"/>
              </a:xfrm>
              <a:prstGeom prst="rect">
                <a:avLst/>
              </a:prstGeom>
              <a:solidFill>
                <a:srgbClr val="FFFF49"/>
              </a:solidFill>
              <a:ln w="12700">
                <a:solidFill>
                  <a:schemeClr val="tx1"/>
                </a:solidFill>
                <a:miter lim="800000"/>
                <a:headEnd/>
                <a:tailEnd/>
              </a:ln>
              <a:effectLst/>
            </p:spPr>
            <p:txBody>
              <a:bodyPr wrap="none" anchor="ctr"/>
              <a:lstStyle/>
              <a:p>
                <a:pPr algn="ctr">
                  <a:buNone/>
                </a:pPr>
                <a:r>
                  <a:rPr lang="en-US" altLang="zh-CN" sz="1600">
                    <a:solidFill>
                      <a:srgbClr val="0532C3"/>
                    </a:solidFill>
                  </a:rPr>
                  <a:t>Add</a:t>
                </a:r>
              </a:p>
            </p:txBody>
          </p:sp>
          <p:sp>
            <p:nvSpPr>
              <p:cNvPr id="12" name="AutoShape 1042"/>
              <p:cNvSpPr>
                <a:spLocks noChangeArrowheads="1"/>
              </p:cNvSpPr>
              <p:nvPr/>
            </p:nvSpPr>
            <p:spPr bwMode="auto">
              <a:xfrm>
                <a:off x="3180" y="1872"/>
                <a:ext cx="326" cy="1341"/>
              </a:xfrm>
              <a:prstGeom prst="upDownArrow">
                <a:avLst>
                  <a:gd name="adj1" fmla="val 50000"/>
                  <a:gd name="adj2" fmla="val 82270"/>
                </a:avLst>
              </a:prstGeom>
              <a:noFill/>
              <a:ln w="12700">
                <a:solidFill>
                  <a:schemeClr val="tx1"/>
                </a:solidFill>
                <a:miter lim="800000"/>
                <a:headEnd/>
                <a:tailEnd/>
              </a:ln>
              <a:effectLst/>
            </p:spPr>
            <p:txBody>
              <a:bodyPr wrap="none" anchor="ctr"/>
              <a:lstStyle/>
              <a:p>
                <a:pPr algn="ctr">
                  <a:buNone/>
                </a:pPr>
                <a:endParaRPr lang="zh-CN" altLang="en-US" sz="1400"/>
              </a:p>
            </p:txBody>
          </p:sp>
        </p:grpSp>
        <p:sp>
          <p:nvSpPr>
            <p:cNvPr id="9" name="Rectangle 1043"/>
            <p:cNvSpPr>
              <a:spLocks noChangeArrowheads="1"/>
            </p:cNvSpPr>
            <p:nvPr/>
          </p:nvSpPr>
          <p:spPr bwMode="auto">
            <a:xfrm>
              <a:off x="4629128" y="3357562"/>
              <a:ext cx="1600200" cy="381000"/>
            </a:xfrm>
            <a:prstGeom prst="rect">
              <a:avLst/>
            </a:prstGeom>
            <a:solidFill>
              <a:srgbClr val="FFFF49"/>
            </a:solidFill>
            <a:ln w="12700">
              <a:solidFill>
                <a:schemeClr val="tx1"/>
              </a:solidFill>
              <a:miter lim="800000"/>
              <a:headEnd/>
              <a:tailEnd/>
            </a:ln>
            <a:effectLst/>
          </p:spPr>
          <p:txBody>
            <a:bodyPr wrap="none" anchor="ctr"/>
            <a:lstStyle/>
            <a:p>
              <a:pPr algn="ctr">
                <a:buNone/>
              </a:pPr>
              <a:r>
                <a:rPr lang="zh-CN" altLang="en-US" sz="1600" dirty="0">
                  <a:solidFill>
                    <a:srgbClr val="0532C3"/>
                  </a:solidFill>
                </a:rPr>
                <a:t>源地址</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188640"/>
            <a:ext cx="7010400" cy="479747"/>
          </a:xfrm>
        </p:spPr>
        <p:txBody>
          <a:bodyPr/>
          <a:lstStyle/>
          <a:p>
            <a:r>
              <a:rPr lang="en-US" altLang="zh-CN" sz="3200" dirty="0"/>
              <a:t>1.3  </a:t>
            </a:r>
            <a:r>
              <a:rPr lang="zh-CN" altLang="en-US" sz="3200" dirty="0"/>
              <a:t>寻址方式</a:t>
            </a:r>
          </a:p>
        </p:txBody>
      </p:sp>
      <p:sp>
        <p:nvSpPr>
          <p:cNvPr id="3" name="内容占位符 2"/>
          <p:cNvSpPr>
            <a:spLocks noGrp="1"/>
          </p:cNvSpPr>
          <p:nvPr>
            <p:ph idx="4294967295"/>
          </p:nvPr>
        </p:nvSpPr>
        <p:spPr>
          <a:xfrm>
            <a:off x="911424" y="764704"/>
            <a:ext cx="5334288" cy="5849937"/>
          </a:xfrm>
        </p:spPr>
        <p:txBody>
          <a:bodyPr/>
          <a:lstStyle/>
          <a:p>
            <a:pPr marL="0" indent="0" algn="ctr">
              <a:lnSpc>
                <a:spcPct val="120000"/>
              </a:lnSpc>
              <a:buNone/>
            </a:pPr>
            <a:r>
              <a:rPr lang="zh-CN" altLang="en-US" dirty="0"/>
              <a:t>指令代码和寻址描述中有关缩写的约定</a:t>
            </a:r>
          </a:p>
          <a:p>
            <a:pPr marL="474663" lvl="1" indent="0">
              <a:lnSpc>
                <a:spcPct val="120000"/>
              </a:lnSpc>
              <a:spcBef>
                <a:spcPts val="0"/>
              </a:spcBef>
              <a:spcAft>
                <a:spcPts val="0"/>
              </a:spcAft>
              <a:buNone/>
            </a:pPr>
            <a:r>
              <a:rPr lang="en-US" altLang="zh-CN" dirty="0"/>
              <a:t>OP</a:t>
            </a:r>
            <a:r>
              <a:rPr lang="zh-CN" altLang="en-US" dirty="0"/>
              <a:t>：操作码</a:t>
            </a:r>
          </a:p>
          <a:p>
            <a:pPr marL="474663" lvl="1" indent="0">
              <a:lnSpc>
                <a:spcPct val="120000"/>
              </a:lnSpc>
              <a:spcBef>
                <a:spcPts val="0"/>
              </a:spcBef>
              <a:spcAft>
                <a:spcPts val="0"/>
              </a:spcAft>
              <a:buNone/>
            </a:pPr>
            <a:r>
              <a:rPr lang="en-US" altLang="zh-CN" dirty="0"/>
              <a:t>Des</a:t>
            </a:r>
            <a:r>
              <a:rPr lang="zh-CN" altLang="en-US" dirty="0"/>
              <a:t>：目的操作数地址</a:t>
            </a:r>
          </a:p>
          <a:p>
            <a:pPr marL="474663" lvl="1" indent="0">
              <a:lnSpc>
                <a:spcPct val="120000"/>
              </a:lnSpc>
              <a:spcBef>
                <a:spcPts val="0"/>
              </a:spcBef>
              <a:spcAft>
                <a:spcPts val="0"/>
              </a:spcAft>
              <a:buNone/>
            </a:pPr>
            <a:r>
              <a:rPr lang="en-US" altLang="zh-CN" dirty="0"/>
              <a:t>Sur</a:t>
            </a:r>
            <a:r>
              <a:rPr lang="zh-CN" altLang="en-US" dirty="0"/>
              <a:t>：源操作数地址</a:t>
            </a:r>
          </a:p>
          <a:p>
            <a:pPr marL="474663" lvl="1" indent="0">
              <a:lnSpc>
                <a:spcPct val="120000"/>
              </a:lnSpc>
              <a:spcBef>
                <a:spcPts val="0"/>
              </a:spcBef>
              <a:spcAft>
                <a:spcPts val="0"/>
              </a:spcAft>
              <a:buNone/>
            </a:pPr>
            <a:r>
              <a:rPr lang="en-US" altLang="zh-CN" dirty="0"/>
              <a:t>A</a:t>
            </a:r>
            <a:r>
              <a:rPr lang="zh-CN" altLang="en-US" dirty="0"/>
              <a:t>或</a:t>
            </a:r>
            <a:r>
              <a:rPr lang="en-US" altLang="zh-CN" dirty="0"/>
              <a:t>Add</a:t>
            </a:r>
            <a:r>
              <a:rPr lang="zh-CN" altLang="en-US" dirty="0"/>
              <a:t>： 形式地址（内存地址）</a:t>
            </a:r>
          </a:p>
          <a:p>
            <a:pPr marL="474663" lvl="1" indent="0">
              <a:lnSpc>
                <a:spcPct val="120000"/>
              </a:lnSpc>
              <a:spcBef>
                <a:spcPts val="0"/>
              </a:spcBef>
              <a:spcAft>
                <a:spcPts val="0"/>
              </a:spcAft>
              <a:buNone/>
            </a:pPr>
            <a:r>
              <a:rPr lang="en-US" altLang="zh-CN" dirty="0"/>
              <a:t>Mod</a:t>
            </a:r>
            <a:r>
              <a:rPr lang="zh-CN" altLang="en-US" dirty="0"/>
              <a:t>：寻址方式</a:t>
            </a:r>
          </a:p>
          <a:p>
            <a:pPr marL="474663" lvl="1" indent="0">
              <a:lnSpc>
                <a:spcPct val="120000"/>
              </a:lnSpc>
              <a:spcBef>
                <a:spcPts val="0"/>
              </a:spcBef>
              <a:spcAft>
                <a:spcPts val="0"/>
              </a:spcAft>
              <a:buNone/>
            </a:pPr>
            <a:r>
              <a:rPr lang="en-US" altLang="zh-CN" dirty="0" err="1"/>
              <a:t>Rn</a:t>
            </a:r>
            <a:r>
              <a:rPr lang="en-US" altLang="zh-CN" dirty="0"/>
              <a:t> </a:t>
            </a:r>
            <a:r>
              <a:rPr lang="zh-CN" altLang="en-US" dirty="0"/>
              <a:t>： 通用寄存器</a:t>
            </a:r>
          </a:p>
          <a:p>
            <a:pPr marL="474663" lvl="1" indent="0">
              <a:lnSpc>
                <a:spcPct val="120000"/>
              </a:lnSpc>
              <a:spcBef>
                <a:spcPts val="0"/>
              </a:spcBef>
              <a:spcAft>
                <a:spcPts val="0"/>
              </a:spcAft>
              <a:buNone/>
            </a:pPr>
            <a:r>
              <a:rPr lang="en-US" altLang="zh-CN" dirty="0"/>
              <a:t>Rx </a:t>
            </a:r>
            <a:r>
              <a:rPr lang="zh-CN" altLang="en-US" dirty="0"/>
              <a:t>：变址寄存器</a:t>
            </a:r>
          </a:p>
          <a:p>
            <a:pPr marL="474663" lvl="1" indent="0">
              <a:lnSpc>
                <a:spcPct val="120000"/>
              </a:lnSpc>
              <a:spcBef>
                <a:spcPts val="0"/>
              </a:spcBef>
              <a:spcAft>
                <a:spcPts val="0"/>
              </a:spcAft>
              <a:buNone/>
            </a:pPr>
            <a:r>
              <a:rPr lang="en-US" altLang="zh-CN" dirty="0" err="1"/>
              <a:t>Rb</a:t>
            </a:r>
            <a:r>
              <a:rPr lang="en-US" altLang="zh-CN" dirty="0"/>
              <a:t> </a:t>
            </a:r>
            <a:r>
              <a:rPr lang="zh-CN" altLang="en-US" dirty="0"/>
              <a:t>： 基址寄存器</a:t>
            </a:r>
          </a:p>
          <a:p>
            <a:pPr marL="474663" lvl="1" indent="0">
              <a:lnSpc>
                <a:spcPct val="120000"/>
              </a:lnSpc>
              <a:spcBef>
                <a:spcPts val="0"/>
              </a:spcBef>
              <a:spcAft>
                <a:spcPts val="0"/>
              </a:spcAft>
              <a:buNone/>
            </a:pPr>
            <a:r>
              <a:rPr lang="en-US" altLang="zh-CN" dirty="0"/>
              <a:t>SP</a:t>
            </a:r>
            <a:r>
              <a:rPr lang="zh-CN" altLang="en-US" dirty="0"/>
              <a:t>：堆栈指针（寄存器）</a:t>
            </a:r>
          </a:p>
          <a:p>
            <a:pPr marL="474663" lvl="1" indent="0">
              <a:lnSpc>
                <a:spcPct val="120000"/>
              </a:lnSpc>
              <a:spcBef>
                <a:spcPts val="0"/>
              </a:spcBef>
              <a:spcAft>
                <a:spcPts val="0"/>
              </a:spcAft>
              <a:buNone/>
            </a:pPr>
            <a:r>
              <a:rPr lang="en-US" altLang="zh-CN" dirty="0"/>
              <a:t>EA </a:t>
            </a:r>
            <a:r>
              <a:rPr lang="zh-CN" altLang="en-US" dirty="0"/>
              <a:t>：有效地址</a:t>
            </a:r>
          </a:p>
          <a:p>
            <a:pPr marL="474663" lvl="1" indent="0">
              <a:lnSpc>
                <a:spcPct val="120000"/>
              </a:lnSpc>
              <a:spcBef>
                <a:spcPts val="0"/>
              </a:spcBef>
              <a:spcAft>
                <a:spcPts val="0"/>
              </a:spcAft>
              <a:buNone/>
            </a:pPr>
            <a:r>
              <a:rPr lang="en-US" altLang="zh-CN" dirty="0"/>
              <a:t>Data </a:t>
            </a:r>
            <a:r>
              <a:rPr lang="zh-CN" altLang="en-US" dirty="0"/>
              <a:t>：数据</a:t>
            </a:r>
          </a:p>
          <a:p>
            <a:pPr marL="474663" lvl="1" indent="0">
              <a:lnSpc>
                <a:spcPct val="120000"/>
              </a:lnSpc>
              <a:spcBef>
                <a:spcPts val="0"/>
              </a:spcBef>
              <a:spcAft>
                <a:spcPts val="0"/>
              </a:spcAft>
              <a:buNone/>
            </a:pPr>
            <a:r>
              <a:rPr lang="en-US" altLang="zh-CN" dirty="0"/>
              <a:t>Operand </a:t>
            </a:r>
            <a:r>
              <a:rPr lang="zh-CN" altLang="en-US" dirty="0"/>
              <a:t>：操作数</a:t>
            </a:r>
          </a:p>
          <a:p>
            <a:pPr marL="474663" lvl="1" indent="0">
              <a:lnSpc>
                <a:spcPct val="120000"/>
              </a:lnSpc>
              <a:spcBef>
                <a:spcPts val="0"/>
              </a:spcBef>
              <a:spcAft>
                <a:spcPts val="0"/>
              </a:spcAft>
              <a:buNone/>
            </a:pPr>
            <a:r>
              <a:rPr lang="en-US" altLang="zh-CN" dirty="0"/>
              <a:t>(Rn)</a:t>
            </a:r>
            <a:r>
              <a:rPr lang="zh-CN" altLang="en-US" dirty="0"/>
              <a:t>：寄存器</a:t>
            </a:r>
            <a:r>
              <a:rPr lang="en-US" altLang="zh-CN" dirty="0"/>
              <a:t>Rn</a:t>
            </a:r>
            <a:r>
              <a:rPr lang="zh-CN" altLang="en-US" dirty="0"/>
              <a:t>的内容（值）</a:t>
            </a:r>
            <a:endParaRPr lang="en-US" altLang="zh-CN" dirty="0"/>
          </a:p>
          <a:p>
            <a:pPr marL="474663" lvl="1" indent="0">
              <a:lnSpc>
                <a:spcPct val="120000"/>
              </a:lnSpc>
              <a:spcBef>
                <a:spcPts val="0"/>
              </a:spcBef>
              <a:spcAft>
                <a:spcPts val="0"/>
              </a:spcAft>
              <a:buNone/>
            </a:pPr>
            <a:r>
              <a:rPr lang="en-US" altLang="zh-CN" dirty="0"/>
              <a:t>Mem[A]</a:t>
            </a:r>
            <a:r>
              <a:rPr lang="zh-CN" altLang="en-US" dirty="0"/>
              <a:t>：内存地址为</a:t>
            </a:r>
            <a:r>
              <a:rPr lang="en-US" altLang="zh-CN" dirty="0"/>
              <a:t>A</a:t>
            </a:r>
            <a:r>
              <a:rPr lang="zh-CN" altLang="en-US" dirty="0"/>
              <a:t>的单元的内容</a:t>
            </a:r>
            <a:endParaRPr lang="en-US" altLang="zh-CN" dirty="0"/>
          </a:p>
          <a:p>
            <a:pPr marL="474663" lvl="1" indent="0">
              <a:lnSpc>
                <a:spcPct val="120000"/>
              </a:lnSpc>
              <a:spcBef>
                <a:spcPts val="0"/>
              </a:spcBef>
              <a:spcAft>
                <a:spcPts val="0"/>
              </a:spcAft>
              <a:buNone/>
            </a:pPr>
            <a:r>
              <a:rPr lang="en-US" altLang="zh-CN" dirty="0" err="1"/>
              <a:t>Imme.Data</a:t>
            </a:r>
            <a:r>
              <a:rPr lang="en-US" altLang="zh-CN" dirty="0"/>
              <a:t> </a:t>
            </a:r>
            <a:r>
              <a:rPr lang="zh-CN" altLang="en-US" dirty="0"/>
              <a:t>： 立即数</a:t>
            </a:r>
          </a:p>
          <a:p>
            <a:pPr marL="474663" lvl="1" indent="0">
              <a:lnSpc>
                <a:spcPct val="120000"/>
              </a:lnSpc>
              <a:spcBef>
                <a:spcPts val="0"/>
              </a:spcBef>
              <a:spcAft>
                <a:spcPts val="0"/>
              </a:spcAft>
              <a:buNone/>
            </a:pPr>
            <a:r>
              <a:rPr lang="en-US" altLang="zh-CN" dirty="0"/>
              <a:t>XXH</a:t>
            </a:r>
            <a:r>
              <a:rPr lang="zh-CN" altLang="en-US" dirty="0"/>
              <a:t>：</a:t>
            </a:r>
            <a:r>
              <a:rPr lang="en-US" altLang="zh-CN" dirty="0"/>
              <a:t>16</a:t>
            </a:r>
            <a:r>
              <a:rPr lang="zh-CN" altLang="en-US" dirty="0"/>
              <a:t>进制数</a:t>
            </a:r>
            <a:r>
              <a:rPr lang="en-US" altLang="zh-CN" dirty="0"/>
              <a:t>XX</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612000" y="252000"/>
            <a:ext cx="7010400" cy="373062"/>
          </a:xfrm>
        </p:spPr>
        <p:txBody>
          <a:bodyPr/>
          <a:lstStyle/>
          <a:p>
            <a:r>
              <a:rPr lang="en-US" altLang="zh-CN" dirty="0"/>
              <a:t>1.3 </a:t>
            </a:r>
            <a:r>
              <a:rPr lang="zh-CN" altLang="en-US" dirty="0"/>
              <a:t>寻址方式</a:t>
            </a:r>
            <a:endParaRPr lang="en-US" altLang="zh-CN" dirty="0"/>
          </a:p>
        </p:txBody>
      </p:sp>
      <p:sp>
        <p:nvSpPr>
          <p:cNvPr id="143363" name="Rectangle 3"/>
          <p:cNvSpPr>
            <a:spLocks noGrp="1" noChangeArrowheads="1"/>
          </p:cNvSpPr>
          <p:nvPr>
            <p:ph type="body" idx="4294967295"/>
          </p:nvPr>
        </p:nvSpPr>
        <p:spPr>
          <a:xfrm>
            <a:off x="612000" y="900000"/>
            <a:ext cx="7848600" cy="891526"/>
          </a:xfrm>
        </p:spPr>
        <p:txBody>
          <a:bodyPr/>
          <a:lstStyle/>
          <a:p>
            <a:r>
              <a:rPr lang="zh-CN" altLang="en-US" dirty="0">
                <a:ea typeface="宋体" pitchFamily="2" charset="-122"/>
              </a:rPr>
              <a:t>立即寻址</a:t>
            </a:r>
          </a:p>
          <a:p>
            <a:pPr lvl="1"/>
            <a:r>
              <a:rPr lang="zh-CN" altLang="en-US" sz="2200" dirty="0">
                <a:ea typeface="宋体" pitchFamily="2" charset="-122"/>
              </a:rPr>
              <a:t>操作数直接在指令代码中给出。</a:t>
            </a:r>
          </a:p>
        </p:txBody>
      </p:sp>
      <p:grpSp>
        <p:nvGrpSpPr>
          <p:cNvPr id="2" name="Group 15"/>
          <p:cNvGrpSpPr>
            <a:grpSpLocks/>
          </p:cNvGrpSpPr>
          <p:nvPr/>
        </p:nvGrpSpPr>
        <p:grpSpPr bwMode="auto">
          <a:xfrm>
            <a:off x="2362200" y="2209800"/>
            <a:ext cx="5334000" cy="381000"/>
            <a:chOff x="624" y="1728"/>
            <a:chExt cx="3360" cy="240"/>
          </a:xfrm>
        </p:grpSpPr>
        <p:sp>
          <p:nvSpPr>
            <p:cNvPr id="143365" name="Rectangle 5"/>
            <p:cNvSpPr>
              <a:spLocks noChangeArrowheads="1"/>
            </p:cNvSpPr>
            <p:nvPr/>
          </p:nvSpPr>
          <p:spPr bwMode="auto">
            <a:xfrm>
              <a:off x="624" y="1728"/>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OP</a:t>
              </a:r>
            </a:p>
          </p:txBody>
        </p:sp>
        <p:sp>
          <p:nvSpPr>
            <p:cNvPr id="143366" name="Rectangle 6"/>
            <p:cNvSpPr>
              <a:spLocks noChangeArrowheads="1"/>
            </p:cNvSpPr>
            <p:nvPr/>
          </p:nvSpPr>
          <p:spPr bwMode="auto">
            <a:xfrm>
              <a:off x="1632" y="1728"/>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Des</a:t>
              </a:r>
            </a:p>
          </p:txBody>
        </p:sp>
        <p:sp>
          <p:nvSpPr>
            <p:cNvPr id="143367" name="Rectangle 7"/>
            <p:cNvSpPr>
              <a:spLocks noChangeArrowheads="1"/>
            </p:cNvSpPr>
            <p:nvPr/>
          </p:nvSpPr>
          <p:spPr bwMode="auto">
            <a:xfrm>
              <a:off x="2976" y="1728"/>
              <a:ext cx="1008"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Imme</a:t>
              </a:r>
              <a:r>
                <a:rPr lang="en-US" altLang="zh-CN" sz="2000"/>
                <a:t>. </a:t>
              </a:r>
              <a:r>
                <a:rPr lang="en-US" altLang="zh-CN" sz="2000">
                  <a:solidFill>
                    <a:srgbClr val="0532C3"/>
                  </a:solidFill>
                </a:rPr>
                <a:t>Data</a:t>
              </a:r>
            </a:p>
          </p:txBody>
        </p:sp>
        <p:sp>
          <p:nvSpPr>
            <p:cNvPr id="143374" name="Rectangle 14"/>
            <p:cNvSpPr>
              <a:spLocks noChangeArrowheads="1"/>
            </p:cNvSpPr>
            <p:nvPr/>
          </p:nvSpPr>
          <p:spPr bwMode="auto">
            <a:xfrm>
              <a:off x="2640" y="1728"/>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dirty="0">
                  <a:solidFill>
                    <a:srgbClr val="0532C3"/>
                  </a:solidFill>
                </a:rPr>
                <a:t>Mod</a:t>
              </a:r>
            </a:p>
          </p:txBody>
        </p:sp>
      </p:grpSp>
      <p:sp>
        <p:nvSpPr>
          <p:cNvPr id="143381" name="Rectangle 21"/>
          <p:cNvSpPr>
            <a:spLocks noChangeArrowheads="1"/>
          </p:cNvSpPr>
          <p:nvPr/>
        </p:nvSpPr>
        <p:spPr bwMode="auto">
          <a:xfrm>
            <a:off x="611999" y="3333612"/>
            <a:ext cx="8652349" cy="2021066"/>
          </a:xfrm>
          <a:prstGeom prst="rect">
            <a:avLst/>
          </a:prstGeom>
          <a:noFill/>
          <a:ln w="12700">
            <a:noFill/>
            <a:miter lim="800000"/>
            <a:headEnd/>
            <a:tailEnd/>
          </a:ln>
          <a:effectLst/>
        </p:spPr>
        <p:txBody>
          <a:bodyPr wrap="square" lIns="63500" tIns="25400" rIns="63500" bIns="25400">
            <a:spAutoFit/>
          </a:bodyPr>
          <a:lstStyle/>
          <a:p>
            <a:pPr marL="284163" indent="-284163">
              <a:lnSpc>
                <a:spcPct val="75000"/>
              </a:lnSpc>
              <a:spcBef>
                <a:spcPct val="65000"/>
              </a:spcBef>
              <a:buClr>
                <a:srgbClr val="FF0000"/>
              </a:buClr>
              <a:buFont typeface="Wingdings" pitchFamily="2" charset="2"/>
              <a:buChar char="v"/>
            </a:pPr>
            <a:r>
              <a:rPr lang="zh-CN" altLang="en-US" sz="2400" dirty="0"/>
              <a:t>说明</a:t>
            </a:r>
          </a:p>
          <a:p>
            <a:pPr marL="668338" lvl="1" indent="-193675"/>
            <a:r>
              <a:rPr lang="zh-CN" altLang="en-US" sz="2200" dirty="0"/>
              <a:t>立即寻址只能作为源操作数。</a:t>
            </a:r>
          </a:p>
          <a:p>
            <a:pPr marL="668338" lvl="1" indent="-193675"/>
            <a:r>
              <a:rPr lang="en-US" altLang="zh-CN" sz="2200" dirty="0"/>
              <a:t>Operand = </a:t>
            </a:r>
            <a:r>
              <a:rPr lang="en-US" altLang="zh-CN" sz="2200" dirty="0" err="1"/>
              <a:t>Imme</a:t>
            </a:r>
            <a:r>
              <a:rPr lang="en-US" altLang="zh-CN" sz="2200" dirty="0"/>
              <a:t>. Data</a:t>
            </a:r>
          </a:p>
          <a:p>
            <a:pPr marL="668338" lvl="1" indent="-193675"/>
            <a:r>
              <a:rPr lang="zh-CN" altLang="en-US" sz="2200" dirty="0"/>
              <a:t>例：</a:t>
            </a:r>
            <a:r>
              <a:rPr lang="en-US" altLang="zh-CN" sz="2200" dirty="0"/>
              <a:t>MOV  AX,</a:t>
            </a:r>
            <a:r>
              <a:rPr lang="en-US" altLang="zh-CN" sz="2200" dirty="0">
                <a:solidFill>
                  <a:srgbClr val="FF0000"/>
                </a:solidFill>
              </a:rPr>
              <a:t>1000H </a:t>
            </a:r>
            <a:r>
              <a:rPr lang="zh-CN" altLang="en-US" sz="2200" dirty="0"/>
              <a:t>（</a:t>
            </a:r>
            <a:r>
              <a:rPr lang="en-US" altLang="zh-CN" sz="2200" dirty="0"/>
              <a:t>80X86</a:t>
            </a:r>
            <a:r>
              <a:rPr lang="zh-CN" altLang="en-US" sz="2200" dirty="0"/>
              <a:t>指令， </a:t>
            </a:r>
            <a:r>
              <a:rPr lang="en-US" altLang="zh-CN" sz="2200" dirty="0"/>
              <a:t>AX</a:t>
            </a:r>
            <a:r>
              <a:rPr lang="en-US" altLang="zh-CN" sz="2200" dirty="0">
                <a:sym typeface="Wingdings" pitchFamily="2" charset="2"/>
              </a:rPr>
              <a:t>1000H</a:t>
            </a:r>
            <a:r>
              <a:rPr lang="zh-CN" altLang="en-US" sz="2200" dirty="0"/>
              <a:t>）</a:t>
            </a:r>
            <a:endParaRPr lang="en-US" altLang="zh-CN" sz="2200" dirty="0"/>
          </a:p>
          <a:p>
            <a:pPr marL="668338" lvl="1" indent="-193675">
              <a:buNone/>
            </a:pPr>
            <a:r>
              <a:rPr lang="en-US" altLang="zh-CN" sz="2200" dirty="0"/>
              <a:t>           </a:t>
            </a:r>
            <a:r>
              <a:rPr lang="en-US" altLang="zh-CN" sz="2200" dirty="0" err="1"/>
              <a:t>addi</a:t>
            </a:r>
            <a:r>
              <a:rPr lang="en-US" altLang="zh-CN" sz="2200" dirty="0"/>
              <a:t> $s1, $s2, </a:t>
            </a:r>
            <a:r>
              <a:rPr lang="en-US" altLang="zh-CN" sz="2200" dirty="0">
                <a:solidFill>
                  <a:srgbClr val="FF0000"/>
                </a:solidFill>
              </a:rPr>
              <a:t>100</a:t>
            </a:r>
            <a:r>
              <a:rPr lang="en-US" altLang="zh-CN" sz="2200" dirty="0"/>
              <a:t> </a:t>
            </a:r>
            <a:r>
              <a:rPr lang="zh-CN" altLang="en-US" sz="2200" dirty="0"/>
              <a:t>（</a:t>
            </a:r>
            <a:r>
              <a:rPr lang="en-US" altLang="zh-CN" sz="2200" dirty="0"/>
              <a:t>MIPS</a:t>
            </a:r>
            <a:r>
              <a:rPr lang="zh-CN" altLang="en-US" sz="2200" dirty="0"/>
              <a:t>指令</a:t>
            </a:r>
            <a:r>
              <a:rPr lang="en-US" altLang="zh-CN" sz="2200" dirty="0"/>
              <a:t>, $s1 </a:t>
            </a:r>
            <a:r>
              <a:rPr lang="en-US" altLang="zh-CN" sz="2200" dirty="0">
                <a:sym typeface="Wingdings" pitchFamily="2" charset="2"/>
              </a:rPr>
              <a:t> $s2+100</a:t>
            </a:r>
            <a:r>
              <a:rPr lang="zh-CN" altLang="en-US" sz="2200" dirty="0"/>
              <a:t>）</a:t>
            </a:r>
            <a:endParaRPr lang="en-US" altLang="zh-CN" sz="2200" dirty="0"/>
          </a:p>
        </p:txBody>
      </p:sp>
      <p:grpSp>
        <p:nvGrpSpPr>
          <p:cNvPr id="3" name="Group 24"/>
          <p:cNvGrpSpPr>
            <a:grpSpLocks/>
          </p:cNvGrpSpPr>
          <p:nvPr/>
        </p:nvGrpSpPr>
        <p:grpSpPr bwMode="auto">
          <a:xfrm>
            <a:off x="5638800" y="2636913"/>
            <a:ext cx="2209800" cy="708025"/>
            <a:chOff x="2592" y="1824"/>
            <a:chExt cx="1392" cy="446"/>
          </a:xfrm>
        </p:grpSpPr>
        <p:sp>
          <p:nvSpPr>
            <p:cNvPr id="143382" name="Text Box 22"/>
            <p:cNvSpPr txBox="1">
              <a:spLocks noChangeArrowheads="1"/>
            </p:cNvSpPr>
            <p:nvPr/>
          </p:nvSpPr>
          <p:spPr bwMode="auto">
            <a:xfrm>
              <a:off x="2592" y="2064"/>
              <a:ext cx="1392" cy="206"/>
            </a:xfrm>
            <a:prstGeom prst="rect">
              <a:avLst/>
            </a:prstGeom>
            <a:noFill/>
            <a:ln w="12700">
              <a:noFill/>
              <a:miter lim="800000"/>
              <a:headEnd/>
              <a:tailEnd/>
            </a:ln>
            <a:effectLst/>
          </p:spPr>
          <p:txBody>
            <a:bodyPr>
              <a:spAutoFit/>
            </a:bodyPr>
            <a:lstStyle/>
            <a:p>
              <a:pPr algn="ctr">
                <a:spcBef>
                  <a:spcPct val="50000"/>
                </a:spcBef>
                <a:buNone/>
              </a:pPr>
              <a:r>
                <a:rPr lang="zh-CN" altLang="en-US" b="1" dirty="0">
                  <a:solidFill>
                    <a:srgbClr val="0532C3"/>
                  </a:solidFill>
                  <a:ea typeface="宋体" pitchFamily="2" charset="-122"/>
                </a:rPr>
                <a:t>源操作数</a:t>
              </a:r>
            </a:p>
          </p:txBody>
        </p:sp>
        <p:sp>
          <p:nvSpPr>
            <p:cNvPr id="143383" name="Line 23"/>
            <p:cNvSpPr>
              <a:spLocks noChangeShapeType="1"/>
            </p:cNvSpPr>
            <p:nvPr/>
          </p:nvSpPr>
          <p:spPr bwMode="auto">
            <a:xfrm flipV="1">
              <a:off x="3264" y="1824"/>
              <a:ext cx="0" cy="288"/>
            </a:xfrm>
            <a:prstGeom prst="line">
              <a:avLst/>
            </a:prstGeom>
            <a:noFill/>
            <a:ln w="12700">
              <a:solidFill>
                <a:schemeClr val="tx1"/>
              </a:solidFill>
              <a:round/>
              <a:headEnd/>
              <a:tailEnd type="triangle" w="med" len="med"/>
            </a:ln>
            <a:effectLst/>
          </p:spPr>
          <p:txBody>
            <a:bodyPr/>
            <a:lstStyle/>
            <a:p>
              <a:endParaRPr lang="zh-CN" altLang="en-US"/>
            </a:p>
          </p:txBody>
        </p:sp>
      </p:grpSp>
      <p:sp>
        <p:nvSpPr>
          <p:cNvPr id="143385" name="Rectangle 25"/>
          <p:cNvSpPr>
            <a:spLocks noChangeArrowheads="1"/>
          </p:cNvSpPr>
          <p:nvPr/>
        </p:nvSpPr>
        <p:spPr bwMode="auto">
          <a:xfrm>
            <a:off x="612000" y="5431319"/>
            <a:ext cx="7848600" cy="1174681"/>
          </a:xfrm>
          <a:prstGeom prst="rect">
            <a:avLst/>
          </a:prstGeom>
          <a:noFill/>
          <a:ln w="12700">
            <a:noFill/>
            <a:miter lim="800000"/>
            <a:headEnd/>
            <a:tailEnd/>
          </a:ln>
          <a:effectLst/>
        </p:spPr>
        <p:txBody>
          <a:bodyPr lIns="63500" tIns="25400" rIns="63500" bIns="25400">
            <a:spAutoFit/>
          </a:bodyPr>
          <a:lstStyle/>
          <a:p>
            <a:pPr marL="284163" indent="-284163">
              <a:lnSpc>
                <a:spcPct val="75000"/>
              </a:lnSpc>
              <a:spcBef>
                <a:spcPct val="65000"/>
              </a:spcBef>
              <a:buClr>
                <a:srgbClr val="FF0000"/>
              </a:buClr>
              <a:buFont typeface="Wingdings" pitchFamily="2" charset="2"/>
              <a:buChar char="v"/>
            </a:pPr>
            <a:r>
              <a:rPr lang="zh-CN" altLang="en-US" sz="2400" dirty="0"/>
              <a:t>思考</a:t>
            </a:r>
          </a:p>
          <a:p>
            <a:pPr marL="668338" lvl="1" indent="-193675"/>
            <a:r>
              <a:rPr lang="zh-CN" altLang="en-US" sz="2200" dirty="0"/>
              <a:t>立即寻址的操作数在什么地方，存储器 </a:t>
            </a:r>
            <a:r>
              <a:rPr lang="en-US" altLang="zh-CN" sz="2200" dirty="0"/>
              <a:t>or </a:t>
            </a:r>
            <a:r>
              <a:rPr lang="zh-CN" altLang="en-US" sz="2200" dirty="0"/>
              <a:t>寄存器？</a:t>
            </a:r>
          </a:p>
          <a:p>
            <a:pPr marL="668338" lvl="1" indent="-193675"/>
            <a:r>
              <a:rPr lang="zh-CN" altLang="en-US" sz="2200" dirty="0"/>
              <a:t>立即数的地址？</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title" idx="4294967295"/>
          </p:nvPr>
        </p:nvSpPr>
        <p:spPr>
          <a:xfrm>
            <a:off x="383400" y="141123"/>
            <a:ext cx="7010400" cy="479747"/>
          </a:xfrm>
        </p:spPr>
        <p:txBody>
          <a:bodyPr/>
          <a:lstStyle/>
          <a:p>
            <a:r>
              <a:rPr lang="en-US" altLang="zh-CN" sz="3200" dirty="0"/>
              <a:t>1.3 </a:t>
            </a:r>
            <a:r>
              <a:rPr lang="zh-CN" altLang="en-US" sz="3200" dirty="0"/>
              <a:t>寻址方式</a:t>
            </a:r>
            <a:endParaRPr lang="en-US" altLang="zh-CN" sz="3200" dirty="0"/>
          </a:p>
        </p:txBody>
      </p:sp>
      <p:sp>
        <p:nvSpPr>
          <p:cNvPr id="144388" name="Rectangle 4"/>
          <p:cNvSpPr>
            <a:spLocks noChangeArrowheads="1"/>
          </p:cNvSpPr>
          <p:nvPr/>
        </p:nvSpPr>
        <p:spPr bwMode="auto">
          <a:xfrm>
            <a:off x="612000" y="900000"/>
            <a:ext cx="9444440" cy="2021066"/>
          </a:xfrm>
          <a:prstGeom prst="rect">
            <a:avLst/>
          </a:prstGeom>
          <a:noFill/>
          <a:ln w="12700">
            <a:noFill/>
            <a:miter lim="800000"/>
            <a:headEnd/>
            <a:tailEnd/>
          </a:ln>
          <a:effectLst/>
        </p:spPr>
        <p:txBody>
          <a:bodyPr wrap="square" lIns="63500" tIns="25400" rIns="63500" bIns="25400">
            <a:spAutoFit/>
          </a:bodyPr>
          <a:lstStyle/>
          <a:p>
            <a:pPr marL="284163" indent="-284163">
              <a:lnSpc>
                <a:spcPct val="75000"/>
              </a:lnSpc>
              <a:spcBef>
                <a:spcPct val="65000"/>
              </a:spcBef>
              <a:buClr>
                <a:srgbClr val="FF0000"/>
              </a:buClr>
              <a:buFont typeface="Wingdings" pitchFamily="2" charset="2"/>
              <a:buChar char="v"/>
            </a:pPr>
            <a:r>
              <a:rPr lang="zh-CN" altLang="en-US" sz="2400" dirty="0"/>
              <a:t>寄存器直接寻址</a:t>
            </a:r>
          </a:p>
          <a:p>
            <a:pPr marL="474663" lvl="1">
              <a:buNone/>
            </a:pPr>
            <a:r>
              <a:rPr lang="zh-CN" altLang="en-US" sz="2200" dirty="0"/>
              <a:t>操作数在寄存器中，指令地址字段给出寄存器的地址（编码）</a:t>
            </a:r>
          </a:p>
          <a:p>
            <a:pPr marL="474663" lvl="1">
              <a:buNone/>
            </a:pPr>
            <a:r>
              <a:rPr lang="en-US" altLang="zh-CN" sz="2200" dirty="0"/>
              <a:t>EA = Rn, Operand = (Rn)</a:t>
            </a:r>
          </a:p>
          <a:p>
            <a:pPr marL="474663" lvl="1">
              <a:buNone/>
            </a:pPr>
            <a:r>
              <a:rPr lang="zh-CN" altLang="en-US" sz="2200" dirty="0"/>
              <a:t>例：</a:t>
            </a:r>
            <a:r>
              <a:rPr lang="en-US" altLang="zh-CN" sz="2200" dirty="0"/>
              <a:t>MOV  [BX], </a:t>
            </a:r>
            <a:r>
              <a:rPr lang="en-US" altLang="zh-CN" sz="2200" dirty="0">
                <a:solidFill>
                  <a:srgbClr val="FF0000"/>
                </a:solidFill>
              </a:rPr>
              <a:t>AX</a:t>
            </a:r>
            <a:r>
              <a:rPr lang="zh-CN" altLang="en-US" sz="2200" dirty="0"/>
              <a:t> （</a:t>
            </a:r>
            <a:r>
              <a:rPr lang="en-US" altLang="zh-CN" sz="2200" dirty="0"/>
              <a:t>80X86</a:t>
            </a:r>
            <a:r>
              <a:rPr lang="zh-CN" altLang="en-US" sz="2200" dirty="0"/>
              <a:t>指令）</a:t>
            </a:r>
            <a:endParaRPr lang="en-US" altLang="zh-CN" sz="2200" dirty="0"/>
          </a:p>
          <a:p>
            <a:pPr marL="474663" lvl="1">
              <a:buNone/>
            </a:pPr>
            <a:r>
              <a:rPr lang="en-US" altLang="zh-CN" sz="2200" dirty="0">
                <a:solidFill>
                  <a:srgbClr val="FF0000"/>
                </a:solidFill>
              </a:rPr>
              <a:t>           </a:t>
            </a:r>
            <a:r>
              <a:rPr lang="en-US" altLang="zh-CN" sz="2200" dirty="0"/>
              <a:t>add $s1,$s2,$s3 </a:t>
            </a:r>
            <a:r>
              <a:rPr lang="zh-CN" altLang="en-US" sz="2200" dirty="0"/>
              <a:t>（</a:t>
            </a:r>
            <a:r>
              <a:rPr lang="en-US" altLang="zh-CN" sz="2200" dirty="0"/>
              <a:t>MIPS</a:t>
            </a:r>
            <a:r>
              <a:rPr lang="zh-CN" altLang="en-US" sz="2200" dirty="0"/>
              <a:t>指令， </a:t>
            </a:r>
            <a:r>
              <a:rPr lang="en-US" altLang="zh-CN" sz="2200" dirty="0"/>
              <a:t>$s1</a:t>
            </a:r>
            <a:r>
              <a:rPr lang="en-US" altLang="zh-CN" sz="2200" dirty="0">
                <a:sym typeface="Wingdings" pitchFamily="2" charset="2"/>
              </a:rPr>
              <a:t>$s2+$s3</a:t>
            </a:r>
            <a:r>
              <a:rPr lang="zh-CN" altLang="en-US" sz="2200" dirty="0">
                <a:sym typeface="Wingdings" pitchFamily="2" charset="2"/>
              </a:rPr>
              <a:t>）</a:t>
            </a:r>
            <a:endParaRPr lang="en-US" altLang="zh-CN" sz="2200" dirty="0"/>
          </a:p>
        </p:txBody>
      </p:sp>
      <p:grpSp>
        <p:nvGrpSpPr>
          <p:cNvPr id="2" name="Group 10"/>
          <p:cNvGrpSpPr>
            <a:grpSpLocks/>
          </p:cNvGrpSpPr>
          <p:nvPr/>
        </p:nvGrpSpPr>
        <p:grpSpPr bwMode="auto">
          <a:xfrm>
            <a:off x="2288400" y="3200196"/>
            <a:ext cx="5334000" cy="381000"/>
            <a:chOff x="624" y="1728"/>
            <a:chExt cx="3360" cy="240"/>
          </a:xfrm>
        </p:grpSpPr>
        <p:sp>
          <p:nvSpPr>
            <p:cNvPr id="144395" name="Rectangle 11"/>
            <p:cNvSpPr>
              <a:spLocks noChangeArrowheads="1"/>
            </p:cNvSpPr>
            <p:nvPr/>
          </p:nvSpPr>
          <p:spPr bwMode="auto">
            <a:xfrm>
              <a:off x="624" y="1728"/>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OP</a:t>
              </a:r>
            </a:p>
          </p:txBody>
        </p:sp>
        <p:sp>
          <p:nvSpPr>
            <p:cNvPr id="144396" name="Rectangle 12"/>
            <p:cNvSpPr>
              <a:spLocks noChangeArrowheads="1"/>
            </p:cNvSpPr>
            <p:nvPr/>
          </p:nvSpPr>
          <p:spPr bwMode="auto">
            <a:xfrm>
              <a:off x="1632" y="1728"/>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Des</a:t>
              </a:r>
            </a:p>
          </p:txBody>
        </p:sp>
        <p:sp>
          <p:nvSpPr>
            <p:cNvPr id="144397" name="Rectangle 13"/>
            <p:cNvSpPr>
              <a:spLocks noChangeArrowheads="1"/>
            </p:cNvSpPr>
            <p:nvPr/>
          </p:nvSpPr>
          <p:spPr bwMode="auto">
            <a:xfrm>
              <a:off x="2976" y="1728"/>
              <a:ext cx="1008"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Rn</a:t>
              </a:r>
            </a:p>
          </p:txBody>
        </p:sp>
        <p:sp>
          <p:nvSpPr>
            <p:cNvPr id="144398" name="Rectangle 14"/>
            <p:cNvSpPr>
              <a:spLocks noChangeArrowheads="1"/>
            </p:cNvSpPr>
            <p:nvPr/>
          </p:nvSpPr>
          <p:spPr bwMode="auto">
            <a:xfrm>
              <a:off x="2640" y="1728"/>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Mod</a:t>
              </a:r>
            </a:p>
          </p:txBody>
        </p:sp>
      </p:grpSp>
      <p:grpSp>
        <p:nvGrpSpPr>
          <p:cNvPr id="3" name="Group 29"/>
          <p:cNvGrpSpPr>
            <a:grpSpLocks/>
          </p:cNvGrpSpPr>
          <p:nvPr/>
        </p:nvGrpSpPr>
        <p:grpSpPr bwMode="auto">
          <a:xfrm>
            <a:off x="6631800" y="3581196"/>
            <a:ext cx="990600" cy="1905000"/>
            <a:chOff x="3312" y="1824"/>
            <a:chExt cx="624" cy="1200"/>
          </a:xfrm>
        </p:grpSpPr>
        <p:sp>
          <p:nvSpPr>
            <p:cNvPr id="144410" name="Line 26"/>
            <p:cNvSpPr>
              <a:spLocks noChangeShapeType="1"/>
            </p:cNvSpPr>
            <p:nvPr/>
          </p:nvSpPr>
          <p:spPr bwMode="auto">
            <a:xfrm>
              <a:off x="3312" y="1824"/>
              <a:ext cx="0" cy="1200"/>
            </a:xfrm>
            <a:prstGeom prst="line">
              <a:avLst/>
            </a:prstGeom>
            <a:noFill/>
            <a:ln w="28575">
              <a:solidFill>
                <a:schemeClr val="accent1"/>
              </a:solidFill>
              <a:round/>
              <a:headEnd/>
              <a:tailEnd/>
            </a:ln>
            <a:effectLst/>
          </p:spPr>
          <p:txBody>
            <a:bodyPr/>
            <a:lstStyle/>
            <a:p>
              <a:endParaRPr lang="zh-CN" altLang="en-US"/>
            </a:p>
          </p:txBody>
        </p:sp>
        <p:sp>
          <p:nvSpPr>
            <p:cNvPr id="144411" name="Line 27"/>
            <p:cNvSpPr>
              <a:spLocks noChangeShapeType="1"/>
            </p:cNvSpPr>
            <p:nvPr/>
          </p:nvSpPr>
          <p:spPr bwMode="auto">
            <a:xfrm>
              <a:off x="3312" y="3024"/>
              <a:ext cx="624" cy="0"/>
            </a:xfrm>
            <a:prstGeom prst="line">
              <a:avLst/>
            </a:prstGeom>
            <a:noFill/>
            <a:ln w="28575">
              <a:solidFill>
                <a:schemeClr val="accent1"/>
              </a:solidFill>
              <a:round/>
              <a:headEnd/>
              <a:tailEnd type="triangle" w="med" len="med"/>
            </a:ln>
            <a:effectLst/>
          </p:spPr>
          <p:txBody>
            <a:bodyPr/>
            <a:lstStyle/>
            <a:p>
              <a:endParaRPr lang="zh-CN" altLang="en-US"/>
            </a:p>
          </p:txBody>
        </p:sp>
      </p:grpSp>
      <p:sp>
        <p:nvSpPr>
          <p:cNvPr id="144412" name="Rectangle 28"/>
          <p:cNvSpPr>
            <a:spLocks noChangeArrowheads="1"/>
          </p:cNvSpPr>
          <p:nvPr/>
        </p:nvSpPr>
        <p:spPr bwMode="auto">
          <a:xfrm>
            <a:off x="7622400" y="5333796"/>
            <a:ext cx="2057400" cy="38100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dirty="0">
                <a:solidFill>
                  <a:srgbClr val="0532C3"/>
                </a:solidFill>
              </a:rPr>
              <a:t>Data</a:t>
            </a:r>
          </a:p>
        </p:txBody>
      </p:sp>
      <p:grpSp>
        <p:nvGrpSpPr>
          <p:cNvPr id="4" name="Group 31"/>
          <p:cNvGrpSpPr>
            <a:grpSpLocks/>
          </p:cNvGrpSpPr>
          <p:nvPr/>
        </p:nvGrpSpPr>
        <p:grpSpPr bwMode="auto">
          <a:xfrm>
            <a:off x="7622400" y="3657396"/>
            <a:ext cx="2057400" cy="2819400"/>
            <a:chOff x="3936" y="1872"/>
            <a:chExt cx="1296" cy="1776"/>
          </a:xfrm>
        </p:grpSpPr>
        <p:sp>
          <p:nvSpPr>
            <p:cNvPr id="144402" name="Rectangle 18"/>
            <p:cNvSpPr>
              <a:spLocks noChangeArrowheads="1"/>
            </p:cNvSpPr>
            <p:nvPr/>
          </p:nvSpPr>
          <p:spPr bwMode="auto">
            <a:xfrm>
              <a:off x="3936" y="2208"/>
              <a:ext cx="1296" cy="240"/>
            </a:xfrm>
            <a:prstGeom prst="rect">
              <a:avLst/>
            </a:prstGeom>
            <a:noFill/>
            <a:ln w="12700">
              <a:solidFill>
                <a:schemeClr val="tx1"/>
              </a:solidFill>
              <a:miter lim="800000"/>
              <a:headEnd/>
              <a:tailEnd/>
            </a:ln>
            <a:effectLst/>
          </p:spPr>
          <p:txBody>
            <a:bodyPr wrap="none" anchor="ctr"/>
            <a:lstStyle/>
            <a:p>
              <a:pPr>
                <a:buNone/>
              </a:pPr>
              <a:endParaRPr lang="zh-CN" altLang="en-US"/>
            </a:p>
          </p:txBody>
        </p:sp>
        <p:sp>
          <p:nvSpPr>
            <p:cNvPr id="144403" name="Rectangle 19"/>
            <p:cNvSpPr>
              <a:spLocks noChangeArrowheads="1"/>
            </p:cNvSpPr>
            <p:nvPr/>
          </p:nvSpPr>
          <p:spPr bwMode="auto">
            <a:xfrm>
              <a:off x="3936" y="2448"/>
              <a:ext cx="1296" cy="240"/>
            </a:xfrm>
            <a:prstGeom prst="rect">
              <a:avLst/>
            </a:prstGeom>
            <a:noFill/>
            <a:ln w="12700">
              <a:solidFill>
                <a:schemeClr val="tx1"/>
              </a:solidFill>
              <a:miter lim="800000"/>
              <a:headEnd/>
              <a:tailEnd/>
            </a:ln>
            <a:effectLst/>
          </p:spPr>
          <p:txBody>
            <a:bodyPr wrap="none" anchor="ctr"/>
            <a:lstStyle/>
            <a:p>
              <a:pPr>
                <a:buNone/>
              </a:pPr>
              <a:endParaRPr lang="zh-CN" altLang="en-US"/>
            </a:p>
          </p:txBody>
        </p:sp>
        <p:sp>
          <p:nvSpPr>
            <p:cNvPr id="144404" name="Rectangle 20"/>
            <p:cNvSpPr>
              <a:spLocks noChangeArrowheads="1"/>
            </p:cNvSpPr>
            <p:nvPr/>
          </p:nvSpPr>
          <p:spPr bwMode="auto">
            <a:xfrm>
              <a:off x="3936" y="2688"/>
              <a:ext cx="1296" cy="240"/>
            </a:xfrm>
            <a:prstGeom prst="rect">
              <a:avLst/>
            </a:prstGeom>
            <a:noFill/>
            <a:ln w="12700">
              <a:solidFill>
                <a:schemeClr val="tx1"/>
              </a:solidFill>
              <a:miter lim="800000"/>
              <a:headEnd/>
              <a:tailEnd/>
            </a:ln>
            <a:effectLst/>
          </p:spPr>
          <p:txBody>
            <a:bodyPr wrap="none" anchor="ctr"/>
            <a:lstStyle/>
            <a:p>
              <a:pPr>
                <a:buNone/>
              </a:pPr>
              <a:endParaRPr lang="zh-CN" altLang="en-US"/>
            </a:p>
          </p:txBody>
        </p:sp>
        <p:sp>
          <p:nvSpPr>
            <p:cNvPr id="144405" name="Rectangle 21"/>
            <p:cNvSpPr>
              <a:spLocks noChangeArrowheads="1"/>
            </p:cNvSpPr>
            <p:nvPr/>
          </p:nvSpPr>
          <p:spPr bwMode="auto">
            <a:xfrm>
              <a:off x="3936" y="2928"/>
              <a:ext cx="1296" cy="240"/>
            </a:xfrm>
            <a:prstGeom prst="rect">
              <a:avLst/>
            </a:prstGeom>
            <a:noFill/>
            <a:ln w="12700">
              <a:solidFill>
                <a:schemeClr val="tx1"/>
              </a:solidFill>
              <a:miter lim="800000"/>
              <a:headEnd/>
              <a:tailEnd/>
            </a:ln>
            <a:effectLst/>
          </p:spPr>
          <p:txBody>
            <a:bodyPr wrap="none" anchor="ctr"/>
            <a:lstStyle/>
            <a:p>
              <a:pPr>
                <a:buNone/>
              </a:pPr>
              <a:endParaRPr lang="en-US" altLang="zh-CN" sz="2000"/>
            </a:p>
          </p:txBody>
        </p:sp>
        <p:sp>
          <p:nvSpPr>
            <p:cNvPr id="144406" name="Rectangle 22"/>
            <p:cNvSpPr>
              <a:spLocks noChangeArrowheads="1"/>
            </p:cNvSpPr>
            <p:nvPr/>
          </p:nvSpPr>
          <p:spPr bwMode="auto">
            <a:xfrm>
              <a:off x="3936" y="3168"/>
              <a:ext cx="1296" cy="240"/>
            </a:xfrm>
            <a:prstGeom prst="rect">
              <a:avLst/>
            </a:prstGeom>
            <a:noFill/>
            <a:ln w="12700">
              <a:solidFill>
                <a:schemeClr val="tx1"/>
              </a:solidFill>
              <a:miter lim="800000"/>
              <a:headEnd/>
              <a:tailEnd/>
            </a:ln>
            <a:effectLst/>
          </p:spPr>
          <p:txBody>
            <a:bodyPr wrap="none" anchor="ctr"/>
            <a:lstStyle/>
            <a:p>
              <a:pPr>
                <a:buNone/>
              </a:pPr>
              <a:endParaRPr lang="zh-CN" altLang="en-US"/>
            </a:p>
          </p:txBody>
        </p:sp>
        <p:sp>
          <p:nvSpPr>
            <p:cNvPr id="144407" name="Rectangle 23"/>
            <p:cNvSpPr>
              <a:spLocks noChangeArrowheads="1"/>
            </p:cNvSpPr>
            <p:nvPr/>
          </p:nvSpPr>
          <p:spPr bwMode="auto">
            <a:xfrm>
              <a:off x="3936" y="3408"/>
              <a:ext cx="1296" cy="240"/>
            </a:xfrm>
            <a:prstGeom prst="rect">
              <a:avLst/>
            </a:prstGeom>
            <a:noFill/>
            <a:ln w="12700">
              <a:solidFill>
                <a:schemeClr val="tx1"/>
              </a:solidFill>
              <a:miter lim="800000"/>
              <a:headEnd/>
              <a:tailEnd/>
            </a:ln>
            <a:effectLst/>
          </p:spPr>
          <p:txBody>
            <a:bodyPr wrap="none" anchor="ctr"/>
            <a:lstStyle/>
            <a:p>
              <a:pPr>
                <a:buNone/>
              </a:pPr>
              <a:endParaRPr lang="zh-CN" altLang="en-US"/>
            </a:p>
          </p:txBody>
        </p:sp>
        <p:sp>
          <p:nvSpPr>
            <p:cNvPr id="144414" name="Text Box 30"/>
            <p:cNvSpPr txBox="1">
              <a:spLocks noChangeArrowheads="1"/>
            </p:cNvSpPr>
            <p:nvPr/>
          </p:nvSpPr>
          <p:spPr bwMode="auto">
            <a:xfrm>
              <a:off x="3936" y="1872"/>
              <a:ext cx="1248" cy="190"/>
            </a:xfrm>
            <a:prstGeom prst="rect">
              <a:avLst/>
            </a:prstGeom>
            <a:noFill/>
            <a:ln w="12700">
              <a:noFill/>
              <a:miter lim="800000"/>
              <a:headEnd/>
              <a:tailEnd/>
            </a:ln>
            <a:effectLst/>
          </p:spPr>
          <p:txBody>
            <a:bodyPr>
              <a:spAutoFit/>
            </a:bodyPr>
            <a:lstStyle/>
            <a:p>
              <a:pPr>
                <a:spcBef>
                  <a:spcPct val="50000"/>
                </a:spcBef>
                <a:buNone/>
              </a:pPr>
              <a:r>
                <a:rPr lang="zh-CN" altLang="en-US" sz="1600" dirty="0">
                  <a:ea typeface="楷体_GB2312" pitchFamily="49" charset="-122"/>
                </a:rPr>
                <a:t>通用寄存器组</a:t>
              </a:r>
              <a:r>
                <a:rPr lang="en-US" altLang="zh-CN" sz="1600" dirty="0">
                  <a:ea typeface="楷体_GB2312" pitchFamily="49" charset="-122"/>
                </a:rPr>
                <a:t>GR</a:t>
              </a:r>
            </a:p>
          </p:txBody>
        </p:sp>
      </p:gr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title" idx="4294967295"/>
          </p:nvPr>
        </p:nvSpPr>
        <p:spPr>
          <a:xfrm>
            <a:off x="612000" y="252000"/>
            <a:ext cx="7010400" cy="373062"/>
          </a:xfrm>
        </p:spPr>
        <p:txBody>
          <a:bodyPr/>
          <a:lstStyle/>
          <a:p>
            <a:r>
              <a:rPr lang="en-US" altLang="zh-CN" dirty="0"/>
              <a:t>1.3 </a:t>
            </a:r>
            <a:r>
              <a:rPr lang="zh-CN" altLang="en-US" dirty="0"/>
              <a:t>寻址方式</a:t>
            </a:r>
            <a:endParaRPr lang="en-US" altLang="zh-CN" dirty="0"/>
          </a:p>
        </p:txBody>
      </p:sp>
      <p:sp>
        <p:nvSpPr>
          <p:cNvPr id="146435" name="Rectangle 3"/>
          <p:cNvSpPr>
            <a:spLocks noChangeArrowheads="1"/>
          </p:cNvSpPr>
          <p:nvPr/>
        </p:nvSpPr>
        <p:spPr bwMode="auto">
          <a:xfrm>
            <a:off x="611999" y="900000"/>
            <a:ext cx="10164513" cy="2113399"/>
          </a:xfrm>
          <a:prstGeom prst="rect">
            <a:avLst/>
          </a:prstGeom>
          <a:noFill/>
          <a:ln w="12700">
            <a:noFill/>
            <a:miter lim="800000"/>
            <a:headEnd/>
            <a:tailEnd/>
          </a:ln>
          <a:effectLst/>
        </p:spPr>
        <p:txBody>
          <a:bodyPr wrap="square" lIns="63500" tIns="25400" rIns="63500" bIns="25400">
            <a:spAutoFit/>
          </a:bodyPr>
          <a:lstStyle/>
          <a:p>
            <a:pPr marL="284163" indent="-284163">
              <a:lnSpc>
                <a:spcPct val="100000"/>
              </a:lnSpc>
              <a:spcBef>
                <a:spcPts val="0"/>
              </a:spcBef>
              <a:buClr>
                <a:srgbClr val="FF0000"/>
              </a:buClr>
              <a:buFont typeface="Wingdings" pitchFamily="2" charset="2"/>
              <a:buChar char="v"/>
            </a:pPr>
            <a:r>
              <a:rPr lang="zh-CN" altLang="en-US" sz="2400" dirty="0"/>
              <a:t>寄存器间接寻址</a:t>
            </a:r>
          </a:p>
          <a:p>
            <a:pPr marL="668338" lvl="1" indent="-193675">
              <a:lnSpc>
                <a:spcPct val="100000"/>
              </a:lnSpc>
              <a:spcBef>
                <a:spcPts val="0"/>
              </a:spcBef>
            </a:pPr>
            <a:r>
              <a:rPr lang="zh-CN" altLang="en-US" sz="2200" dirty="0"/>
              <a:t>操作数在存储器中，指令地址字段中给出的寄存器的内容是操作数在存储器中的地址。</a:t>
            </a:r>
          </a:p>
          <a:p>
            <a:pPr marL="668338" lvl="1" indent="-193675">
              <a:lnSpc>
                <a:spcPct val="100000"/>
              </a:lnSpc>
              <a:spcBef>
                <a:spcPts val="0"/>
              </a:spcBef>
            </a:pPr>
            <a:r>
              <a:rPr lang="en-US" altLang="zh-CN" sz="2200" dirty="0"/>
              <a:t>EA = (</a:t>
            </a:r>
            <a:r>
              <a:rPr lang="en-US" altLang="zh-CN" sz="2200" dirty="0" err="1"/>
              <a:t>Rn</a:t>
            </a:r>
            <a:r>
              <a:rPr lang="en-US" altLang="zh-CN" sz="2200" dirty="0"/>
              <a:t>), Operand = </a:t>
            </a:r>
            <a:r>
              <a:rPr lang="en-US" altLang="zh-CN" sz="2200" dirty="0" err="1"/>
              <a:t>Mem</a:t>
            </a:r>
            <a:r>
              <a:rPr lang="en-US" altLang="zh-CN" sz="2200" dirty="0"/>
              <a:t>[(</a:t>
            </a:r>
            <a:r>
              <a:rPr lang="en-US" altLang="zh-CN" sz="2200" dirty="0" err="1"/>
              <a:t>Rn</a:t>
            </a:r>
            <a:r>
              <a:rPr lang="en-US" altLang="zh-CN" sz="2200" dirty="0"/>
              <a:t>)]</a:t>
            </a:r>
          </a:p>
          <a:p>
            <a:pPr marL="668338" lvl="1" indent="-193675">
              <a:lnSpc>
                <a:spcPct val="100000"/>
              </a:lnSpc>
              <a:spcBef>
                <a:spcPts val="0"/>
              </a:spcBef>
            </a:pPr>
            <a:r>
              <a:rPr lang="zh-CN" altLang="en-US" sz="2200" dirty="0"/>
              <a:t>例：</a:t>
            </a:r>
            <a:r>
              <a:rPr lang="en-US" altLang="zh-CN" sz="2200" dirty="0"/>
              <a:t>MOV  AX</a:t>
            </a:r>
            <a:r>
              <a:rPr lang="en-US" altLang="zh-CN" sz="2200" dirty="0">
                <a:solidFill>
                  <a:srgbClr val="FF0000"/>
                </a:solidFill>
              </a:rPr>
              <a:t>, [BX]</a:t>
            </a:r>
            <a:r>
              <a:rPr lang="zh-CN" altLang="en-US" sz="2200" dirty="0"/>
              <a:t> （</a:t>
            </a:r>
            <a:r>
              <a:rPr lang="en-US" altLang="zh-CN" sz="2200" dirty="0"/>
              <a:t>80X86</a:t>
            </a:r>
            <a:r>
              <a:rPr lang="zh-CN" altLang="en-US" sz="2200" dirty="0"/>
              <a:t>指令</a:t>
            </a:r>
            <a:r>
              <a:rPr lang="en-US" altLang="zh-CN" sz="2200" dirty="0"/>
              <a:t>, AX </a:t>
            </a:r>
            <a:r>
              <a:rPr lang="en-US" altLang="zh-CN" sz="2200" dirty="0">
                <a:sym typeface="Wingdings" pitchFamily="2" charset="2"/>
              </a:rPr>
              <a:t>Mem[(BX)]</a:t>
            </a:r>
            <a:r>
              <a:rPr lang="zh-CN" altLang="en-US" sz="2200" dirty="0"/>
              <a:t>）</a:t>
            </a:r>
            <a:endParaRPr lang="en-US" altLang="zh-CN" sz="2200" dirty="0"/>
          </a:p>
          <a:p>
            <a:pPr marL="474663" lvl="1">
              <a:lnSpc>
                <a:spcPct val="100000"/>
              </a:lnSpc>
              <a:spcBef>
                <a:spcPts val="0"/>
              </a:spcBef>
              <a:buNone/>
            </a:pPr>
            <a:r>
              <a:rPr lang="en-US" altLang="zh-CN" sz="2200" dirty="0"/>
              <a:t>          </a:t>
            </a:r>
            <a:r>
              <a:rPr lang="en-US" altLang="zh-CN" sz="2200" dirty="0" err="1"/>
              <a:t>lw</a:t>
            </a:r>
            <a:r>
              <a:rPr lang="en-US" altLang="zh-CN" sz="2200" dirty="0"/>
              <a:t>  $s1, 0($s2)</a:t>
            </a:r>
            <a:endParaRPr lang="en-US" altLang="zh-CN" sz="2200" dirty="0">
              <a:solidFill>
                <a:srgbClr val="FF0000"/>
              </a:solidFill>
            </a:endParaRPr>
          </a:p>
        </p:txBody>
      </p:sp>
      <p:grpSp>
        <p:nvGrpSpPr>
          <p:cNvPr id="2" name="Group 4"/>
          <p:cNvGrpSpPr>
            <a:grpSpLocks/>
          </p:cNvGrpSpPr>
          <p:nvPr/>
        </p:nvGrpSpPr>
        <p:grpSpPr bwMode="auto">
          <a:xfrm>
            <a:off x="2495600" y="2949783"/>
            <a:ext cx="5334000" cy="381000"/>
            <a:chOff x="624" y="1728"/>
            <a:chExt cx="3360" cy="240"/>
          </a:xfrm>
        </p:grpSpPr>
        <p:sp>
          <p:nvSpPr>
            <p:cNvPr id="146437" name="Rectangle 5"/>
            <p:cNvSpPr>
              <a:spLocks noChangeArrowheads="1"/>
            </p:cNvSpPr>
            <p:nvPr/>
          </p:nvSpPr>
          <p:spPr bwMode="auto">
            <a:xfrm>
              <a:off x="624" y="1728"/>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OP</a:t>
              </a:r>
            </a:p>
          </p:txBody>
        </p:sp>
        <p:sp>
          <p:nvSpPr>
            <p:cNvPr id="146438" name="Rectangle 6"/>
            <p:cNvSpPr>
              <a:spLocks noChangeArrowheads="1"/>
            </p:cNvSpPr>
            <p:nvPr/>
          </p:nvSpPr>
          <p:spPr bwMode="auto">
            <a:xfrm>
              <a:off x="1632" y="1728"/>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Des</a:t>
              </a:r>
            </a:p>
          </p:txBody>
        </p:sp>
        <p:sp>
          <p:nvSpPr>
            <p:cNvPr id="146439" name="Rectangle 7"/>
            <p:cNvSpPr>
              <a:spLocks noChangeArrowheads="1"/>
            </p:cNvSpPr>
            <p:nvPr/>
          </p:nvSpPr>
          <p:spPr bwMode="auto">
            <a:xfrm>
              <a:off x="2976" y="1728"/>
              <a:ext cx="1008"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Rn</a:t>
              </a:r>
            </a:p>
          </p:txBody>
        </p:sp>
        <p:sp>
          <p:nvSpPr>
            <p:cNvPr id="146440" name="Rectangle 8"/>
            <p:cNvSpPr>
              <a:spLocks noChangeArrowheads="1"/>
            </p:cNvSpPr>
            <p:nvPr/>
          </p:nvSpPr>
          <p:spPr bwMode="auto">
            <a:xfrm>
              <a:off x="2640" y="1728"/>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Mod</a:t>
              </a:r>
            </a:p>
          </p:txBody>
        </p:sp>
      </p:grpSp>
      <p:sp>
        <p:nvSpPr>
          <p:cNvPr id="146444" name="Rectangle 12"/>
          <p:cNvSpPr>
            <a:spLocks noChangeArrowheads="1"/>
          </p:cNvSpPr>
          <p:nvPr/>
        </p:nvSpPr>
        <p:spPr bwMode="auto">
          <a:xfrm>
            <a:off x="2648000" y="5311983"/>
            <a:ext cx="2057400" cy="38100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Data</a:t>
            </a:r>
          </a:p>
        </p:txBody>
      </p:sp>
      <p:sp>
        <p:nvSpPr>
          <p:cNvPr id="146453" name="Line 21"/>
          <p:cNvSpPr>
            <a:spLocks noChangeShapeType="1"/>
          </p:cNvSpPr>
          <p:nvPr/>
        </p:nvSpPr>
        <p:spPr bwMode="auto">
          <a:xfrm>
            <a:off x="6991400" y="3330783"/>
            <a:ext cx="0" cy="1981200"/>
          </a:xfrm>
          <a:prstGeom prst="line">
            <a:avLst/>
          </a:prstGeom>
          <a:noFill/>
          <a:ln w="28575">
            <a:solidFill>
              <a:schemeClr val="accent1"/>
            </a:solidFill>
            <a:round/>
            <a:headEnd/>
            <a:tailEnd type="triangle" w="med" len="med"/>
          </a:ln>
          <a:effectLst/>
        </p:spPr>
        <p:txBody>
          <a:bodyPr/>
          <a:lstStyle/>
          <a:p>
            <a:pPr algn="ctr">
              <a:buNone/>
            </a:pPr>
            <a:endParaRPr lang="zh-CN" altLang="en-US"/>
          </a:p>
        </p:txBody>
      </p:sp>
      <p:sp>
        <p:nvSpPr>
          <p:cNvPr id="146454" name="Line 22"/>
          <p:cNvSpPr>
            <a:spLocks noChangeShapeType="1"/>
          </p:cNvSpPr>
          <p:nvPr/>
        </p:nvSpPr>
        <p:spPr bwMode="auto">
          <a:xfrm flipH="1">
            <a:off x="4705400" y="5540583"/>
            <a:ext cx="1524000" cy="0"/>
          </a:xfrm>
          <a:prstGeom prst="line">
            <a:avLst/>
          </a:prstGeom>
          <a:noFill/>
          <a:ln w="28575">
            <a:solidFill>
              <a:schemeClr val="accent1"/>
            </a:solidFill>
            <a:round/>
            <a:headEnd/>
            <a:tailEnd type="triangle" w="med" len="med"/>
          </a:ln>
          <a:effectLst/>
        </p:spPr>
        <p:txBody>
          <a:bodyPr/>
          <a:lstStyle/>
          <a:p>
            <a:pPr algn="ctr">
              <a:buNone/>
            </a:pPr>
            <a:endParaRPr lang="zh-CN" altLang="en-US"/>
          </a:p>
        </p:txBody>
      </p:sp>
      <p:grpSp>
        <p:nvGrpSpPr>
          <p:cNvPr id="3" name="Group 26"/>
          <p:cNvGrpSpPr>
            <a:grpSpLocks/>
          </p:cNvGrpSpPr>
          <p:nvPr/>
        </p:nvGrpSpPr>
        <p:grpSpPr bwMode="auto">
          <a:xfrm>
            <a:off x="6229400" y="5311983"/>
            <a:ext cx="3200400" cy="381000"/>
            <a:chOff x="2928" y="3168"/>
            <a:chExt cx="2016" cy="240"/>
          </a:xfrm>
        </p:grpSpPr>
        <p:sp>
          <p:nvSpPr>
            <p:cNvPr id="146452" name="Rectangle 20"/>
            <p:cNvSpPr>
              <a:spLocks noChangeArrowheads="1"/>
            </p:cNvSpPr>
            <p:nvPr/>
          </p:nvSpPr>
          <p:spPr bwMode="auto">
            <a:xfrm>
              <a:off x="2928" y="3168"/>
              <a:ext cx="1056" cy="240"/>
            </a:xfrm>
            <a:prstGeom prst="rect">
              <a:avLst/>
            </a:prstGeom>
            <a:noFill/>
            <a:ln w="12700">
              <a:solidFill>
                <a:schemeClr val="tx1"/>
              </a:solidFill>
              <a:miter lim="800000"/>
              <a:headEnd/>
              <a:tailEnd/>
            </a:ln>
            <a:effectLst/>
          </p:spPr>
          <p:txBody>
            <a:bodyPr wrap="none" anchor="ctr"/>
            <a:lstStyle/>
            <a:p>
              <a:pPr algn="ctr">
                <a:buNone/>
              </a:pPr>
              <a:r>
                <a:rPr lang="en-US" altLang="zh-CN" sz="2000">
                  <a:solidFill>
                    <a:srgbClr val="0532C3"/>
                  </a:solidFill>
                </a:rPr>
                <a:t>A</a:t>
              </a:r>
            </a:p>
          </p:txBody>
        </p:sp>
        <p:sp>
          <p:nvSpPr>
            <p:cNvPr id="146455" name="Text Box 23"/>
            <p:cNvSpPr txBox="1">
              <a:spLocks noChangeArrowheads="1"/>
            </p:cNvSpPr>
            <p:nvPr/>
          </p:nvSpPr>
          <p:spPr bwMode="auto">
            <a:xfrm>
              <a:off x="4032" y="3168"/>
              <a:ext cx="912" cy="206"/>
            </a:xfrm>
            <a:prstGeom prst="rect">
              <a:avLst/>
            </a:prstGeom>
            <a:noFill/>
            <a:ln w="12700">
              <a:noFill/>
              <a:miter lim="800000"/>
              <a:headEnd/>
              <a:tailEnd/>
            </a:ln>
            <a:effectLst/>
          </p:spPr>
          <p:txBody>
            <a:bodyPr>
              <a:spAutoFit/>
            </a:bodyPr>
            <a:lstStyle/>
            <a:p>
              <a:pPr algn="ctr">
                <a:spcBef>
                  <a:spcPct val="50000"/>
                </a:spcBef>
                <a:buNone/>
              </a:pPr>
              <a:r>
                <a:rPr lang="en-US" altLang="zh-CN" dirty="0">
                  <a:ea typeface="楷体_GB2312" pitchFamily="49" charset="-122"/>
                </a:rPr>
                <a:t>(Rn)</a:t>
              </a:r>
            </a:p>
          </p:txBody>
        </p:sp>
      </p:grpSp>
      <p:grpSp>
        <p:nvGrpSpPr>
          <p:cNvPr id="4" name="Group 25"/>
          <p:cNvGrpSpPr>
            <a:grpSpLocks/>
          </p:cNvGrpSpPr>
          <p:nvPr/>
        </p:nvGrpSpPr>
        <p:grpSpPr bwMode="auto">
          <a:xfrm>
            <a:off x="2190800" y="3635583"/>
            <a:ext cx="2514600" cy="2819400"/>
            <a:chOff x="384" y="2112"/>
            <a:chExt cx="1584" cy="1776"/>
          </a:xfrm>
        </p:grpSpPr>
        <p:grpSp>
          <p:nvGrpSpPr>
            <p:cNvPr id="5" name="Group 13"/>
            <p:cNvGrpSpPr>
              <a:grpSpLocks/>
            </p:cNvGrpSpPr>
            <p:nvPr/>
          </p:nvGrpSpPr>
          <p:grpSpPr bwMode="auto">
            <a:xfrm>
              <a:off x="672" y="2112"/>
              <a:ext cx="1296" cy="1776"/>
              <a:chOff x="3936" y="1968"/>
              <a:chExt cx="1296" cy="1776"/>
            </a:xfrm>
          </p:grpSpPr>
          <p:sp>
            <p:nvSpPr>
              <p:cNvPr id="146446" name="Rectangle 14"/>
              <p:cNvSpPr>
                <a:spLocks noChangeArrowheads="1"/>
              </p:cNvSpPr>
              <p:nvPr/>
            </p:nvSpPr>
            <p:spPr bwMode="auto">
              <a:xfrm>
                <a:off x="3936" y="2160"/>
                <a:ext cx="1296" cy="624"/>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6447" name="Rectangle 15"/>
              <p:cNvSpPr>
                <a:spLocks noChangeArrowheads="1"/>
              </p:cNvSpPr>
              <p:nvPr/>
            </p:nvSpPr>
            <p:spPr bwMode="auto">
              <a:xfrm>
                <a:off x="3936" y="2784"/>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6448" name="Rectangle 16"/>
              <p:cNvSpPr>
                <a:spLocks noChangeArrowheads="1"/>
              </p:cNvSpPr>
              <p:nvPr/>
            </p:nvSpPr>
            <p:spPr bwMode="auto">
              <a:xfrm>
                <a:off x="3936" y="3024"/>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46449" name="Rectangle 17"/>
              <p:cNvSpPr>
                <a:spLocks noChangeArrowheads="1"/>
              </p:cNvSpPr>
              <p:nvPr/>
            </p:nvSpPr>
            <p:spPr bwMode="auto">
              <a:xfrm>
                <a:off x="3936" y="3264"/>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6450" name="Rectangle 18"/>
              <p:cNvSpPr>
                <a:spLocks noChangeArrowheads="1"/>
              </p:cNvSpPr>
              <p:nvPr/>
            </p:nvSpPr>
            <p:spPr bwMode="auto">
              <a:xfrm>
                <a:off x="3936" y="3504"/>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6451" name="Text Box 19"/>
              <p:cNvSpPr txBox="1">
                <a:spLocks noChangeArrowheads="1"/>
              </p:cNvSpPr>
              <p:nvPr/>
            </p:nvSpPr>
            <p:spPr bwMode="auto">
              <a:xfrm>
                <a:off x="3936" y="1968"/>
                <a:ext cx="1248" cy="190"/>
              </a:xfrm>
              <a:prstGeom prst="rect">
                <a:avLst/>
              </a:prstGeom>
              <a:noFill/>
              <a:ln w="12700">
                <a:noFill/>
                <a:miter lim="800000"/>
                <a:headEnd/>
                <a:tailEnd/>
              </a:ln>
              <a:effectLst/>
            </p:spPr>
            <p:txBody>
              <a:bodyPr>
                <a:spAutoFit/>
              </a:bodyPr>
              <a:lstStyle/>
              <a:p>
                <a:pPr algn="ctr">
                  <a:spcBef>
                    <a:spcPct val="50000"/>
                  </a:spcBef>
                  <a:buNone/>
                </a:pPr>
                <a:r>
                  <a:rPr lang="zh-CN" altLang="en-US" sz="1600">
                    <a:ea typeface="楷体_GB2312" pitchFamily="49" charset="-122"/>
                  </a:rPr>
                  <a:t>存储器</a:t>
                </a:r>
              </a:p>
            </p:txBody>
          </p:sp>
        </p:grpSp>
        <p:sp>
          <p:nvSpPr>
            <p:cNvPr id="146456" name="Text Box 24"/>
            <p:cNvSpPr txBox="1">
              <a:spLocks noChangeArrowheads="1"/>
            </p:cNvSpPr>
            <p:nvPr/>
          </p:nvSpPr>
          <p:spPr bwMode="auto">
            <a:xfrm>
              <a:off x="384" y="3168"/>
              <a:ext cx="240" cy="206"/>
            </a:xfrm>
            <a:prstGeom prst="rect">
              <a:avLst/>
            </a:prstGeom>
            <a:noFill/>
            <a:ln w="12700">
              <a:noFill/>
              <a:miter lim="800000"/>
              <a:headEnd/>
              <a:tailEnd/>
            </a:ln>
            <a:effectLst/>
          </p:spPr>
          <p:txBody>
            <a:bodyPr>
              <a:spAutoFit/>
            </a:bodyPr>
            <a:lstStyle/>
            <a:p>
              <a:pPr algn="ctr">
                <a:spcBef>
                  <a:spcPct val="50000"/>
                </a:spcBef>
                <a:buNone/>
              </a:pPr>
              <a:r>
                <a:rPr lang="en-US" altLang="zh-CN"/>
                <a:t>A</a:t>
              </a:r>
            </a:p>
          </p:txBody>
        </p:sp>
      </p:gr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idx="4294967295"/>
          </p:nvPr>
        </p:nvSpPr>
        <p:spPr>
          <a:xfrm>
            <a:off x="612000" y="252000"/>
            <a:ext cx="7010400" cy="373062"/>
          </a:xfrm>
        </p:spPr>
        <p:txBody>
          <a:bodyPr/>
          <a:lstStyle/>
          <a:p>
            <a:r>
              <a:rPr lang="en-US" altLang="zh-CN" dirty="0"/>
              <a:t>1.3 </a:t>
            </a:r>
            <a:r>
              <a:rPr lang="zh-CN" altLang="en-US" dirty="0"/>
              <a:t>寻址方式</a:t>
            </a:r>
            <a:endParaRPr lang="en-US" altLang="zh-CN" dirty="0"/>
          </a:p>
        </p:txBody>
      </p:sp>
      <p:sp>
        <p:nvSpPr>
          <p:cNvPr id="148483" name="Rectangle 3"/>
          <p:cNvSpPr>
            <a:spLocks noChangeArrowheads="1"/>
          </p:cNvSpPr>
          <p:nvPr/>
        </p:nvSpPr>
        <p:spPr bwMode="auto">
          <a:xfrm>
            <a:off x="611999" y="900000"/>
            <a:ext cx="11028615" cy="2113399"/>
          </a:xfrm>
          <a:prstGeom prst="rect">
            <a:avLst/>
          </a:prstGeom>
          <a:noFill/>
          <a:ln w="12700">
            <a:noFill/>
            <a:miter lim="800000"/>
            <a:headEnd/>
            <a:tailEnd/>
          </a:ln>
          <a:effectLst/>
        </p:spPr>
        <p:txBody>
          <a:bodyPr wrap="square" lIns="63500" tIns="25400" rIns="63500" bIns="25400">
            <a:spAutoFit/>
          </a:bodyPr>
          <a:lstStyle/>
          <a:p>
            <a:pPr marL="284163" indent="-284163">
              <a:lnSpc>
                <a:spcPct val="100000"/>
              </a:lnSpc>
              <a:spcBef>
                <a:spcPts val="0"/>
              </a:spcBef>
              <a:buClr>
                <a:srgbClr val="FF0000"/>
              </a:buClr>
              <a:buFont typeface="Wingdings" pitchFamily="2" charset="2"/>
              <a:buChar char="v"/>
            </a:pPr>
            <a:r>
              <a:rPr lang="zh-CN" altLang="en-US" sz="2400" dirty="0"/>
              <a:t>基址寻址</a:t>
            </a:r>
          </a:p>
          <a:p>
            <a:pPr marL="668338" lvl="1" indent="-193675">
              <a:lnSpc>
                <a:spcPct val="100000"/>
              </a:lnSpc>
              <a:spcBef>
                <a:spcPts val="0"/>
              </a:spcBef>
            </a:pPr>
            <a:r>
              <a:rPr lang="zh-CN" altLang="en-US" sz="2200" dirty="0"/>
              <a:t>操作数在存储器中，指令地址字段给出一基址寄存器和一形式地址，基址寄存器的内容与形式地址之和是操作数的内存地址。</a:t>
            </a:r>
          </a:p>
          <a:p>
            <a:pPr marL="668338" lvl="1" indent="-193675">
              <a:lnSpc>
                <a:spcPct val="100000"/>
              </a:lnSpc>
              <a:spcBef>
                <a:spcPts val="0"/>
              </a:spcBef>
            </a:pPr>
            <a:r>
              <a:rPr lang="en-US" altLang="zh-CN" sz="2200" dirty="0"/>
              <a:t>EA = (</a:t>
            </a:r>
            <a:r>
              <a:rPr lang="en-US" altLang="zh-CN" sz="2200" dirty="0" err="1"/>
              <a:t>Rb</a:t>
            </a:r>
            <a:r>
              <a:rPr lang="en-US" altLang="zh-CN" sz="2200" dirty="0"/>
              <a:t>)+A, Operand = </a:t>
            </a:r>
            <a:r>
              <a:rPr lang="en-US" altLang="zh-CN" sz="2200" dirty="0" err="1"/>
              <a:t>Mem</a:t>
            </a:r>
            <a:r>
              <a:rPr lang="en-US" altLang="zh-CN" sz="2200" dirty="0"/>
              <a:t>[(</a:t>
            </a:r>
            <a:r>
              <a:rPr lang="en-US" altLang="zh-CN" sz="2200" dirty="0" err="1"/>
              <a:t>Rb</a:t>
            </a:r>
            <a:r>
              <a:rPr lang="en-US" altLang="zh-CN" sz="2200" dirty="0"/>
              <a:t>)+A]</a:t>
            </a:r>
          </a:p>
          <a:p>
            <a:pPr marL="668338" lvl="1" indent="-193675">
              <a:lnSpc>
                <a:spcPct val="100000"/>
              </a:lnSpc>
              <a:spcBef>
                <a:spcPts val="0"/>
              </a:spcBef>
            </a:pPr>
            <a:r>
              <a:rPr lang="zh-CN" altLang="en-US" sz="2200" dirty="0"/>
              <a:t>例：</a:t>
            </a:r>
            <a:r>
              <a:rPr lang="en-US" altLang="zh-CN" sz="2200" dirty="0"/>
              <a:t>MOV  AX, </a:t>
            </a:r>
            <a:r>
              <a:rPr lang="en-US" altLang="zh-CN" sz="2200" dirty="0">
                <a:solidFill>
                  <a:srgbClr val="FF0000"/>
                </a:solidFill>
              </a:rPr>
              <a:t>1000H[BX]</a:t>
            </a:r>
            <a:r>
              <a:rPr lang="zh-CN" altLang="en-US" sz="2200" dirty="0"/>
              <a:t> （</a:t>
            </a:r>
            <a:r>
              <a:rPr lang="en-US" altLang="zh-CN" sz="2200" dirty="0"/>
              <a:t>80X86</a:t>
            </a:r>
            <a:r>
              <a:rPr lang="zh-CN" altLang="en-US" sz="2200" dirty="0"/>
              <a:t>指令，</a:t>
            </a:r>
            <a:r>
              <a:rPr lang="en-US" altLang="zh-CN" sz="2200" dirty="0" err="1"/>
              <a:t>AX</a:t>
            </a:r>
            <a:r>
              <a:rPr lang="en-US" altLang="zh-CN" sz="2200" dirty="0" err="1">
                <a:sym typeface="Wingdings" pitchFamily="2" charset="2"/>
              </a:rPr>
              <a:t>Mem</a:t>
            </a:r>
            <a:r>
              <a:rPr lang="en-US" altLang="zh-CN" sz="2200" dirty="0">
                <a:sym typeface="Wingdings" pitchFamily="2" charset="2"/>
              </a:rPr>
              <a:t>[(</a:t>
            </a:r>
            <a:r>
              <a:rPr lang="en-US" altLang="zh-CN" sz="2200" dirty="0" err="1">
                <a:sym typeface="Wingdings" pitchFamily="2" charset="2"/>
              </a:rPr>
              <a:t>Bx</a:t>
            </a:r>
            <a:r>
              <a:rPr lang="en-US" altLang="zh-CN" sz="2200" dirty="0">
                <a:sym typeface="Wingdings" pitchFamily="2" charset="2"/>
              </a:rPr>
              <a:t>)+1000]</a:t>
            </a:r>
            <a:r>
              <a:rPr lang="zh-CN" altLang="en-US" sz="2200" dirty="0"/>
              <a:t>）</a:t>
            </a:r>
            <a:endParaRPr lang="en-US" altLang="zh-CN" sz="2200" dirty="0"/>
          </a:p>
          <a:p>
            <a:pPr marL="668338" lvl="1" indent="-193675">
              <a:lnSpc>
                <a:spcPct val="100000"/>
              </a:lnSpc>
              <a:spcBef>
                <a:spcPts val="0"/>
              </a:spcBef>
              <a:buNone/>
            </a:pPr>
            <a:r>
              <a:rPr lang="en-US" altLang="zh-CN" sz="2200" dirty="0">
                <a:solidFill>
                  <a:srgbClr val="FF0000"/>
                </a:solidFill>
              </a:rPr>
              <a:t>           </a:t>
            </a:r>
            <a:r>
              <a:rPr lang="en-US" altLang="zh-CN" sz="2200" dirty="0" err="1"/>
              <a:t>lw</a:t>
            </a:r>
            <a:r>
              <a:rPr lang="en-US" altLang="zh-CN" sz="2200" dirty="0"/>
              <a:t>  $s1,100($s2)  </a:t>
            </a:r>
            <a:r>
              <a:rPr lang="zh-CN" altLang="en-US" sz="2200" dirty="0"/>
              <a:t>（</a:t>
            </a:r>
            <a:r>
              <a:rPr lang="en-US" altLang="zh-CN" sz="2200" dirty="0"/>
              <a:t>MIPS</a:t>
            </a:r>
            <a:r>
              <a:rPr lang="zh-CN" altLang="en-US" sz="2200" dirty="0"/>
              <a:t>指令，</a:t>
            </a:r>
            <a:r>
              <a:rPr lang="en-US" altLang="zh-CN" sz="2200" dirty="0"/>
              <a:t>$s1 </a:t>
            </a:r>
            <a:r>
              <a:rPr lang="en-US" altLang="zh-CN" sz="2200" dirty="0">
                <a:sym typeface="Wingdings" pitchFamily="2" charset="2"/>
              </a:rPr>
              <a:t></a:t>
            </a:r>
            <a:r>
              <a:rPr lang="en-US" altLang="zh-CN" sz="2200" dirty="0" err="1">
                <a:sym typeface="Wingdings" pitchFamily="2" charset="2"/>
              </a:rPr>
              <a:t>Mem</a:t>
            </a:r>
            <a:r>
              <a:rPr lang="en-US" altLang="zh-CN" sz="2200" dirty="0">
                <a:sym typeface="Wingdings" pitchFamily="2" charset="2"/>
              </a:rPr>
              <a:t>[$s2+100]</a:t>
            </a:r>
            <a:r>
              <a:rPr lang="zh-CN" altLang="en-US" sz="2200" dirty="0">
                <a:sym typeface="Wingdings" pitchFamily="2" charset="2"/>
              </a:rPr>
              <a:t>）</a:t>
            </a:r>
            <a:endParaRPr lang="zh-CN" altLang="en-US" sz="2200" dirty="0"/>
          </a:p>
        </p:txBody>
      </p:sp>
      <p:grpSp>
        <p:nvGrpSpPr>
          <p:cNvPr id="2" name="Group 27"/>
          <p:cNvGrpSpPr>
            <a:grpSpLocks/>
          </p:cNvGrpSpPr>
          <p:nvPr/>
        </p:nvGrpSpPr>
        <p:grpSpPr bwMode="auto">
          <a:xfrm>
            <a:off x="1919536" y="3196208"/>
            <a:ext cx="5181600" cy="381000"/>
            <a:chOff x="672" y="1872"/>
            <a:chExt cx="3456" cy="240"/>
          </a:xfrm>
        </p:grpSpPr>
        <p:sp>
          <p:nvSpPr>
            <p:cNvPr id="148485" name="Rectangle 5"/>
            <p:cNvSpPr>
              <a:spLocks noChangeArrowheads="1"/>
            </p:cNvSpPr>
            <p:nvPr/>
          </p:nvSpPr>
          <p:spPr bwMode="auto">
            <a:xfrm>
              <a:off x="672" y="1872"/>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OP</a:t>
              </a:r>
            </a:p>
          </p:txBody>
        </p:sp>
        <p:sp>
          <p:nvSpPr>
            <p:cNvPr id="148486" name="Rectangle 6"/>
            <p:cNvSpPr>
              <a:spLocks noChangeArrowheads="1"/>
            </p:cNvSpPr>
            <p:nvPr/>
          </p:nvSpPr>
          <p:spPr bwMode="auto">
            <a:xfrm>
              <a:off x="1680" y="1872"/>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Des</a:t>
              </a:r>
            </a:p>
          </p:txBody>
        </p:sp>
        <p:sp>
          <p:nvSpPr>
            <p:cNvPr id="148487" name="Rectangle 7"/>
            <p:cNvSpPr>
              <a:spLocks noChangeArrowheads="1"/>
            </p:cNvSpPr>
            <p:nvPr/>
          </p:nvSpPr>
          <p:spPr bwMode="auto">
            <a:xfrm>
              <a:off x="3360" y="1872"/>
              <a:ext cx="768"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A</a:t>
              </a:r>
            </a:p>
          </p:txBody>
        </p:sp>
        <p:sp>
          <p:nvSpPr>
            <p:cNvPr id="148488" name="Rectangle 8"/>
            <p:cNvSpPr>
              <a:spLocks noChangeArrowheads="1"/>
            </p:cNvSpPr>
            <p:nvPr/>
          </p:nvSpPr>
          <p:spPr bwMode="auto">
            <a:xfrm>
              <a:off x="2688" y="1872"/>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Mod</a:t>
              </a:r>
            </a:p>
          </p:txBody>
        </p:sp>
        <p:sp>
          <p:nvSpPr>
            <p:cNvPr id="148506" name="Rectangle 26"/>
            <p:cNvSpPr>
              <a:spLocks noChangeArrowheads="1"/>
            </p:cNvSpPr>
            <p:nvPr/>
          </p:nvSpPr>
          <p:spPr bwMode="auto">
            <a:xfrm>
              <a:off x="3024" y="1872"/>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Rb</a:t>
              </a:r>
            </a:p>
          </p:txBody>
        </p:sp>
      </p:grpSp>
      <p:grpSp>
        <p:nvGrpSpPr>
          <p:cNvPr id="3" name="Group 43"/>
          <p:cNvGrpSpPr>
            <a:grpSpLocks/>
          </p:cNvGrpSpPr>
          <p:nvPr/>
        </p:nvGrpSpPr>
        <p:grpSpPr bwMode="auto">
          <a:xfrm>
            <a:off x="3291136" y="4644008"/>
            <a:ext cx="2514600" cy="381000"/>
            <a:chOff x="1248" y="2928"/>
            <a:chExt cx="1584" cy="240"/>
          </a:xfrm>
        </p:grpSpPr>
        <p:sp>
          <p:nvSpPr>
            <p:cNvPr id="148510" name="Rectangle 30"/>
            <p:cNvSpPr>
              <a:spLocks noChangeArrowheads="1"/>
            </p:cNvSpPr>
            <p:nvPr/>
          </p:nvSpPr>
          <p:spPr bwMode="auto">
            <a:xfrm>
              <a:off x="2016" y="2928"/>
              <a:ext cx="816" cy="240"/>
            </a:xfrm>
            <a:prstGeom prst="rect">
              <a:avLst/>
            </a:prstGeom>
            <a:noFill/>
            <a:ln w="12700">
              <a:solidFill>
                <a:schemeClr val="tx1"/>
              </a:solidFill>
              <a:miter lim="800000"/>
              <a:headEnd/>
              <a:tailEnd/>
            </a:ln>
            <a:effectLst/>
          </p:spPr>
          <p:txBody>
            <a:bodyPr wrap="none" anchor="ctr"/>
            <a:lstStyle/>
            <a:p>
              <a:pPr algn="ctr">
                <a:buNone/>
              </a:pPr>
              <a:r>
                <a:rPr lang="en-US" altLang="zh-CN" sz="2000">
                  <a:solidFill>
                    <a:srgbClr val="0532C3"/>
                  </a:solidFill>
                </a:rPr>
                <a:t>N</a:t>
              </a:r>
            </a:p>
          </p:txBody>
        </p:sp>
        <p:sp>
          <p:nvSpPr>
            <p:cNvPr id="148511" name="Text Box 31"/>
            <p:cNvSpPr txBox="1">
              <a:spLocks noChangeArrowheads="1"/>
            </p:cNvSpPr>
            <p:nvPr/>
          </p:nvSpPr>
          <p:spPr bwMode="auto">
            <a:xfrm>
              <a:off x="1248" y="2928"/>
              <a:ext cx="792" cy="206"/>
            </a:xfrm>
            <a:prstGeom prst="rect">
              <a:avLst/>
            </a:prstGeom>
            <a:noFill/>
            <a:ln w="12700">
              <a:noFill/>
              <a:miter lim="800000"/>
              <a:headEnd/>
              <a:tailEnd/>
            </a:ln>
            <a:effectLst/>
          </p:spPr>
          <p:txBody>
            <a:bodyPr>
              <a:spAutoFit/>
            </a:bodyPr>
            <a:lstStyle/>
            <a:p>
              <a:pPr algn="ctr">
                <a:spcBef>
                  <a:spcPct val="50000"/>
                </a:spcBef>
                <a:buNone/>
              </a:pPr>
              <a:r>
                <a:rPr lang="en-US" altLang="zh-CN" dirty="0">
                  <a:ea typeface="楷体_GB2312" pitchFamily="49" charset="-122"/>
                </a:rPr>
                <a:t>(</a:t>
              </a:r>
              <a:r>
                <a:rPr lang="en-US" altLang="zh-CN" dirty="0" err="1">
                  <a:ea typeface="楷体_GB2312" pitchFamily="49" charset="-122"/>
                </a:rPr>
                <a:t>Rb</a:t>
              </a:r>
              <a:r>
                <a:rPr lang="en-US" altLang="zh-CN" dirty="0">
                  <a:ea typeface="楷体_GB2312" pitchFamily="49" charset="-122"/>
                </a:rPr>
                <a:t>)</a:t>
              </a:r>
            </a:p>
          </p:txBody>
        </p:sp>
      </p:grpSp>
      <p:sp>
        <p:nvSpPr>
          <p:cNvPr id="148514" name="Line 34"/>
          <p:cNvSpPr>
            <a:spLocks noChangeShapeType="1"/>
          </p:cNvSpPr>
          <p:nvPr/>
        </p:nvSpPr>
        <p:spPr bwMode="auto">
          <a:xfrm>
            <a:off x="5653336" y="3577208"/>
            <a:ext cx="0" cy="1066800"/>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grpSp>
        <p:nvGrpSpPr>
          <p:cNvPr id="4" name="Group 46"/>
          <p:cNvGrpSpPr>
            <a:grpSpLocks/>
          </p:cNvGrpSpPr>
          <p:nvPr/>
        </p:nvGrpSpPr>
        <p:grpSpPr bwMode="auto">
          <a:xfrm>
            <a:off x="5805736" y="3577208"/>
            <a:ext cx="914400" cy="1447800"/>
            <a:chOff x="2832" y="2256"/>
            <a:chExt cx="576" cy="912"/>
          </a:xfrm>
        </p:grpSpPr>
        <p:sp>
          <p:nvSpPr>
            <p:cNvPr id="148516" name="Oval 36"/>
            <p:cNvSpPr>
              <a:spLocks noChangeArrowheads="1"/>
            </p:cNvSpPr>
            <p:nvPr/>
          </p:nvSpPr>
          <p:spPr bwMode="auto">
            <a:xfrm>
              <a:off x="3120" y="2880"/>
              <a:ext cx="288" cy="288"/>
            </a:xfrm>
            <a:prstGeom prst="ellipse">
              <a:avLst/>
            </a:prstGeom>
            <a:noFill/>
            <a:ln w="12700">
              <a:solidFill>
                <a:schemeClr val="tx1"/>
              </a:solidFill>
              <a:round/>
              <a:headEnd/>
              <a:tailEnd/>
            </a:ln>
            <a:effectLst/>
          </p:spPr>
          <p:txBody>
            <a:bodyPr wrap="none" anchor="ctr"/>
            <a:lstStyle/>
            <a:p>
              <a:pPr algn="ctr">
                <a:buNone/>
              </a:pPr>
              <a:r>
                <a:rPr lang="zh-CN" altLang="en-US" sz="2800"/>
                <a:t>+</a:t>
              </a:r>
            </a:p>
          </p:txBody>
        </p:sp>
        <p:sp>
          <p:nvSpPr>
            <p:cNvPr id="148517" name="Line 37"/>
            <p:cNvSpPr>
              <a:spLocks noChangeShapeType="1"/>
            </p:cNvSpPr>
            <p:nvPr/>
          </p:nvSpPr>
          <p:spPr bwMode="auto">
            <a:xfrm>
              <a:off x="3264" y="2256"/>
              <a:ext cx="0" cy="624"/>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sp>
          <p:nvSpPr>
            <p:cNvPr id="148518" name="Line 38"/>
            <p:cNvSpPr>
              <a:spLocks noChangeShapeType="1"/>
            </p:cNvSpPr>
            <p:nvPr/>
          </p:nvSpPr>
          <p:spPr bwMode="auto">
            <a:xfrm>
              <a:off x="2832" y="3024"/>
              <a:ext cx="288" cy="0"/>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grpSp>
      <p:sp>
        <p:nvSpPr>
          <p:cNvPr id="148489" name="Rectangle 9"/>
          <p:cNvSpPr>
            <a:spLocks noChangeArrowheads="1"/>
          </p:cNvSpPr>
          <p:nvPr/>
        </p:nvSpPr>
        <p:spPr bwMode="auto">
          <a:xfrm>
            <a:off x="7405936" y="5710808"/>
            <a:ext cx="2057400" cy="38100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dirty="0">
                <a:solidFill>
                  <a:srgbClr val="0532C3"/>
                </a:solidFill>
              </a:rPr>
              <a:t>Data</a:t>
            </a:r>
          </a:p>
        </p:txBody>
      </p:sp>
      <p:grpSp>
        <p:nvGrpSpPr>
          <p:cNvPr id="5" name="Group 47"/>
          <p:cNvGrpSpPr>
            <a:grpSpLocks/>
          </p:cNvGrpSpPr>
          <p:nvPr/>
        </p:nvGrpSpPr>
        <p:grpSpPr bwMode="auto">
          <a:xfrm>
            <a:off x="7405939" y="3272408"/>
            <a:ext cx="3084514" cy="2819400"/>
            <a:chOff x="3840" y="2064"/>
            <a:chExt cx="1943" cy="1776"/>
          </a:xfrm>
        </p:grpSpPr>
        <p:sp>
          <p:nvSpPr>
            <p:cNvPr id="148497" name="Text Box 17"/>
            <p:cNvSpPr txBox="1">
              <a:spLocks noChangeArrowheads="1"/>
            </p:cNvSpPr>
            <p:nvPr/>
          </p:nvSpPr>
          <p:spPr bwMode="auto">
            <a:xfrm>
              <a:off x="5184" y="3600"/>
              <a:ext cx="463" cy="206"/>
            </a:xfrm>
            <a:prstGeom prst="rect">
              <a:avLst/>
            </a:prstGeom>
            <a:noFill/>
            <a:ln w="12700">
              <a:noFill/>
              <a:miter lim="800000"/>
              <a:headEnd/>
              <a:tailEnd/>
            </a:ln>
            <a:effectLst/>
          </p:spPr>
          <p:txBody>
            <a:bodyPr wrap="square">
              <a:spAutoFit/>
            </a:bodyPr>
            <a:lstStyle/>
            <a:p>
              <a:pPr>
                <a:spcBef>
                  <a:spcPct val="50000"/>
                </a:spcBef>
                <a:buNone/>
              </a:pPr>
              <a:r>
                <a:rPr lang="en-US" altLang="zh-CN" dirty="0"/>
                <a:t>N+A</a:t>
              </a:r>
            </a:p>
          </p:txBody>
        </p:sp>
        <p:grpSp>
          <p:nvGrpSpPr>
            <p:cNvPr id="6" name="Group 42"/>
            <p:cNvGrpSpPr>
              <a:grpSpLocks/>
            </p:cNvGrpSpPr>
            <p:nvPr/>
          </p:nvGrpSpPr>
          <p:grpSpPr bwMode="auto">
            <a:xfrm>
              <a:off x="3840" y="2064"/>
              <a:ext cx="1943" cy="1776"/>
              <a:chOff x="3840" y="2064"/>
              <a:chExt cx="1943" cy="1776"/>
            </a:xfrm>
          </p:grpSpPr>
          <p:sp>
            <p:nvSpPr>
              <p:cNvPr id="148491" name="Rectangle 11"/>
              <p:cNvSpPr>
                <a:spLocks noChangeArrowheads="1"/>
              </p:cNvSpPr>
              <p:nvPr/>
            </p:nvSpPr>
            <p:spPr bwMode="auto">
              <a:xfrm>
                <a:off x="3840" y="2256"/>
                <a:ext cx="1296" cy="624"/>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8492" name="Rectangle 12"/>
              <p:cNvSpPr>
                <a:spLocks noChangeArrowheads="1"/>
              </p:cNvSpPr>
              <p:nvPr/>
            </p:nvSpPr>
            <p:spPr bwMode="auto">
              <a:xfrm>
                <a:off x="3840" y="2880"/>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48493" name="Rectangle 13"/>
              <p:cNvSpPr>
                <a:spLocks noChangeArrowheads="1"/>
              </p:cNvSpPr>
              <p:nvPr/>
            </p:nvSpPr>
            <p:spPr bwMode="auto">
              <a:xfrm>
                <a:off x="3840" y="3120"/>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48494" name="Rectangle 14"/>
              <p:cNvSpPr>
                <a:spLocks noChangeArrowheads="1"/>
              </p:cNvSpPr>
              <p:nvPr/>
            </p:nvSpPr>
            <p:spPr bwMode="auto">
              <a:xfrm>
                <a:off x="3840" y="336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8495" name="Rectangle 15"/>
              <p:cNvSpPr>
                <a:spLocks noChangeArrowheads="1"/>
              </p:cNvSpPr>
              <p:nvPr/>
            </p:nvSpPr>
            <p:spPr bwMode="auto">
              <a:xfrm>
                <a:off x="3840" y="360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8496" name="Text Box 16"/>
              <p:cNvSpPr txBox="1">
                <a:spLocks noChangeArrowheads="1"/>
              </p:cNvSpPr>
              <p:nvPr/>
            </p:nvSpPr>
            <p:spPr bwMode="auto">
              <a:xfrm>
                <a:off x="4032" y="2064"/>
                <a:ext cx="1248" cy="190"/>
              </a:xfrm>
              <a:prstGeom prst="rect">
                <a:avLst/>
              </a:prstGeom>
              <a:noFill/>
              <a:ln w="12700">
                <a:noFill/>
                <a:miter lim="800000"/>
                <a:headEnd/>
                <a:tailEnd/>
              </a:ln>
              <a:effectLst/>
            </p:spPr>
            <p:txBody>
              <a:bodyPr>
                <a:spAutoFit/>
              </a:bodyPr>
              <a:lstStyle/>
              <a:p>
                <a:pPr algn="ctr">
                  <a:spcBef>
                    <a:spcPct val="50000"/>
                  </a:spcBef>
                  <a:buNone/>
                </a:pPr>
                <a:r>
                  <a:rPr lang="zh-CN" altLang="en-US" sz="1600">
                    <a:ea typeface="楷体_GB2312" pitchFamily="49" charset="-122"/>
                  </a:rPr>
                  <a:t>存储器</a:t>
                </a:r>
              </a:p>
            </p:txBody>
          </p:sp>
          <p:sp>
            <p:nvSpPr>
              <p:cNvPr id="148498" name="Text Box 18"/>
              <p:cNvSpPr txBox="1">
                <a:spLocks noChangeArrowheads="1"/>
              </p:cNvSpPr>
              <p:nvPr/>
            </p:nvSpPr>
            <p:spPr bwMode="auto">
              <a:xfrm>
                <a:off x="5184" y="2880"/>
                <a:ext cx="384" cy="206"/>
              </a:xfrm>
              <a:prstGeom prst="rect">
                <a:avLst/>
              </a:prstGeom>
              <a:noFill/>
              <a:ln w="12700">
                <a:noFill/>
                <a:miter lim="800000"/>
                <a:headEnd/>
                <a:tailEnd/>
              </a:ln>
              <a:effectLst/>
            </p:spPr>
            <p:txBody>
              <a:bodyPr>
                <a:spAutoFit/>
              </a:bodyPr>
              <a:lstStyle/>
              <a:p>
                <a:pPr>
                  <a:spcBef>
                    <a:spcPct val="50000"/>
                  </a:spcBef>
                  <a:buNone/>
                </a:pPr>
                <a:r>
                  <a:rPr lang="en-US" altLang="zh-CN" dirty="0"/>
                  <a:t>N</a:t>
                </a:r>
              </a:p>
            </p:txBody>
          </p:sp>
          <p:sp>
            <p:nvSpPr>
              <p:cNvPr id="148519" name="Text Box 39"/>
              <p:cNvSpPr txBox="1">
                <a:spLocks noChangeArrowheads="1"/>
              </p:cNvSpPr>
              <p:nvPr/>
            </p:nvSpPr>
            <p:spPr bwMode="auto">
              <a:xfrm>
                <a:off x="5080" y="3120"/>
                <a:ext cx="703" cy="206"/>
              </a:xfrm>
              <a:prstGeom prst="rect">
                <a:avLst/>
              </a:prstGeom>
              <a:noFill/>
              <a:ln w="12700">
                <a:noFill/>
                <a:miter lim="800000"/>
                <a:headEnd/>
                <a:tailEnd/>
              </a:ln>
              <a:effectLst/>
            </p:spPr>
            <p:txBody>
              <a:bodyPr wrap="square">
                <a:spAutoFit/>
              </a:bodyPr>
              <a:lstStyle/>
              <a:p>
                <a:pPr algn="ctr">
                  <a:spcBef>
                    <a:spcPct val="50000"/>
                  </a:spcBef>
                  <a:buNone/>
                </a:pPr>
                <a:r>
                  <a:rPr lang="en-US" altLang="zh-CN" dirty="0" err="1"/>
                  <a:t>N+offset</a:t>
                </a:r>
                <a:endParaRPr lang="en-US" altLang="zh-CN" dirty="0"/>
              </a:p>
            </p:txBody>
          </p:sp>
        </p:grpSp>
      </p:grpSp>
      <p:grpSp>
        <p:nvGrpSpPr>
          <p:cNvPr id="7" name="Group 44"/>
          <p:cNvGrpSpPr>
            <a:grpSpLocks/>
          </p:cNvGrpSpPr>
          <p:nvPr/>
        </p:nvGrpSpPr>
        <p:grpSpPr bwMode="auto">
          <a:xfrm>
            <a:off x="6491536" y="5025008"/>
            <a:ext cx="914400" cy="914400"/>
            <a:chOff x="3264" y="3168"/>
            <a:chExt cx="576" cy="576"/>
          </a:xfrm>
        </p:grpSpPr>
        <p:sp>
          <p:nvSpPr>
            <p:cNvPr id="148520" name="Line 40"/>
            <p:cNvSpPr>
              <a:spLocks noChangeShapeType="1"/>
            </p:cNvSpPr>
            <p:nvPr/>
          </p:nvSpPr>
          <p:spPr bwMode="auto">
            <a:xfrm>
              <a:off x="3264" y="3168"/>
              <a:ext cx="0" cy="576"/>
            </a:xfrm>
            <a:prstGeom prst="line">
              <a:avLst/>
            </a:prstGeom>
            <a:noFill/>
            <a:ln w="28575">
              <a:solidFill>
                <a:schemeClr val="accent1"/>
              </a:solidFill>
              <a:round/>
              <a:headEnd/>
              <a:tailEnd/>
            </a:ln>
            <a:effectLst/>
          </p:spPr>
          <p:txBody>
            <a:bodyPr/>
            <a:lstStyle/>
            <a:p>
              <a:pPr algn="ctr">
                <a:buNone/>
              </a:pPr>
              <a:endParaRPr lang="zh-CN" altLang="en-US"/>
            </a:p>
          </p:txBody>
        </p:sp>
        <p:sp>
          <p:nvSpPr>
            <p:cNvPr id="148521" name="Line 41"/>
            <p:cNvSpPr>
              <a:spLocks noChangeShapeType="1"/>
            </p:cNvSpPr>
            <p:nvPr/>
          </p:nvSpPr>
          <p:spPr bwMode="auto">
            <a:xfrm>
              <a:off x="3264" y="3744"/>
              <a:ext cx="576" cy="0"/>
            </a:xfrm>
            <a:prstGeom prst="line">
              <a:avLst/>
            </a:prstGeom>
            <a:noFill/>
            <a:ln w="28575">
              <a:solidFill>
                <a:schemeClr val="accent1"/>
              </a:solidFill>
              <a:round/>
              <a:headEnd/>
              <a:tailEnd type="triangle" w="med" len="med"/>
            </a:ln>
            <a:effectLst/>
          </p:spPr>
          <p:txBody>
            <a:bodyPr/>
            <a:lstStyle/>
            <a:p>
              <a:pPr algn="ctr">
                <a:buNone/>
              </a:pPr>
              <a:endParaRPr lang="zh-CN" altLang="en-US"/>
            </a:p>
          </p:txBody>
        </p:sp>
      </p:grpSp>
      <p:sp>
        <p:nvSpPr>
          <p:cNvPr id="148528" name="Text Box 48"/>
          <p:cNvSpPr txBox="1">
            <a:spLocks noChangeArrowheads="1"/>
          </p:cNvSpPr>
          <p:nvPr/>
        </p:nvSpPr>
        <p:spPr bwMode="auto">
          <a:xfrm>
            <a:off x="2213003" y="6274617"/>
            <a:ext cx="8150193" cy="353943"/>
          </a:xfrm>
          <a:prstGeom prst="rect">
            <a:avLst/>
          </a:prstGeom>
          <a:noFill/>
          <a:ln w="12700">
            <a:noFill/>
            <a:miter lim="800000"/>
            <a:headEnd/>
            <a:tailEnd/>
          </a:ln>
          <a:effectLst/>
        </p:spPr>
        <p:txBody>
          <a:bodyPr wrap="square">
            <a:spAutoFit/>
          </a:bodyPr>
          <a:lstStyle/>
          <a:p>
            <a:pPr>
              <a:spcBef>
                <a:spcPct val="50000"/>
              </a:spcBef>
              <a:buNone/>
            </a:pPr>
            <a:r>
              <a:rPr lang="zh-CN" altLang="en-US" sz="2000" b="1" dirty="0">
                <a:solidFill>
                  <a:srgbClr val="0532C3"/>
                </a:solidFill>
                <a:ea typeface="宋体" pitchFamily="2" charset="-122"/>
              </a:rPr>
              <a:t>基址寻址的作用：较短的形式地址长度可以实现较大的存储空间的寻址</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612000" y="252000"/>
            <a:ext cx="7010400" cy="373062"/>
          </a:xfrm>
        </p:spPr>
        <p:txBody>
          <a:bodyPr/>
          <a:lstStyle/>
          <a:p>
            <a:r>
              <a:rPr lang="en-US" altLang="zh-CN"/>
              <a:t>1.3 </a:t>
            </a:r>
            <a:r>
              <a:rPr lang="zh-CN" altLang="en-US"/>
              <a:t>寻址方式</a:t>
            </a:r>
            <a:endParaRPr lang="en-US" altLang="zh-CN"/>
          </a:p>
        </p:txBody>
      </p:sp>
      <p:sp>
        <p:nvSpPr>
          <p:cNvPr id="149507" name="Rectangle 3"/>
          <p:cNvSpPr>
            <a:spLocks noChangeArrowheads="1"/>
          </p:cNvSpPr>
          <p:nvPr/>
        </p:nvSpPr>
        <p:spPr bwMode="auto">
          <a:xfrm>
            <a:off x="611999" y="900000"/>
            <a:ext cx="10668575" cy="2513509"/>
          </a:xfrm>
          <a:prstGeom prst="rect">
            <a:avLst/>
          </a:prstGeom>
          <a:noFill/>
          <a:ln w="12700">
            <a:noFill/>
            <a:miter lim="800000"/>
            <a:headEnd/>
            <a:tailEnd/>
          </a:ln>
          <a:effectLst/>
        </p:spPr>
        <p:txBody>
          <a:bodyPr wrap="square" lIns="63500" tIns="25400" rIns="63500" bIns="25400">
            <a:spAutoFit/>
          </a:bodyPr>
          <a:lstStyle/>
          <a:p>
            <a:pPr marL="284163" indent="-284163">
              <a:lnSpc>
                <a:spcPct val="100000"/>
              </a:lnSpc>
              <a:spcBef>
                <a:spcPts val="0"/>
              </a:spcBef>
              <a:buClr>
                <a:srgbClr val="FF0000"/>
              </a:buClr>
              <a:buFont typeface="Wingdings" pitchFamily="2" charset="2"/>
              <a:buChar char="v"/>
            </a:pPr>
            <a:r>
              <a:rPr lang="zh-CN" altLang="en-US" sz="2800" dirty="0"/>
              <a:t>变址寻址</a:t>
            </a:r>
          </a:p>
          <a:p>
            <a:pPr marL="812800" lvl="1" indent="-338138">
              <a:lnSpc>
                <a:spcPct val="100000"/>
              </a:lnSpc>
              <a:spcBef>
                <a:spcPts val="0"/>
              </a:spcBef>
            </a:pPr>
            <a:r>
              <a:rPr lang="zh-CN" altLang="en-US" sz="2200" dirty="0"/>
              <a:t>操作数在存储器中，指令地址字段给出一变址寄存器和一形式地址，变址寄存器的内容与形式地址之和是操作数的内存地址。</a:t>
            </a:r>
          </a:p>
          <a:p>
            <a:pPr marL="812800" lvl="1" indent="-338138">
              <a:lnSpc>
                <a:spcPct val="100000"/>
              </a:lnSpc>
              <a:spcBef>
                <a:spcPts val="0"/>
              </a:spcBef>
            </a:pPr>
            <a:r>
              <a:rPr lang="en-US" altLang="zh-CN" sz="2200" dirty="0"/>
              <a:t>EA = (Rx)+A, Operand = </a:t>
            </a:r>
            <a:r>
              <a:rPr lang="en-US" altLang="zh-CN" sz="2200" dirty="0" err="1"/>
              <a:t>Mem</a:t>
            </a:r>
            <a:r>
              <a:rPr lang="en-US" altLang="zh-CN" sz="2200" dirty="0"/>
              <a:t>[(Rx)+A]</a:t>
            </a:r>
          </a:p>
          <a:p>
            <a:pPr marL="812800" lvl="1" indent="-338138">
              <a:lnSpc>
                <a:spcPct val="100000"/>
              </a:lnSpc>
              <a:spcBef>
                <a:spcPts val="0"/>
              </a:spcBef>
            </a:pPr>
            <a:r>
              <a:rPr lang="zh-CN" altLang="en-US" sz="2200" dirty="0"/>
              <a:t>有的系统中，变址寻址完成后，变址寄存器的内容将自动进行调整。</a:t>
            </a:r>
            <a:r>
              <a:rPr lang="en-US" altLang="zh-CN" sz="2200" dirty="0"/>
              <a:t>Rx </a:t>
            </a:r>
            <a:r>
              <a:rPr lang="en-US" altLang="zh-CN" sz="2200" dirty="0">
                <a:sym typeface="Wingdings" pitchFamily="2" charset="2"/>
              </a:rPr>
              <a:t> (Rx) + </a:t>
            </a:r>
            <a:r>
              <a:rPr lang="en-US" altLang="zh-CN" sz="2200" dirty="0">
                <a:ea typeface="Arial Unicode MS" pitchFamily="34" charset="-122"/>
                <a:cs typeface="Arial Unicode MS" pitchFamily="34" charset="-122"/>
              </a:rPr>
              <a:t>∆（</a:t>
            </a:r>
            <a:r>
              <a:rPr lang="zh-CN" altLang="en-US" sz="2200" dirty="0">
                <a:ea typeface="Arial Unicode MS" pitchFamily="34" charset="-122"/>
                <a:cs typeface="Arial Unicode MS" pitchFamily="34" charset="-122"/>
              </a:rPr>
              <a:t>操作数</a:t>
            </a:r>
            <a:r>
              <a:rPr lang="en-US" altLang="zh-CN" sz="2200" dirty="0">
                <a:ea typeface="Arial Unicode MS" pitchFamily="34" charset="-122"/>
                <a:cs typeface="Arial Unicode MS" pitchFamily="34" charset="-122"/>
              </a:rPr>
              <a:t>Data</a:t>
            </a:r>
            <a:r>
              <a:rPr lang="zh-CN" altLang="en-US" sz="2200" dirty="0">
                <a:ea typeface="Arial Unicode MS" pitchFamily="34" charset="-122"/>
                <a:cs typeface="Arial Unicode MS" pitchFamily="34" charset="-122"/>
              </a:rPr>
              <a:t>的字节数）</a:t>
            </a:r>
            <a:endParaRPr lang="zh-CN" altLang="en-US" sz="2200" dirty="0"/>
          </a:p>
          <a:p>
            <a:pPr marL="812800" lvl="1" indent="-338138">
              <a:lnSpc>
                <a:spcPct val="100000"/>
              </a:lnSpc>
              <a:spcBef>
                <a:spcPts val="0"/>
              </a:spcBef>
            </a:pPr>
            <a:r>
              <a:rPr lang="zh-CN" altLang="en-US" sz="2200" dirty="0"/>
              <a:t>例：</a:t>
            </a:r>
            <a:r>
              <a:rPr lang="en-US" altLang="zh-CN" sz="2200" dirty="0"/>
              <a:t>MOV  AX, </a:t>
            </a:r>
            <a:r>
              <a:rPr lang="en-US" altLang="zh-CN" sz="2200" dirty="0">
                <a:solidFill>
                  <a:srgbClr val="FF0000"/>
                </a:solidFill>
              </a:rPr>
              <a:t>1000H[DI]</a:t>
            </a:r>
            <a:r>
              <a:rPr lang="zh-CN" altLang="en-US" sz="2200" dirty="0"/>
              <a:t> （</a:t>
            </a:r>
            <a:r>
              <a:rPr lang="en-US" altLang="zh-CN" sz="2200" dirty="0"/>
              <a:t>80X86</a:t>
            </a:r>
            <a:r>
              <a:rPr lang="zh-CN" altLang="en-US" sz="2200" dirty="0"/>
              <a:t>指令）</a:t>
            </a:r>
            <a:endParaRPr lang="zh-CN" altLang="en-US" sz="2200" dirty="0">
              <a:solidFill>
                <a:srgbClr val="FF0000"/>
              </a:solidFill>
            </a:endParaRPr>
          </a:p>
        </p:txBody>
      </p:sp>
      <p:grpSp>
        <p:nvGrpSpPr>
          <p:cNvPr id="2" name="Group 4"/>
          <p:cNvGrpSpPr>
            <a:grpSpLocks/>
          </p:cNvGrpSpPr>
          <p:nvPr/>
        </p:nvGrpSpPr>
        <p:grpSpPr bwMode="auto">
          <a:xfrm>
            <a:off x="2135997" y="3408809"/>
            <a:ext cx="5181600" cy="381000"/>
            <a:chOff x="672" y="1872"/>
            <a:chExt cx="3456" cy="240"/>
          </a:xfrm>
        </p:grpSpPr>
        <p:sp>
          <p:nvSpPr>
            <p:cNvPr id="149509" name="Rectangle 5"/>
            <p:cNvSpPr>
              <a:spLocks noChangeArrowheads="1"/>
            </p:cNvSpPr>
            <p:nvPr/>
          </p:nvSpPr>
          <p:spPr bwMode="auto">
            <a:xfrm>
              <a:off x="672" y="1872"/>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OP</a:t>
              </a:r>
            </a:p>
          </p:txBody>
        </p:sp>
        <p:sp>
          <p:nvSpPr>
            <p:cNvPr id="149510" name="Rectangle 6"/>
            <p:cNvSpPr>
              <a:spLocks noChangeArrowheads="1"/>
            </p:cNvSpPr>
            <p:nvPr/>
          </p:nvSpPr>
          <p:spPr bwMode="auto">
            <a:xfrm>
              <a:off x="1680" y="1872"/>
              <a:ext cx="1008" cy="240"/>
            </a:xfrm>
            <a:prstGeom prst="rect">
              <a:avLst/>
            </a:prstGeom>
            <a:noFill/>
            <a:ln w="12700">
              <a:solidFill>
                <a:schemeClr val="tx1"/>
              </a:solidFill>
              <a:miter lim="800000"/>
              <a:headEnd/>
              <a:tailEnd/>
            </a:ln>
            <a:effectLst/>
          </p:spPr>
          <p:txBody>
            <a:bodyPr wrap="none" anchor="ctr"/>
            <a:lstStyle/>
            <a:p>
              <a:pPr algn="ctr">
                <a:buNone/>
              </a:pPr>
              <a:r>
                <a:rPr lang="en-US" altLang="zh-CN" sz="2000"/>
                <a:t>Des</a:t>
              </a:r>
            </a:p>
          </p:txBody>
        </p:sp>
        <p:sp>
          <p:nvSpPr>
            <p:cNvPr id="149511" name="Rectangle 7"/>
            <p:cNvSpPr>
              <a:spLocks noChangeArrowheads="1"/>
            </p:cNvSpPr>
            <p:nvPr/>
          </p:nvSpPr>
          <p:spPr bwMode="auto">
            <a:xfrm>
              <a:off x="3360" y="1872"/>
              <a:ext cx="768"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t>A</a:t>
              </a:r>
            </a:p>
          </p:txBody>
        </p:sp>
        <p:sp>
          <p:nvSpPr>
            <p:cNvPr id="149512" name="Rectangle 8"/>
            <p:cNvSpPr>
              <a:spLocks noChangeArrowheads="1"/>
            </p:cNvSpPr>
            <p:nvPr/>
          </p:nvSpPr>
          <p:spPr bwMode="auto">
            <a:xfrm>
              <a:off x="2688" y="1872"/>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Mod</a:t>
              </a:r>
            </a:p>
          </p:txBody>
        </p:sp>
        <p:sp>
          <p:nvSpPr>
            <p:cNvPr id="149513" name="Rectangle 9"/>
            <p:cNvSpPr>
              <a:spLocks noChangeArrowheads="1"/>
            </p:cNvSpPr>
            <p:nvPr/>
          </p:nvSpPr>
          <p:spPr bwMode="auto">
            <a:xfrm>
              <a:off x="3024" y="1872"/>
              <a:ext cx="336"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Rx</a:t>
              </a:r>
            </a:p>
          </p:txBody>
        </p:sp>
      </p:grpSp>
      <p:grpSp>
        <p:nvGrpSpPr>
          <p:cNvPr id="3" name="Group 10"/>
          <p:cNvGrpSpPr>
            <a:grpSpLocks/>
          </p:cNvGrpSpPr>
          <p:nvPr/>
        </p:nvGrpSpPr>
        <p:grpSpPr bwMode="auto">
          <a:xfrm>
            <a:off x="3507597" y="4856609"/>
            <a:ext cx="2514600" cy="381000"/>
            <a:chOff x="1248" y="2928"/>
            <a:chExt cx="1584" cy="240"/>
          </a:xfrm>
        </p:grpSpPr>
        <p:sp>
          <p:nvSpPr>
            <p:cNvPr id="149515" name="Rectangle 11"/>
            <p:cNvSpPr>
              <a:spLocks noChangeArrowheads="1"/>
            </p:cNvSpPr>
            <p:nvPr/>
          </p:nvSpPr>
          <p:spPr bwMode="auto">
            <a:xfrm>
              <a:off x="2016" y="2928"/>
              <a:ext cx="816" cy="240"/>
            </a:xfrm>
            <a:prstGeom prst="rect">
              <a:avLst/>
            </a:prstGeom>
            <a:noFill/>
            <a:ln w="12700">
              <a:solidFill>
                <a:schemeClr val="tx1"/>
              </a:solidFill>
              <a:miter lim="800000"/>
              <a:headEnd/>
              <a:tailEnd/>
            </a:ln>
            <a:effectLst/>
          </p:spPr>
          <p:txBody>
            <a:bodyPr wrap="none" anchor="ctr"/>
            <a:lstStyle/>
            <a:p>
              <a:pPr algn="ctr">
                <a:buNone/>
              </a:pPr>
              <a:r>
                <a:rPr lang="en-US" altLang="zh-CN" sz="2000">
                  <a:solidFill>
                    <a:srgbClr val="0532C3"/>
                  </a:solidFill>
                </a:rPr>
                <a:t>N</a:t>
              </a:r>
            </a:p>
          </p:txBody>
        </p:sp>
        <p:sp>
          <p:nvSpPr>
            <p:cNvPr id="149516" name="Text Box 12"/>
            <p:cNvSpPr txBox="1">
              <a:spLocks noChangeArrowheads="1"/>
            </p:cNvSpPr>
            <p:nvPr/>
          </p:nvSpPr>
          <p:spPr bwMode="auto">
            <a:xfrm>
              <a:off x="1248" y="2928"/>
              <a:ext cx="792" cy="206"/>
            </a:xfrm>
            <a:prstGeom prst="rect">
              <a:avLst/>
            </a:prstGeom>
            <a:noFill/>
            <a:ln w="12700">
              <a:noFill/>
              <a:miter lim="800000"/>
              <a:headEnd/>
              <a:tailEnd/>
            </a:ln>
            <a:effectLst/>
          </p:spPr>
          <p:txBody>
            <a:bodyPr>
              <a:spAutoFit/>
            </a:bodyPr>
            <a:lstStyle/>
            <a:p>
              <a:pPr algn="ctr">
                <a:spcBef>
                  <a:spcPct val="50000"/>
                </a:spcBef>
                <a:buNone/>
              </a:pPr>
              <a:r>
                <a:rPr lang="zh-CN" altLang="en-US">
                  <a:latin typeface="楷体_GB2312" pitchFamily="49" charset="-122"/>
                  <a:ea typeface="楷体_GB2312" pitchFamily="49" charset="-122"/>
                </a:rPr>
                <a:t>寄存器</a:t>
              </a:r>
              <a:r>
                <a:rPr lang="en-US" altLang="zh-CN">
                  <a:ea typeface="楷体_GB2312" pitchFamily="49" charset="-122"/>
                </a:rPr>
                <a:t>Rx</a:t>
              </a:r>
            </a:p>
          </p:txBody>
        </p:sp>
      </p:grpSp>
      <p:sp>
        <p:nvSpPr>
          <p:cNvPr id="149517" name="Line 13"/>
          <p:cNvSpPr>
            <a:spLocks noChangeShapeType="1"/>
          </p:cNvSpPr>
          <p:nvPr/>
        </p:nvSpPr>
        <p:spPr bwMode="auto">
          <a:xfrm>
            <a:off x="5869797" y="3789809"/>
            <a:ext cx="0" cy="1066800"/>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grpSp>
        <p:nvGrpSpPr>
          <p:cNvPr id="4" name="Group 14"/>
          <p:cNvGrpSpPr>
            <a:grpSpLocks/>
          </p:cNvGrpSpPr>
          <p:nvPr/>
        </p:nvGrpSpPr>
        <p:grpSpPr bwMode="auto">
          <a:xfrm>
            <a:off x="6022197" y="3789809"/>
            <a:ext cx="914400" cy="1447800"/>
            <a:chOff x="2832" y="2256"/>
            <a:chExt cx="576" cy="912"/>
          </a:xfrm>
        </p:grpSpPr>
        <p:sp>
          <p:nvSpPr>
            <p:cNvPr id="149519" name="Oval 15"/>
            <p:cNvSpPr>
              <a:spLocks noChangeArrowheads="1"/>
            </p:cNvSpPr>
            <p:nvPr/>
          </p:nvSpPr>
          <p:spPr bwMode="auto">
            <a:xfrm>
              <a:off x="3120" y="2880"/>
              <a:ext cx="288" cy="288"/>
            </a:xfrm>
            <a:prstGeom prst="ellipse">
              <a:avLst/>
            </a:prstGeom>
            <a:noFill/>
            <a:ln w="12700">
              <a:solidFill>
                <a:schemeClr val="tx1"/>
              </a:solidFill>
              <a:round/>
              <a:headEnd/>
              <a:tailEnd/>
            </a:ln>
            <a:effectLst/>
          </p:spPr>
          <p:txBody>
            <a:bodyPr wrap="none" anchor="ctr"/>
            <a:lstStyle/>
            <a:p>
              <a:pPr algn="ctr">
                <a:buNone/>
              </a:pPr>
              <a:r>
                <a:rPr lang="zh-CN" altLang="en-US" sz="2800"/>
                <a:t>+</a:t>
              </a:r>
            </a:p>
          </p:txBody>
        </p:sp>
        <p:sp>
          <p:nvSpPr>
            <p:cNvPr id="149520" name="Line 16"/>
            <p:cNvSpPr>
              <a:spLocks noChangeShapeType="1"/>
            </p:cNvSpPr>
            <p:nvPr/>
          </p:nvSpPr>
          <p:spPr bwMode="auto">
            <a:xfrm>
              <a:off x="3264" y="2256"/>
              <a:ext cx="0" cy="624"/>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sp>
          <p:nvSpPr>
            <p:cNvPr id="149521" name="Line 17"/>
            <p:cNvSpPr>
              <a:spLocks noChangeShapeType="1"/>
            </p:cNvSpPr>
            <p:nvPr/>
          </p:nvSpPr>
          <p:spPr bwMode="auto">
            <a:xfrm>
              <a:off x="2832" y="3024"/>
              <a:ext cx="288" cy="0"/>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grpSp>
      <p:sp>
        <p:nvSpPr>
          <p:cNvPr id="149522" name="Rectangle 18"/>
          <p:cNvSpPr>
            <a:spLocks noChangeArrowheads="1"/>
          </p:cNvSpPr>
          <p:nvPr/>
        </p:nvSpPr>
        <p:spPr bwMode="auto">
          <a:xfrm>
            <a:off x="7622397" y="5923409"/>
            <a:ext cx="2057400" cy="38100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Data</a:t>
            </a:r>
          </a:p>
        </p:txBody>
      </p:sp>
      <p:grpSp>
        <p:nvGrpSpPr>
          <p:cNvPr id="5" name="Group 19"/>
          <p:cNvGrpSpPr>
            <a:grpSpLocks/>
          </p:cNvGrpSpPr>
          <p:nvPr/>
        </p:nvGrpSpPr>
        <p:grpSpPr bwMode="auto">
          <a:xfrm>
            <a:off x="7622400" y="3485009"/>
            <a:ext cx="3300414" cy="2819400"/>
            <a:chOff x="3840" y="2064"/>
            <a:chExt cx="2079" cy="1776"/>
          </a:xfrm>
        </p:grpSpPr>
        <p:sp>
          <p:nvSpPr>
            <p:cNvPr id="149524" name="Text Box 20"/>
            <p:cNvSpPr txBox="1">
              <a:spLocks noChangeArrowheads="1"/>
            </p:cNvSpPr>
            <p:nvPr/>
          </p:nvSpPr>
          <p:spPr bwMode="auto">
            <a:xfrm>
              <a:off x="5184" y="3600"/>
              <a:ext cx="508" cy="206"/>
            </a:xfrm>
            <a:prstGeom prst="rect">
              <a:avLst/>
            </a:prstGeom>
            <a:noFill/>
            <a:ln w="12700">
              <a:noFill/>
              <a:miter lim="800000"/>
              <a:headEnd/>
              <a:tailEnd/>
            </a:ln>
            <a:effectLst/>
          </p:spPr>
          <p:txBody>
            <a:bodyPr wrap="square">
              <a:spAutoFit/>
            </a:bodyPr>
            <a:lstStyle/>
            <a:p>
              <a:pPr>
                <a:spcBef>
                  <a:spcPct val="50000"/>
                </a:spcBef>
                <a:buNone/>
              </a:pPr>
              <a:r>
                <a:rPr lang="en-US" altLang="zh-CN" dirty="0"/>
                <a:t>A+N</a:t>
              </a:r>
            </a:p>
          </p:txBody>
        </p:sp>
        <p:grpSp>
          <p:nvGrpSpPr>
            <p:cNvPr id="6" name="Group 21"/>
            <p:cNvGrpSpPr>
              <a:grpSpLocks/>
            </p:cNvGrpSpPr>
            <p:nvPr/>
          </p:nvGrpSpPr>
          <p:grpSpPr bwMode="auto">
            <a:xfrm>
              <a:off x="3840" y="2064"/>
              <a:ext cx="2079" cy="1776"/>
              <a:chOff x="3840" y="2064"/>
              <a:chExt cx="2079" cy="1776"/>
            </a:xfrm>
          </p:grpSpPr>
          <p:sp>
            <p:nvSpPr>
              <p:cNvPr id="149526" name="Rectangle 22"/>
              <p:cNvSpPr>
                <a:spLocks noChangeArrowheads="1"/>
              </p:cNvSpPr>
              <p:nvPr/>
            </p:nvSpPr>
            <p:spPr bwMode="auto">
              <a:xfrm>
                <a:off x="3840" y="2256"/>
                <a:ext cx="1296" cy="624"/>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9527" name="Rectangle 23"/>
              <p:cNvSpPr>
                <a:spLocks noChangeArrowheads="1"/>
              </p:cNvSpPr>
              <p:nvPr/>
            </p:nvSpPr>
            <p:spPr bwMode="auto">
              <a:xfrm>
                <a:off x="3840" y="2880"/>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49528" name="Rectangle 24"/>
              <p:cNvSpPr>
                <a:spLocks noChangeArrowheads="1"/>
              </p:cNvSpPr>
              <p:nvPr/>
            </p:nvSpPr>
            <p:spPr bwMode="auto">
              <a:xfrm>
                <a:off x="3840" y="3120"/>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49529" name="Rectangle 25"/>
              <p:cNvSpPr>
                <a:spLocks noChangeArrowheads="1"/>
              </p:cNvSpPr>
              <p:nvPr/>
            </p:nvSpPr>
            <p:spPr bwMode="auto">
              <a:xfrm>
                <a:off x="3840" y="336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9530" name="Rectangle 26"/>
              <p:cNvSpPr>
                <a:spLocks noChangeArrowheads="1"/>
              </p:cNvSpPr>
              <p:nvPr/>
            </p:nvSpPr>
            <p:spPr bwMode="auto">
              <a:xfrm>
                <a:off x="3840" y="360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49531" name="Text Box 27"/>
              <p:cNvSpPr txBox="1">
                <a:spLocks noChangeArrowheads="1"/>
              </p:cNvSpPr>
              <p:nvPr/>
            </p:nvSpPr>
            <p:spPr bwMode="auto">
              <a:xfrm>
                <a:off x="4032" y="2064"/>
                <a:ext cx="1248" cy="190"/>
              </a:xfrm>
              <a:prstGeom prst="rect">
                <a:avLst/>
              </a:prstGeom>
              <a:noFill/>
              <a:ln w="12700">
                <a:noFill/>
                <a:miter lim="800000"/>
                <a:headEnd/>
                <a:tailEnd/>
              </a:ln>
              <a:effectLst/>
            </p:spPr>
            <p:txBody>
              <a:bodyPr>
                <a:spAutoFit/>
              </a:bodyPr>
              <a:lstStyle/>
              <a:p>
                <a:pPr algn="ctr">
                  <a:spcBef>
                    <a:spcPct val="50000"/>
                  </a:spcBef>
                  <a:buNone/>
                </a:pPr>
                <a:r>
                  <a:rPr lang="zh-CN" altLang="en-US" sz="1600">
                    <a:ea typeface="楷体_GB2312" pitchFamily="49" charset="-122"/>
                  </a:rPr>
                  <a:t>存储器</a:t>
                </a:r>
              </a:p>
            </p:txBody>
          </p:sp>
          <p:sp>
            <p:nvSpPr>
              <p:cNvPr id="149532" name="Text Box 28"/>
              <p:cNvSpPr txBox="1">
                <a:spLocks noChangeArrowheads="1"/>
              </p:cNvSpPr>
              <p:nvPr/>
            </p:nvSpPr>
            <p:spPr bwMode="auto">
              <a:xfrm>
                <a:off x="5184" y="2880"/>
                <a:ext cx="384" cy="206"/>
              </a:xfrm>
              <a:prstGeom prst="rect">
                <a:avLst/>
              </a:prstGeom>
              <a:noFill/>
              <a:ln w="12700">
                <a:noFill/>
                <a:miter lim="800000"/>
                <a:headEnd/>
                <a:tailEnd/>
              </a:ln>
              <a:effectLst/>
            </p:spPr>
            <p:txBody>
              <a:bodyPr>
                <a:spAutoFit/>
              </a:bodyPr>
              <a:lstStyle/>
              <a:p>
                <a:pPr>
                  <a:spcBef>
                    <a:spcPct val="50000"/>
                  </a:spcBef>
                  <a:buNone/>
                </a:pPr>
                <a:r>
                  <a:rPr lang="en-US" altLang="zh-CN"/>
                  <a:t>A</a:t>
                </a:r>
              </a:p>
            </p:txBody>
          </p:sp>
          <p:sp>
            <p:nvSpPr>
              <p:cNvPr id="149533" name="Text Box 29"/>
              <p:cNvSpPr txBox="1">
                <a:spLocks noChangeArrowheads="1"/>
              </p:cNvSpPr>
              <p:nvPr/>
            </p:nvSpPr>
            <p:spPr bwMode="auto">
              <a:xfrm>
                <a:off x="5126" y="3120"/>
                <a:ext cx="793" cy="206"/>
              </a:xfrm>
              <a:prstGeom prst="rect">
                <a:avLst/>
              </a:prstGeom>
              <a:noFill/>
              <a:ln w="12700">
                <a:noFill/>
                <a:miter lim="800000"/>
                <a:headEnd/>
                <a:tailEnd/>
              </a:ln>
              <a:effectLst/>
            </p:spPr>
            <p:txBody>
              <a:bodyPr wrap="square">
                <a:spAutoFit/>
              </a:bodyPr>
              <a:lstStyle/>
              <a:p>
                <a:pPr>
                  <a:spcBef>
                    <a:spcPct val="50000"/>
                  </a:spcBef>
                  <a:buNone/>
                </a:pPr>
                <a:r>
                  <a:rPr lang="en-US" altLang="zh-CN" dirty="0" err="1"/>
                  <a:t>A+offset</a:t>
                </a:r>
                <a:endParaRPr lang="en-US" altLang="zh-CN" dirty="0"/>
              </a:p>
            </p:txBody>
          </p:sp>
        </p:grpSp>
      </p:grpSp>
      <p:grpSp>
        <p:nvGrpSpPr>
          <p:cNvPr id="7" name="Group 30"/>
          <p:cNvGrpSpPr>
            <a:grpSpLocks/>
          </p:cNvGrpSpPr>
          <p:nvPr/>
        </p:nvGrpSpPr>
        <p:grpSpPr bwMode="auto">
          <a:xfrm>
            <a:off x="6707997" y="5237609"/>
            <a:ext cx="914400" cy="914400"/>
            <a:chOff x="3264" y="3168"/>
            <a:chExt cx="576" cy="576"/>
          </a:xfrm>
        </p:grpSpPr>
        <p:sp>
          <p:nvSpPr>
            <p:cNvPr id="149535" name="Line 31"/>
            <p:cNvSpPr>
              <a:spLocks noChangeShapeType="1"/>
            </p:cNvSpPr>
            <p:nvPr/>
          </p:nvSpPr>
          <p:spPr bwMode="auto">
            <a:xfrm>
              <a:off x="3264" y="3168"/>
              <a:ext cx="0" cy="576"/>
            </a:xfrm>
            <a:prstGeom prst="line">
              <a:avLst/>
            </a:prstGeom>
            <a:noFill/>
            <a:ln w="28575">
              <a:solidFill>
                <a:schemeClr val="accent1"/>
              </a:solidFill>
              <a:round/>
              <a:headEnd/>
              <a:tailEnd/>
            </a:ln>
            <a:effectLst/>
          </p:spPr>
          <p:txBody>
            <a:bodyPr/>
            <a:lstStyle/>
            <a:p>
              <a:pPr algn="ctr">
                <a:buNone/>
              </a:pPr>
              <a:endParaRPr lang="zh-CN" altLang="en-US"/>
            </a:p>
          </p:txBody>
        </p:sp>
        <p:sp>
          <p:nvSpPr>
            <p:cNvPr id="149536" name="Line 32"/>
            <p:cNvSpPr>
              <a:spLocks noChangeShapeType="1"/>
            </p:cNvSpPr>
            <p:nvPr/>
          </p:nvSpPr>
          <p:spPr bwMode="auto">
            <a:xfrm>
              <a:off x="3264" y="3744"/>
              <a:ext cx="576" cy="0"/>
            </a:xfrm>
            <a:prstGeom prst="line">
              <a:avLst/>
            </a:prstGeom>
            <a:noFill/>
            <a:ln w="28575">
              <a:solidFill>
                <a:schemeClr val="accent1"/>
              </a:solidFill>
              <a:round/>
              <a:headEnd/>
              <a:tailEnd type="triangle" w="med" len="med"/>
            </a:ln>
            <a:effectLst/>
          </p:spPr>
          <p:txBody>
            <a:bodyPr/>
            <a:lstStyle/>
            <a:p>
              <a:pPr algn="ctr">
                <a:buNone/>
              </a:pPr>
              <a:endParaRPr lang="zh-CN" altLang="en-US"/>
            </a:p>
          </p:txBody>
        </p:sp>
      </p:grpSp>
      <p:sp>
        <p:nvSpPr>
          <p:cNvPr id="149537" name="Text Box 33"/>
          <p:cNvSpPr txBox="1">
            <a:spLocks noChangeArrowheads="1"/>
          </p:cNvSpPr>
          <p:nvPr/>
        </p:nvSpPr>
        <p:spPr bwMode="auto">
          <a:xfrm>
            <a:off x="2495600" y="6368751"/>
            <a:ext cx="6552721" cy="353943"/>
          </a:xfrm>
          <a:prstGeom prst="rect">
            <a:avLst/>
          </a:prstGeom>
          <a:noFill/>
          <a:ln w="12700">
            <a:noFill/>
            <a:miter lim="800000"/>
            <a:headEnd/>
            <a:tailEnd/>
          </a:ln>
          <a:effectLst/>
        </p:spPr>
        <p:txBody>
          <a:bodyPr wrap="square">
            <a:spAutoFit/>
          </a:bodyPr>
          <a:lstStyle/>
          <a:p>
            <a:pPr algn="ctr">
              <a:spcBef>
                <a:spcPct val="50000"/>
              </a:spcBef>
              <a:buNone/>
            </a:pPr>
            <a:r>
              <a:rPr lang="zh-CN" altLang="en-US" sz="2000" b="1" dirty="0">
                <a:solidFill>
                  <a:srgbClr val="0532C3"/>
                </a:solidFill>
                <a:ea typeface="宋体" pitchFamily="2" charset="-122"/>
              </a:rPr>
              <a:t> 变址寻址的作用：数组操作，串操作，用于循环操作</a:t>
            </a:r>
          </a:p>
        </p:txBody>
      </p:sp>
      <p:grpSp>
        <p:nvGrpSpPr>
          <p:cNvPr id="8" name="Group 37"/>
          <p:cNvGrpSpPr>
            <a:grpSpLocks/>
          </p:cNvGrpSpPr>
          <p:nvPr/>
        </p:nvGrpSpPr>
        <p:grpSpPr bwMode="auto">
          <a:xfrm>
            <a:off x="2745597" y="5542409"/>
            <a:ext cx="3352800" cy="381000"/>
            <a:chOff x="768" y="3360"/>
            <a:chExt cx="2112" cy="240"/>
          </a:xfrm>
        </p:grpSpPr>
        <p:sp>
          <p:nvSpPr>
            <p:cNvPr id="149539" name="Rectangle 35"/>
            <p:cNvSpPr>
              <a:spLocks noChangeArrowheads="1"/>
            </p:cNvSpPr>
            <p:nvPr/>
          </p:nvSpPr>
          <p:spPr bwMode="auto">
            <a:xfrm>
              <a:off x="2064" y="3360"/>
              <a:ext cx="816" cy="240"/>
            </a:xfrm>
            <a:prstGeom prst="rect">
              <a:avLst/>
            </a:prstGeom>
            <a:noFill/>
            <a:ln w="12700">
              <a:solidFill>
                <a:schemeClr val="tx1"/>
              </a:solidFill>
              <a:miter lim="800000"/>
              <a:headEnd/>
              <a:tailEnd/>
            </a:ln>
            <a:effectLst/>
          </p:spPr>
          <p:txBody>
            <a:bodyPr wrap="none" anchor="ctr"/>
            <a:lstStyle/>
            <a:p>
              <a:pPr algn="ctr">
                <a:buNone/>
              </a:pPr>
              <a:r>
                <a:rPr lang="en-US" altLang="zh-CN" sz="2000">
                  <a:solidFill>
                    <a:srgbClr val="0532C3"/>
                  </a:solidFill>
                </a:rPr>
                <a:t>N＋</a:t>
              </a:r>
              <a:r>
                <a:rPr lang="en-US" altLang="zh-CN" sz="2000">
                  <a:solidFill>
                    <a:srgbClr val="0532C3"/>
                  </a:solidFill>
                  <a:ea typeface="Arial Unicode MS" pitchFamily="34" charset="-122"/>
                  <a:cs typeface="Arial Unicode MS" pitchFamily="34" charset="-122"/>
                </a:rPr>
                <a:t>∆</a:t>
              </a:r>
              <a:endParaRPr lang="en-US" altLang="zh-CN" sz="2000">
                <a:solidFill>
                  <a:srgbClr val="0532C3"/>
                </a:solidFill>
              </a:endParaRPr>
            </a:p>
          </p:txBody>
        </p:sp>
        <p:sp>
          <p:nvSpPr>
            <p:cNvPr id="149540" name="Text Box 36"/>
            <p:cNvSpPr txBox="1">
              <a:spLocks noChangeArrowheads="1"/>
            </p:cNvSpPr>
            <p:nvPr/>
          </p:nvSpPr>
          <p:spPr bwMode="auto">
            <a:xfrm>
              <a:off x="768" y="3360"/>
              <a:ext cx="1320" cy="206"/>
            </a:xfrm>
            <a:prstGeom prst="rect">
              <a:avLst/>
            </a:prstGeom>
            <a:noFill/>
            <a:ln w="12700">
              <a:noFill/>
              <a:miter lim="800000"/>
              <a:headEnd/>
              <a:tailEnd/>
            </a:ln>
            <a:effectLst/>
          </p:spPr>
          <p:txBody>
            <a:bodyPr>
              <a:spAutoFit/>
            </a:bodyPr>
            <a:lstStyle/>
            <a:p>
              <a:pPr algn="ctr">
                <a:spcBef>
                  <a:spcPct val="50000"/>
                </a:spcBef>
                <a:buNone/>
              </a:pPr>
              <a:r>
                <a:rPr lang="zh-CN" altLang="en-US">
                  <a:latin typeface="楷体_GB2312" pitchFamily="49" charset="-122"/>
                  <a:ea typeface="楷体_GB2312" pitchFamily="49" charset="-122"/>
                </a:rPr>
                <a:t>寻址后寄存器</a:t>
              </a:r>
              <a:r>
                <a:rPr lang="en-US" altLang="zh-CN">
                  <a:ea typeface="楷体_GB2312" pitchFamily="49" charset="-122"/>
                </a:rPr>
                <a:t>Rx</a:t>
              </a: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215680" y="1141686"/>
            <a:ext cx="5039990" cy="537940"/>
          </a:xfrm>
          <a:prstGeom prst="rect">
            <a:avLst/>
          </a:prstGeom>
          <a:noFill/>
          <a:ln w="9525">
            <a:noFill/>
            <a:miter lim="800000"/>
            <a:headEnd/>
            <a:tailEnd/>
          </a:ln>
        </p:spPr>
        <p:txBody>
          <a:bodyPr/>
          <a:lstStyle/>
          <a:p>
            <a:pPr marL="0" marR="0" lvl="0" indent="0" algn="ctr" defTabSz="914400" rtl="0" eaLnBrk="0" fontAlgn="base" latinLnBrk="0" hangingPunct="0">
              <a:lnSpc>
                <a:spcPct val="87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楷体_GB2312"/>
              </a:rPr>
              <a:t>第四讲</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：指令系统与</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MIPS</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汇编</a:t>
            </a:r>
          </a:p>
        </p:txBody>
      </p:sp>
      <p:sp>
        <p:nvSpPr>
          <p:cNvPr id="13" name="Rectangle 13"/>
          <p:cNvSpPr>
            <a:spLocks noChangeArrowheads="1"/>
          </p:cNvSpPr>
          <p:nvPr/>
        </p:nvSpPr>
        <p:spPr bwMode="auto">
          <a:xfrm>
            <a:off x="3863752" y="1853044"/>
            <a:ext cx="4608511" cy="4312260"/>
          </a:xfrm>
          <a:prstGeom prst="rect">
            <a:avLst/>
          </a:prstGeom>
          <a:noFill/>
          <a:ln w="28575">
            <a:noFill/>
            <a:miter lim="800000"/>
            <a:headEnd/>
            <a:tailEnd/>
          </a:ln>
        </p:spPr>
        <p:txBody>
          <a:bodyPr wrap="square" lIns="63500" tIns="133200" rIns="63500" bIns="133200">
            <a:noAutofit/>
          </a:bodyPr>
          <a:lstStyle/>
          <a:p>
            <a:pPr marL="609600" lvl="0" indent="-609600">
              <a:lnSpc>
                <a:spcPct val="120000"/>
              </a:lnSpc>
              <a:spcBef>
                <a:spcPct val="5000"/>
              </a:spcBef>
              <a:spcAft>
                <a:spcPct val="5000"/>
              </a:spcAft>
              <a:buClr>
                <a:srgbClr val="FF0000"/>
              </a:buClr>
              <a:buFont typeface="Wingdings" pitchFamily="2" charset="2"/>
              <a:buAutoNum type="ea1JpnChsDbPeriod"/>
            </a:pPr>
            <a:r>
              <a:rPr lang="zh-CN" altLang="en-US" sz="2800" dirty="0">
                <a:solidFill>
                  <a:srgbClr val="000066"/>
                </a:solidFill>
              </a:rPr>
              <a:t>指令格式</a:t>
            </a:r>
          </a:p>
          <a:p>
            <a:pPr marL="901700" lvl="1" indent="-457200">
              <a:lnSpc>
                <a:spcPct val="120000"/>
              </a:lnSpc>
              <a:spcBef>
                <a:spcPct val="5000"/>
              </a:spcBef>
              <a:spcAft>
                <a:spcPct val="5000"/>
              </a:spcAft>
              <a:buFont typeface="Wingdings" pitchFamily="2" charset="2"/>
              <a:buAutoNum type="arabicPeriod"/>
            </a:pPr>
            <a:r>
              <a:rPr lang="zh-CN" altLang="en-US" sz="2000" dirty="0">
                <a:solidFill>
                  <a:srgbClr val="FF0000"/>
                </a:solidFill>
              </a:rPr>
              <a:t>指令系统概述</a:t>
            </a:r>
          </a:p>
          <a:p>
            <a:pPr marL="901700" lvl="1" indent="-457200">
              <a:lnSpc>
                <a:spcPct val="120000"/>
              </a:lnSpc>
              <a:spcBef>
                <a:spcPct val="5000"/>
              </a:spcBef>
              <a:spcAft>
                <a:spcPct val="5000"/>
              </a:spcAft>
              <a:buFont typeface="Wingdings" pitchFamily="2" charset="2"/>
              <a:buAutoNum type="arabicPeriod"/>
            </a:pPr>
            <a:r>
              <a:rPr lang="zh-CN" altLang="en-US" sz="2000" dirty="0">
                <a:solidFill>
                  <a:srgbClr val="FF0000"/>
                </a:solidFill>
              </a:rPr>
              <a:t>指令格式</a:t>
            </a:r>
            <a:endParaRPr lang="en-US" altLang="zh-CN" sz="2000" dirty="0">
              <a:solidFill>
                <a:srgbClr val="FF0000"/>
              </a:solidFill>
            </a:endParaRPr>
          </a:p>
          <a:p>
            <a:pPr marL="901700" lvl="1" indent="-457200">
              <a:lnSpc>
                <a:spcPct val="120000"/>
              </a:lnSpc>
              <a:spcBef>
                <a:spcPct val="5000"/>
              </a:spcBef>
              <a:spcAft>
                <a:spcPct val="5000"/>
              </a:spcAft>
              <a:buFont typeface="Wingdings" pitchFamily="2" charset="2"/>
              <a:buAutoNum type="arabicPeriod"/>
            </a:pPr>
            <a:r>
              <a:rPr lang="zh-CN" altLang="en-US" sz="2000" dirty="0">
                <a:solidFill>
                  <a:srgbClr val="FF0000"/>
                </a:solidFill>
              </a:rPr>
              <a:t>寻址方式</a:t>
            </a:r>
          </a:p>
          <a:p>
            <a:pPr marL="609600" lvl="0" indent="-609600">
              <a:lnSpc>
                <a:spcPct val="120000"/>
              </a:lnSpc>
              <a:spcBef>
                <a:spcPct val="5000"/>
              </a:spcBef>
              <a:spcAft>
                <a:spcPct val="5000"/>
              </a:spcAft>
              <a:buClr>
                <a:srgbClr val="FF0000"/>
              </a:buClr>
              <a:buFont typeface="Wingdings" pitchFamily="2" charset="2"/>
              <a:buAutoNum type="ea1JpnChsDbPeriod"/>
            </a:pPr>
            <a:r>
              <a:rPr lang="zh-CN" altLang="en-US" sz="2800" dirty="0">
                <a:solidFill>
                  <a:srgbClr val="000066"/>
                </a:solidFill>
              </a:rPr>
              <a:t>典型指令系统介绍</a:t>
            </a:r>
          </a:p>
          <a:p>
            <a:pPr marL="901700" lvl="1" indent="-457200">
              <a:lnSpc>
                <a:spcPct val="120000"/>
              </a:lnSpc>
              <a:spcBef>
                <a:spcPct val="5000"/>
              </a:spcBef>
              <a:spcAft>
                <a:spcPct val="5000"/>
              </a:spcAft>
              <a:buFont typeface="Wingdings" pitchFamily="2" charset="2"/>
              <a:buAutoNum type="arabicPeriod"/>
            </a:pPr>
            <a:r>
              <a:rPr lang="en-US" altLang="zh-CN" sz="2000" dirty="0">
                <a:solidFill>
                  <a:srgbClr val="000066"/>
                </a:solidFill>
              </a:rPr>
              <a:t>8086/8088</a:t>
            </a:r>
            <a:r>
              <a:rPr lang="zh-CN" altLang="en-US" sz="2000" dirty="0">
                <a:solidFill>
                  <a:srgbClr val="000066"/>
                </a:solidFill>
              </a:rPr>
              <a:t>指令系统</a:t>
            </a:r>
            <a:endParaRPr lang="en-US" altLang="zh-CN" sz="2000" dirty="0">
              <a:solidFill>
                <a:srgbClr val="000066"/>
              </a:solidFill>
            </a:endParaRPr>
          </a:p>
          <a:p>
            <a:pPr marL="901700" lvl="1" indent="-457200">
              <a:lnSpc>
                <a:spcPct val="120000"/>
              </a:lnSpc>
              <a:spcBef>
                <a:spcPct val="5000"/>
              </a:spcBef>
              <a:spcAft>
                <a:spcPct val="5000"/>
              </a:spcAft>
              <a:buFont typeface="Wingdings" pitchFamily="2" charset="2"/>
              <a:buAutoNum type="arabicPeriod"/>
            </a:pPr>
            <a:r>
              <a:rPr lang="en-US" altLang="zh-CN" sz="2000" dirty="0">
                <a:solidFill>
                  <a:srgbClr val="000066"/>
                </a:solidFill>
              </a:rPr>
              <a:t>MIPS</a:t>
            </a:r>
            <a:r>
              <a:rPr lang="zh-CN" altLang="en-US" sz="2000" dirty="0">
                <a:solidFill>
                  <a:srgbClr val="000066"/>
                </a:solidFill>
              </a:rPr>
              <a:t>指令系统</a:t>
            </a:r>
            <a:endParaRPr lang="en-US" altLang="zh-CN" sz="2000" dirty="0">
              <a:solidFill>
                <a:srgbClr val="000066"/>
              </a:solidFill>
            </a:endParaRPr>
          </a:p>
          <a:p>
            <a:pPr marL="901700" lvl="1" indent="-457200">
              <a:lnSpc>
                <a:spcPct val="120000"/>
              </a:lnSpc>
              <a:spcBef>
                <a:spcPct val="5000"/>
              </a:spcBef>
              <a:spcAft>
                <a:spcPct val="5000"/>
              </a:spcAft>
              <a:buFont typeface="Wingdings" pitchFamily="2" charset="2"/>
              <a:buAutoNum type="arabicPeriod"/>
            </a:pPr>
            <a:r>
              <a:rPr lang="en-US" altLang="zh-CN" sz="2000" dirty="0">
                <a:solidFill>
                  <a:srgbClr val="000066"/>
                </a:solidFill>
              </a:rPr>
              <a:t>CISC</a:t>
            </a:r>
            <a:r>
              <a:rPr lang="zh-CN" altLang="en-US" sz="2000" dirty="0">
                <a:solidFill>
                  <a:srgbClr val="000066"/>
                </a:solidFill>
              </a:rPr>
              <a:t>与</a:t>
            </a:r>
            <a:r>
              <a:rPr lang="en-US" altLang="zh-CN" sz="2000" dirty="0">
                <a:solidFill>
                  <a:srgbClr val="000066"/>
                </a:solidFill>
              </a:rPr>
              <a:t>RISC</a:t>
            </a:r>
          </a:p>
          <a:p>
            <a:pPr marL="444500" lvl="0" indent="-457200">
              <a:lnSpc>
                <a:spcPct val="120000"/>
              </a:lnSpc>
              <a:spcBef>
                <a:spcPct val="5000"/>
              </a:spcBef>
              <a:spcAft>
                <a:spcPct val="5000"/>
              </a:spcAft>
              <a:buClr>
                <a:srgbClr val="FF0000"/>
              </a:buClr>
              <a:buFont typeface="Wingdings" pitchFamily="2" charset="2"/>
              <a:buAutoNum type="ea1JpnChsDbPeriod"/>
            </a:pPr>
            <a:r>
              <a:rPr lang="en-US" altLang="zh-CN" sz="2800" dirty="0">
                <a:solidFill>
                  <a:srgbClr val="000066"/>
                </a:solidFill>
              </a:rPr>
              <a:t>MIPS</a:t>
            </a:r>
            <a:r>
              <a:rPr lang="zh-CN" altLang="en-US" sz="2800" dirty="0">
                <a:solidFill>
                  <a:srgbClr val="000066"/>
                </a:solidFill>
              </a:rPr>
              <a:t>汇编语言</a:t>
            </a:r>
            <a:endParaRPr lang="en-US" altLang="zh-CN" sz="2800" dirty="0">
              <a:solidFill>
                <a:srgbClr val="000066"/>
              </a:solidFill>
            </a:endParaRPr>
          </a:p>
        </p:txBody>
      </p:sp>
      <p:sp>
        <p:nvSpPr>
          <p:cNvPr id="2" name="矩形 1"/>
          <p:cNvSpPr/>
          <p:nvPr/>
        </p:nvSpPr>
        <p:spPr bwMode="auto">
          <a:xfrm>
            <a:off x="3575720" y="1734692"/>
            <a:ext cx="4248471" cy="4574628"/>
          </a:xfrm>
          <a:prstGeom prst="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C0128"/>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780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7010400" cy="373062"/>
          </a:xfrm>
        </p:spPr>
        <p:txBody>
          <a:bodyPr/>
          <a:lstStyle/>
          <a:p>
            <a:r>
              <a:rPr lang="en-US" altLang="zh-CN" dirty="0"/>
              <a:t>1.3 </a:t>
            </a:r>
            <a:r>
              <a:rPr lang="zh-CN" altLang="en-US" dirty="0"/>
              <a:t>寻址方式</a:t>
            </a:r>
            <a:endParaRPr lang="en-US" altLang="zh-CN" dirty="0"/>
          </a:p>
        </p:txBody>
      </p:sp>
      <p:sp>
        <p:nvSpPr>
          <p:cNvPr id="150531" name="Rectangle 3"/>
          <p:cNvSpPr>
            <a:spLocks noChangeArrowheads="1"/>
          </p:cNvSpPr>
          <p:nvPr/>
        </p:nvSpPr>
        <p:spPr bwMode="auto">
          <a:xfrm>
            <a:off x="612000" y="900000"/>
            <a:ext cx="10812592" cy="2485424"/>
          </a:xfrm>
          <a:prstGeom prst="rect">
            <a:avLst/>
          </a:prstGeom>
          <a:noFill/>
          <a:ln w="12700">
            <a:noFill/>
            <a:miter lim="800000"/>
            <a:headEnd/>
            <a:tailEnd/>
          </a:ln>
          <a:effectLst/>
        </p:spPr>
        <p:txBody>
          <a:bodyPr wrap="square" lIns="63500" tIns="25400" rIns="63500" bIns="25400">
            <a:spAutoFit/>
          </a:bodyPr>
          <a:lstStyle/>
          <a:p>
            <a:pPr marL="284163" indent="-284163">
              <a:lnSpc>
                <a:spcPct val="120000"/>
              </a:lnSpc>
              <a:spcBef>
                <a:spcPts val="0"/>
              </a:spcBef>
              <a:buClr>
                <a:srgbClr val="FF0000"/>
              </a:buClr>
              <a:buFont typeface="Wingdings" pitchFamily="2" charset="2"/>
              <a:buChar char="v"/>
            </a:pPr>
            <a:r>
              <a:rPr lang="zh-CN" altLang="en-US" sz="2400" dirty="0"/>
              <a:t>相对寻址</a:t>
            </a:r>
          </a:p>
          <a:p>
            <a:pPr marL="668338" lvl="1" indent="-193675">
              <a:lnSpc>
                <a:spcPct val="120000"/>
              </a:lnSpc>
              <a:spcBef>
                <a:spcPts val="0"/>
              </a:spcBef>
            </a:pPr>
            <a:r>
              <a:rPr lang="zh-CN" altLang="en-US" sz="2200" dirty="0"/>
              <a:t>基址寻址的特例，由程序计数器</a:t>
            </a:r>
            <a:r>
              <a:rPr lang="en-US" altLang="zh-CN" sz="2200" dirty="0"/>
              <a:t>PC</a:t>
            </a:r>
            <a:r>
              <a:rPr lang="zh-CN" altLang="en-US" sz="2200" dirty="0"/>
              <a:t>作为基址寄存器，指令中给出的形式地址作为位移量，二者之和是操作数的内存地址。</a:t>
            </a:r>
          </a:p>
          <a:p>
            <a:pPr marL="668338" lvl="1" indent="-193675">
              <a:lnSpc>
                <a:spcPct val="120000"/>
              </a:lnSpc>
              <a:spcBef>
                <a:spcPts val="0"/>
              </a:spcBef>
            </a:pPr>
            <a:r>
              <a:rPr lang="en-US" altLang="zh-CN" sz="2200" dirty="0"/>
              <a:t>EA = (PC</a:t>
            </a:r>
            <a:r>
              <a:rPr lang="zh-CN" altLang="en-US" sz="2200" dirty="0"/>
              <a:t>)+</a:t>
            </a:r>
            <a:r>
              <a:rPr lang="en-US" altLang="zh-CN" sz="2200" dirty="0"/>
              <a:t>A, Operand = </a:t>
            </a:r>
            <a:r>
              <a:rPr lang="en-US" altLang="zh-CN" sz="2200" dirty="0" err="1"/>
              <a:t>Mem</a:t>
            </a:r>
            <a:r>
              <a:rPr lang="en-US" altLang="zh-CN" sz="2200" dirty="0"/>
              <a:t>[(PC)+A]</a:t>
            </a:r>
          </a:p>
          <a:p>
            <a:pPr marL="668338" lvl="1" indent="-193675">
              <a:lnSpc>
                <a:spcPct val="120000"/>
              </a:lnSpc>
              <a:spcBef>
                <a:spcPts val="0"/>
              </a:spcBef>
            </a:pPr>
            <a:r>
              <a:rPr lang="zh-CN" altLang="en-US" sz="2200" dirty="0"/>
              <a:t>例：</a:t>
            </a:r>
            <a:r>
              <a:rPr lang="en-US" altLang="zh-CN" sz="2200" dirty="0"/>
              <a:t>JNE  A</a:t>
            </a:r>
            <a:r>
              <a:rPr lang="zh-CN" altLang="en-US" sz="2200" dirty="0"/>
              <a:t> （</a:t>
            </a:r>
            <a:r>
              <a:rPr lang="en-US" altLang="zh-CN" sz="2200" dirty="0"/>
              <a:t>80X86</a:t>
            </a:r>
            <a:r>
              <a:rPr lang="zh-CN" altLang="en-US" sz="2200" dirty="0"/>
              <a:t>指令）</a:t>
            </a:r>
            <a:endParaRPr lang="en-US" altLang="zh-CN" sz="2200" dirty="0"/>
          </a:p>
          <a:p>
            <a:pPr marL="474663" lvl="1">
              <a:lnSpc>
                <a:spcPct val="120000"/>
              </a:lnSpc>
              <a:spcBef>
                <a:spcPts val="0"/>
              </a:spcBef>
              <a:buNone/>
            </a:pPr>
            <a:r>
              <a:rPr lang="en-US" altLang="zh-CN" sz="2200" dirty="0"/>
              <a:t>           </a:t>
            </a:r>
            <a:r>
              <a:rPr lang="en-US" altLang="zh-CN" sz="2200" dirty="0" err="1"/>
              <a:t>beq</a:t>
            </a:r>
            <a:r>
              <a:rPr lang="en-US" altLang="zh-CN" sz="2200" dirty="0"/>
              <a:t>  $s1, $s2,  100   (MIPS</a:t>
            </a:r>
            <a:r>
              <a:rPr lang="zh-CN" altLang="en-US" sz="2200" dirty="0"/>
              <a:t>指令）</a:t>
            </a:r>
          </a:p>
        </p:txBody>
      </p:sp>
      <p:grpSp>
        <p:nvGrpSpPr>
          <p:cNvPr id="2" name="Group 33"/>
          <p:cNvGrpSpPr>
            <a:grpSpLocks/>
          </p:cNvGrpSpPr>
          <p:nvPr/>
        </p:nvGrpSpPr>
        <p:grpSpPr bwMode="auto">
          <a:xfrm>
            <a:off x="2049757" y="3584162"/>
            <a:ext cx="5113338" cy="381000"/>
            <a:chOff x="384" y="2016"/>
            <a:chExt cx="3221" cy="240"/>
          </a:xfrm>
        </p:grpSpPr>
        <p:sp>
          <p:nvSpPr>
            <p:cNvPr id="150533" name="Rectangle 5"/>
            <p:cNvSpPr>
              <a:spLocks noChangeArrowheads="1"/>
            </p:cNvSpPr>
            <p:nvPr/>
          </p:nvSpPr>
          <p:spPr bwMode="auto">
            <a:xfrm>
              <a:off x="384" y="2016"/>
              <a:ext cx="952" cy="240"/>
            </a:xfrm>
            <a:prstGeom prst="rect">
              <a:avLst/>
            </a:prstGeom>
            <a:noFill/>
            <a:ln w="12700">
              <a:solidFill>
                <a:schemeClr val="tx1"/>
              </a:solidFill>
              <a:miter lim="800000"/>
              <a:headEnd/>
              <a:tailEnd/>
            </a:ln>
            <a:effectLst/>
          </p:spPr>
          <p:txBody>
            <a:bodyPr wrap="none" anchor="ctr"/>
            <a:lstStyle/>
            <a:p>
              <a:pPr algn="ctr">
                <a:buNone/>
              </a:pPr>
              <a:r>
                <a:rPr lang="en-US" altLang="zh-CN" sz="2000"/>
                <a:t>OP</a:t>
              </a:r>
            </a:p>
          </p:txBody>
        </p:sp>
        <p:sp>
          <p:nvSpPr>
            <p:cNvPr id="150534" name="Rectangle 6"/>
            <p:cNvSpPr>
              <a:spLocks noChangeArrowheads="1"/>
            </p:cNvSpPr>
            <p:nvPr/>
          </p:nvSpPr>
          <p:spPr bwMode="auto">
            <a:xfrm>
              <a:off x="1336" y="2016"/>
              <a:ext cx="952" cy="240"/>
            </a:xfrm>
            <a:prstGeom prst="rect">
              <a:avLst/>
            </a:prstGeom>
            <a:noFill/>
            <a:ln w="12700">
              <a:solidFill>
                <a:schemeClr val="tx1"/>
              </a:solidFill>
              <a:miter lim="800000"/>
              <a:headEnd/>
              <a:tailEnd/>
            </a:ln>
            <a:effectLst/>
          </p:spPr>
          <p:txBody>
            <a:bodyPr wrap="none" anchor="ctr"/>
            <a:lstStyle/>
            <a:p>
              <a:pPr algn="ctr">
                <a:buNone/>
              </a:pPr>
              <a:r>
                <a:rPr lang="en-US" altLang="zh-CN" sz="2000"/>
                <a:t>Des</a:t>
              </a:r>
            </a:p>
          </p:txBody>
        </p:sp>
        <p:sp>
          <p:nvSpPr>
            <p:cNvPr id="150535" name="Rectangle 7"/>
            <p:cNvSpPr>
              <a:spLocks noChangeArrowheads="1"/>
            </p:cNvSpPr>
            <p:nvPr/>
          </p:nvSpPr>
          <p:spPr bwMode="auto">
            <a:xfrm>
              <a:off x="2592" y="2016"/>
              <a:ext cx="1013"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A</a:t>
              </a:r>
            </a:p>
          </p:txBody>
        </p:sp>
        <p:sp>
          <p:nvSpPr>
            <p:cNvPr id="150536" name="Rectangle 8"/>
            <p:cNvSpPr>
              <a:spLocks noChangeArrowheads="1"/>
            </p:cNvSpPr>
            <p:nvPr/>
          </p:nvSpPr>
          <p:spPr bwMode="auto">
            <a:xfrm>
              <a:off x="2288" y="2016"/>
              <a:ext cx="317" cy="24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1600">
                  <a:solidFill>
                    <a:srgbClr val="0532C3"/>
                  </a:solidFill>
                </a:rPr>
                <a:t>Mod</a:t>
              </a:r>
            </a:p>
          </p:txBody>
        </p:sp>
      </p:grpSp>
      <p:grpSp>
        <p:nvGrpSpPr>
          <p:cNvPr id="3" name="Group 10"/>
          <p:cNvGrpSpPr>
            <a:grpSpLocks/>
          </p:cNvGrpSpPr>
          <p:nvPr/>
        </p:nvGrpSpPr>
        <p:grpSpPr bwMode="auto">
          <a:xfrm>
            <a:off x="3421357" y="5031962"/>
            <a:ext cx="2514600" cy="381000"/>
            <a:chOff x="1248" y="2928"/>
            <a:chExt cx="1584" cy="240"/>
          </a:xfrm>
        </p:grpSpPr>
        <p:sp>
          <p:nvSpPr>
            <p:cNvPr id="150539" name="Rectangle 11"/>
            <p:cNvSpPr>
              <a:spLocks noChangeArrowheads="1"/>
            </p:cNvSpPr>
            <p:nvPr/>
          </p:nvSpPr>
          <p:spPr bwMode="auto">
            <a:xfrm>
              <a:off x="2016" y="2928"/>
              <a:ext cx="816" cy="240"/>
            </a:xfrm>
            <a:prstGeom prst="rect">
              <a:avLst/>
            </a:prstGeom>
            <a:noFill/>
            <a:ln w="12700">
              <a:solidFill>
                <a:schemeClr val="tx1"/>
              </a:solidFill>
              <a:miter lim="800000"/>
              <a:headEnd/>
              <a:tailEnd/>
            </a:ln>
            <a:effectLst/>
          </p:spPr>
          <p:txBody>
            <a:bodyPr wrap="none" anchor="ctr"/>
            <a:lstStyle/>
            <a:p>
              <a:pPr algn="ctr">
                <a:buNone/>
              </a:pPr>
              <a:r>
                <a:rPr lang="en-US" altLang="zh-CN" sz="2000">
                  <a:solidFill>
                    <a:srgbClr val="0532C3"/>
                  </a:solidFill>
                </a:rPr>
                <a:t>N</a:t>
              </a:r>
            </a:p>
          </p:txBody>
        </p:sp>
        <p:sp>
          <p:nvSpPr>
            <p:cNvPr id="150540" name="Text Box 12"/>
            <p:cNvSpPr txBox="1">
              <a:spLocks noChangeArrowheads="1"/>
            </p:cNvSpPr>
            <p:nvPr/>
          </p:nvSpPr>
          <p:spPr bwMode="auto">
            <a:xfrm>
              <a:off x="1248" y="2928"/>
              <a:ext cx="792" cy="206"/>
            </a:xfrm>
            <a:prstGeom prst="rect">
              <a:avLst/>
            </a:prstGeom>
            <a:noFill/>
            <a:ln w="12700">
              <a:noFill/>
              <a:miter lim="800000"/>
              <a:headEnd/>
              <a:tailEnd/>
            </a:ln>
            <a:effectLst/>
          </p:spPr>
          <p:txBody>
            <a:bodyPr>
              <a:spAutoFit/>
            </a:bodyPr>
            <a:lstStyle/>
            <a:p>
              <a:pPr algn="ctr">
                <a:spcBef>
                  <a:spcPct val="50000"/>
                </a:spcBef>
                <a:buNone/>
              </a:pPr>
              <a:r>
                <a:rPr lang="en-US" altLang="zh-CN">
                  <a:ea typeface="楷体_GB2312" pitchFamily="49" charset="-122"/>
                </a:rPr>
                <a:t>         PC</a:t>
              </a:r>
            </a:p>
          </p:txBody>
        </p:sp>
      </p:grpSp>
      <p:grpSp>
        <p:nvGrpSpPr>
          <p:cNvPr id="4" name="Group 14"/>
          <p:cNvGrpSpPr>
            <a:grpSpLocks/>
          </p:cNvGrpSpPr>
          <p:nvPr/>
        </p:nvGrpSpPr>
        <p:grpSpPr bwMode="auto">
          <a:xfrm>
            <a:off x="5935957" y="3965162"/>
            <a:ext cx="914400" cy="1447800"/>
            <a:chOff x="2832" y="2256"/>
            <a:chExt cx="576" cy="912"/>
          </a:xfrm>
        </p:grpSpPr>
        <p:sp>
          <p:nvSpPr>
            <p:cNvPr id="150543" name="Oval 15"/>
            <p:cNvSpPr>
              <a:spLocks noChangeArrowheads="1"/>
            </p:cNvSpPr>
            <p:nvPr/>
          </p:nvSpPr>
          <p:spPr bwMode="auto">
            <a:xfrm>
              <a:off x="3120" y="2880"/>
              <a:ext cx="288" cy="288"/>
            </a:xfrm>
            <a:prstGeom prst="ellipse">
              <a:avLst/>
            </a:prstGeom>
            <a:noFill/>
            <a:ln w="12700">
              <a:solidFill>
                <a:schemeClr val="tx1"/>
              </a:solidFill>
              <a:round/>
              <a:headEnd/>
              <a:tailEnd/>
            </a:ln>
            <a:effectLst/>
          </p:spPr>
          <p:txBody>
            <a:bodyPr wrap="none" anchor="ctr"/>
            <a:lstStyle/>
            <a:p>
              <a:pPr algn="ctr">
                <a:buNone/>
              </a:pPr>
              <a:r>
                <a:rPr lang="zh-CN" altLang="en-US" sz="2800"/>
                <a:t>+</a:t>
              </a:r>
            </a:p>
          </p:txBody>
        </p:sp>
        <p:sp>
          <p:nvSpPr>
            <p:cNvPr id="150544" name="Line 16"/>
            <p:cNvSpPr>
              <a:spLocks noChangeShapeType="1"/>
            </p:cNvSpPr>
            <p:nvPr/>
          </p:nvSpPr>
          <p:spPr bwMode="auto">
            <a:xfrm>
              <a:off x="3264" y="2256"/>
              <a:ext cx="0" cy="624"/>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sp>
          <p:nvSpPr>
            <p:cNvPr id="150545" name="Line 17"/>
            <p:cNvSpPr>
              <a:spLocks noChangeShapeType="1"/>
            </p:cNvSpPr>
            <p:nvPr/>
          </p:nvSpPr>
          <p:spPr bwMode="auto">
            <a:xfrm>
              <a:off x="2832" y="3024"/>
              <a:ext cx="288" cy="0"/>
            </a:xfrm>
            <a:prstGeom prst="line">
              <a:avLst/>
            </a:prstGeom>
            <a:noFill/>
            <a:ln w="19050">
              <a:solidFill>
                <a:schemeClr val="accent1"/>
              </a:solidFill>
              <a:round/>
              <a:headEnd/>
              <a:tailEnd type="triangle" w="med" len="med"/>
            </a:ln>
            <a:effectLst/>
          </p:spPr>
          <p:txBody>
            <a:bodyPr/>
            <a:lstStyle/>
            <a:p>
              <a:pPr algn="ctr">
                <a:buNone/>
              </a:pPr>
              <a:endParaRPr lang="zh-CN" altLang="en-US"/>
            </a:p>
          </p:txBody>
        </p:sp>
      </p:grpSp>
      <p:sp>
        <p:nvSpPr>
          <p:cNvPr id="150546" name="Rectangle 18"/>
          <p:cNvSpPr>
            <a:spLocks noChangeArrowheads="1"/>
          </p:cNvSpPr>
          <p:nvPr/>
        </p:nvSpPr>
        <p:spPr bwMode="auto">
          <a:xfrm>
            <a:off x="7536157" y="6098762"/>
            <a:ext cx="2057400" cy="381000"/>
          </a:xfrm>
          <a:prstGeom prst="rect">
            <a:avLst/>
          </a:prstGeom>
          <a:solidFill>
            <a:srgbClr val="B2B2B2"/>
          </a:solidFill>
          <a:ln w="12700">
            <a:solidFill>
              <a:schemeClr val="tx1"/>
            </a:solidFill>
            <a:miter lim="800000"/>
            <a:headEnd/>
            <a:tailEnd/>
          </a:ln>
          <a:effectLst/>
        </p:spPr>
        <p:txBody>
          <a:bodyPr wrap="none" anchor="ctr"/>
          <a:lstStyle/>
          <a:p>
            <a:pPr algn="ctr">
              <a:buNone/>
            </a:pPr>
            <a:r>
              <a:rPr lang="en-US" altLang="zh-CN" sz="2000">
                <a:solidFill>
                  <a:srgbClr val="0532C3"/>
                </a:solidFill>
              </a:rPr>
              <a:t>Data</a:t>
            </a:r>
          </a:p>
        </p:txBody>
      </p:sp>
      <p:grpSp>
        <p:nvGrpSpPr>
          <p:cNvPr id="5" name="Group 19"/>
          <p:cNvGrpSpPr>
            <a:grpSpLocks/>
          </p:cNvGrpSpPr>
          <p:nvPr/>
        </p:nvGrpSpPr>
        <p:grpSpPr bwMode="auto">
          <a:xfrm>
            <a:off x="7536160" y="3660362"/>
            <a:ext cx="3155951" cy="2819400"/>
            <a:chOff x="3840" y="2064"/>
            <a:chExt cx="1988" cy="1776"/>
          </a:xfrm>
        </p:grpSpPr>
        <p:sp>
          <p:nvSpPr>
            <p:cNvPr id="150548" name="Text Box 20"/>
            <p:cNvSpPr txBox="1">
              <a:spLocks noChangeArrowheads="1"/>
            </p:cNvSpPr>
            <p:nvPr/>
          </p:nvSpPr>
          <p:spPr bwMode="auto">
            <a:xfrm>
              <a:off x="5184" y="3600"/>
              <a:ext cx="576" cy="206"/>
            </a:xfrm>
            <a:prstGeom prst="rect">
              <a:avLst/>
            </a:prstGeom>
            <a:noFill/>
            <a:ln w="12700">
              <a:noFill/>
              <a:miter lim="800000"/>
              <a:headEnd/>
              <a:tailEnd/>
            </a:ln>
            <a:effectLst/>
          </p:spPr>
          <p:txBody>
            <a:bodyPr>
              <a:spAutoFit/>
            </a:bodyPr>
            <a:lstStyle/>
            <a:p>
              <a:pPr>
                <a:spcBef>
                  <a:spcPct val="50000"/>
                </a:spcBef>
                <a:buNone/>
              </a:pPr>
              <a:r>
                <a:rPr lang="en-US" altLang="zh-CN" dirty="0"/>
                <a:t>N+A</a:t>
              </a:r>
            </a:p>
          </p:txBody>
        </p:sp>
        <p:grpSp>
          <p:nvGrpSpPr>
            <p:cNvPr id="6" name="Group 21"/>
            <p:cNvGrpSpPr>
              <a:grpSpLocks/>
            </p:cNvGrpSpPr>
            <p:nvPr/>
          </p:nvGrpSpPr>
          <p:grpSpPr bwMode="auto">
            <a:xfrm>
              <a:off x="3840" y="2064"/>
              <a:ext cx="1988" cy="1776"/>
              <a:chOff x="3840" y="2064"/>
              <a:chExt cx="1988" cy="1776"/>
            </a:xfrm>
          </p:grpSpPr>
          <p:sp>
            <p:nvSpPr>
              <p:cNvPr id="150550" name="Rectangle 22"/>
              <p:cNvSpPr>
                <a:spLocks noChangeArrowheads="1"/>
              </p:cNvSpPr>
              <p:nvPr/>
            </p:nvSpPr>
            <p:spPr bwMode="auto">
              <a:xfrm>
                <a:off x="3840" y="2256"/>
                <a:ext cx="1296" cy="624"/>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0551" name="Rectangle 23"/>
              <p:cNvSpPr>
                <a:spLocks noChangeArrowheads="1"/>
              </p:cNvSpPr>
              <p:nvPr/>
            </p:nvSpPr>
            <p:spPr bwMode="auto">
              <a:xfrm>
                <a:off x="3840" y="2880"/>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50552" name="Rectangle 24"/>
              <p:cNvSpPr>
                <a:spLocks noChangeArrowheads="1"/>
              </p:cNvSpPr>
              <p:nvPr/>
            </p:nvSpPr>
            <p:spPr bwMode="auto">
              <a:xfrm>
                <a:off x="3840" y="3120"/>
                <a:ext cx="1296" cy="240"/>
              </a:xfrm>
              <a:prstGeom prst="rect">
                <a:avLst/>
              </a:prstGeom>
              <a:noFill/>
              <a:ln w="12700">
                <a:solidFill>
                  <a:schemeClr val="tx1"/>
                </a:solidFill>
                <a:miter lim="800000"/>
                <a:headEnd/>
                <a:tailEnd/>
              </a:ln>
              <a:effectLst/>
            </p:spPr>
            <p:txBody>
              <a:bodyPr wrap="none" anchor="ctr"/>
              <a:lstStyle/>
              <a:p>
                <a:pPr algn="ctr">
                  <a:buNone/>
                </a:pPr>
                <a:endParaRPr lang="en-US" altLang="zh-CN" sz="2000"/>
              </a:p>
            </p:txBody>
          </p:sp>
          <p:sp>
            <p:nvSpPr>
              <p:cNvPr id="150553" name="Rectangle 25"/>
              <p:cNvSpPr>
                <a:spLocks noChangeArrowheads="1"/>
              </p:cNvSpPr>
              <p:nvPr/>
            </p:nvSpPr>
            <p:spPr bwMode="auto">
              <a:xfrm>
                <a:off x="3840" y="336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0554" name="Rectangle 26"/>
              <p:cNvSpPr>
                <a:spLocks noChangeArrowheads="1"/>
              </p:cNvSpPr>
              <p:nvPr/>
            </p:nvSpPr>
            <p:spPr bwMode="auto">
              <a:xfrm>
                <a:off x="3840" y="360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0555" name="Text Box 27"/>
              <p:cNvSpPr txBox="1">
                <a:spLocks noChangeArrowheads="1"/>
              </p:cNvSpPr>
              <p:nvPr/>
            </p:nvSpPr>
            <p:spPr bwMode="auto">
              <a:xfrm>
                <a:off x="4032" y="2064"/>
                <a:ext cx="1248" cy="190"/>
              </a:xfrm>
              <a:prstGeom prst="rect">
                <a:avLst/>
              </a:prstGeom>
              <a:noFill/>
              <a:ln w="12700">
                <a:noFill/>
                <a:miter lim="800000"/>
                <a:headEnd/>
                <a:tailEnd/>
              </a:ln>
              <a:effectLst/>
            </p:spPr>
            <p:txBody>
              <a:bodyPr>
                <a:spAutoFit/>
              </a:bodyPr>
              <a:lstStyle/>
              <a:p>
                <a:pPr algn="ctr">
                  <a:spcBef>
                    <a:spcPct val="50000"/>
                  </a:spcBef>
                  <a:buNone/>
                </a:pPr>
                <a:r>
                  <a:rPr lang="zh-CN" altLang="en-US" sz="1600">
                    <a:ea typeface="楷体_GB2312" pitchFamily="49" charset="-122"/>
                  </a:rPr>
                  <a:t>存储器</a:t>
                </a:r>
              </a:p>
            </p:txBody>
          </p:sp>
          <p:sp>
            <p:nvSpPr>
              <p:cNvPr id="150556" name="Text Box 28"/>
              <p:cNvSpPr txBox="1">
                <a:spLocks noChangeArrowheads="1"/>
              </p:cNvSpPr>
              <p:nvPr/>
            </p:nvSpPr>
            <p:spPr bwMode="auto">
              <a:xfrm>
                <a:off x="5184" y="2880"/>
                <a:ext cx="384" cy="206"/>
              </a:xfrm>
              <a:prstGeom prst="rect">
                <a:avLst/>
              </a:prstGeom>
              <a:noFill/>
              <a:ln w="12700">
                <a:noFill/>
                <a:miter lim="800000"/>
                <a:headEnd/>
                <a:tailEnd/>
              </a:ln>
              <a:effectLst/>
            </p:spPr>
            <p:txBody>
              <a:bodyPr>
                <a:spAutoFit/>
              </a:bodyPr>
              <a:lstStyle/>
              <a:p>
                <a:pPr>
                  <a:spcBef>
                    <a:spcPct val="50000"/>
                  </a:spcBef>
                  <a:buNone/>
                </a:pPr>
                <a:r>
                  <a:rPr lang="en-US" altLang="zh-CN" dirty="0"/>
                  <a:t>N</a:t>
                </a:r>
              </a:p>
            </p:txBody>
          </p:sp>
          <p:sp>
            <p:nvSpPr>
              <p:cNvPr id="150557" name="Text Box 29"/>
              <p:cNvSpPr txBox="1">
                <a:spLocks noChangeArrowheads="1"/>
              </p:cNvSpPr>
              <p:nvPr/>
            </p:nvSpPr>
            <p:spPr bwMode="auto">
              <a:xfrm>
                <a:off x="5080" y="3120"/>
                <a:ext cx="748" cy="206"/>
              </a:xfrm>
              <a:prstGeom prst="rect">
                <a:avLst/>
              </a:prstGeom>
              <a:noFill/>
              <a:ln w="12700">
                <a:noFill/>
                <a:miter lim="800000"/>
                <a:headEnd/>
                <a:tailEnd/>
              </a:ln>
              <a:effectLst/>
            </p:spPr>
            <p:txBody>
              <a:bodyPr wrap="square">
                <a:spAutoFit/>
              </a:bodyPr>
              <a:lstStyle/>
              <a:p>
                <a:pPr algn="ctr">
                  <a:spcBef>
                    <a:spcPct val="50000"/>
                  </a:spcBef>
                  <a:buNone/>
                </a:pPr>
                <a:r>
                  <a:rPr lang="en-US" altLang="zh-CN" dirty="0" err="1"/>
                  <a:t>N+offset</a:t>
                </a:r>
                <a:endParaRPr lang="en-US" altLang="zh-CN" dirty="0"/>
              </a:p>
            </p:txBody>
          </p:sp>
        </p:grpSp>
      </p:grpSp>
      <p:grpSp>
        <p:nvGrpSpPr>
          <p:cNvPr id="7" name="Group 30"/>
          <p:cNvGrpSpPr>
            <a:grpSpLocks/>
          </p:cNvGrpSpPr>
          <p:nvPr/>
        </p:nvGrpSpPr>
        <p:grpSpPr bwMode="auto">
          <a:xfrm>
            <a:off x="6621757" y="5412962"/>
            <a:ext cx="914400" cy="914400"/>
            <a:chOff x="3264" y="3168"/>
            <a:chExt cx="576" cy="576"/>
          </a:xfrm>
        </p:grpSpPr>
        <p:sp>
          <p:nvSpPr>
            <p:cNvPr id="150559" name="Line 31"/>
            <p:cNvSpPr>
              <a:spLocks noChangeShapeType="1"/>
            </p:cNvSpPr>
            <p:nvPr/>
          </p:nvSpPr>
          <p:spPr bwMode="auto">
            <a:xfrm>
              <a:off x="3264" y="3168"/>
              <a:ext cx="0" cy="576"/>
            </a:xfrm>
            <a:prstGeom prst="line">
              <a:avLst/>
            </a:prstGeom>
            <a:noFill/>
            <a:ln w="28575">
              <a:solidFill>
                <a:schemeClr val="accent1"/>
              </a:solidFill>
              <a:round/>
              <a:headEnd/>
              <a:tailEnd/>
            </a:ln>
            <a:effectLst/>
          </p:spPr>
          <p:txBody>
            <a:bodyPr/>
            <a:lstStyle/>
            <a:p>
              <a:pPr algn="ctr">
                <a:buNone/>
              </a:pPr>
              <a:endParaRPr lang="zh-CN" altLang="en-US"/>
            </a:p>
          </p:txBody>
        </p:sp>
        <p:sp>
          <p:nvSpPr>
            <p:cNvPr id="150560" name="Line 32"/>
            <p:cNvSpPr>
              <a:spLocks noChangeShapeType="1"/>
            </p:cNvSpPr>
            <p:nvPr/>
          </p:nvSpPr>
          <p:spPr bwMode="auto">
            <a:xfrm>
              <a:off x="3264" y="3744"/>
              <a:ext cx="576" cy="0"/>
            </a:xfrm>
            <a:prstGeom prst="line">
              <a:avLst/>
            </a:prstGeom>
            <a:noFill/>
            <a:ln w="28575">
              <a:solidFill>
                <a:schemeClr val="accent1"/>
              </a:solidFill>
              <a:round/>
              <a:headEnd/>
              <a:tailEnd type="triangle" w="med" len="med"/>
            </a:ln>
            <a:effectLst/>
          </p:spPr>
          <p:txBody>
            <a:bodyPr/>
            <a:lstStyle/>
            <a:p>
              <a:pPr algn="ctr">
                <a:buNone/>
              </a:pPr>
              <a:endParaRPr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a:xfrm>
            <a:off x="612000" y="252000"/>
            <a:ext cx="7010400" cy="373062"/>
          </a:xfrm>
        </p:spPr>
        <p:txBody>
          <a:bodyPr/>
          <a:lstStyle/>
          <a:p>
            <a:r>
              <a:rPr lang="en-US" altLang="zh-CN" dirty="0"/>
              <a:t>1.3 </a:t>
            </a:r>
            <a:r>
              <a:rPr lang="zh-CN" altLang="en-US" dirty="0"/>
              <a:t>寻址方式</a:t>
            </a:r>
            <a:endParaRPr lang="en-US" altLang="zh-CN" dirty="0"/>
          </a:p>
        </p:txBody>
      </p:sp>
      <p:sp>
        <p:nvSpPr>
          <p:cNvPr id="152579" name="Rectangle 3"/>
          <p:cNvSpPr>
            <a:spLocks noChangeArrowheads="1"/>
          </p:cNvSpPr>
          <p:nvPr/>
        </p:nvSpPr>
        <p:spPr bwMode="auto">
          <a:xfrm>
            <a:off x="612000" y="900000"/>
            <a:ext cx="10956608" cy="2174954"/>
          </a:xfrm>
          <a:prstGeom prst="rect">
            <a:avLst/>
          </a:prstGeom>
          <a:noFill/>
          <a:ln w="12700">
            <a:noFill/>
            <a:miter lim="800000"/>
            <a:headEnd/>
            <a:tailEnd/>
          </a:ln>
          <a:effectLst/>
        </p:spPr>
        <p:txBody>
          <a:bodyPr wrap="square" lIns="63500" tIns="25400" rIns="63500" bIns="25400">
            <a:spAutoFit/>
          </a:bodyPr>
          <a:lstStyle/>
          <a:p>
            <a:pPr marL="284163" indent="-284163">
              <a:lnSpc>
                <a:spcPct val="75000"/>
              </a:lnSpc>
              <a:spcBef>
                <a:spcPct val="65000"/>
              </a:spcBef>
              <a:buClr>
                <a:srgbClr val="FF0000"/>
              </a:buClr>
              <a:buFont typeface="Wingdings" pitchFamily="2" charset="2"/>
              <a:buChar char="v"/>
            </a:pPr>
            <a:r>
              <a:rPr lang="zh-CN" altLang="en-US" sz="2400" dirty="0"/>
              <a:t>堆栈寻址</a:t>
            </a:r>
          </a:p>
          <a:p>
            <a:pPr marL="668338" lvl="1" indent="-193675"/>
            <a:r>
              <a:rPr lang="zh-CN" altLang="en-US" sz="2400" dirty="0"/>
              <a:t>堆栈的结构：一段内存区域。</a:t>
            </a:r>
          </a:p>
          <a:p>
            <a:pPr marL="668338" lvl="1" indent="-193675"/>
            <a:r>
              <a:rPr lang="zh-CN" altLang="en-US" sz="2400" dirty="0"/>
              <a:t>堆栈指针(</a:t>
            </a:r>
            <a:r>
              <a:rPr lang="en-US" altLang="zh-CN" sz="2400" dirty="0"/>
              <a:t>SP)：</a:t>
            </a:r>
            <a:r>
              <a:rPr lang="zh-CN" altLang="en-US" sz="2400" dirty="0"/>
              <a:t>是一个特殊寄存器部件, 指向栈顶</a:t>
            </a:r>
            <a:endParaRPr lang="en-US" altLang="zh-CN" sz="2400" dirty="0"/>
          </a:p>
          <a:p>
            <a:pPr marL="668338" lvl="1" indent="-193675"/>
            <a:r>
              <a:rPr lang="zh-CN" altLang="en-US" sz="2400" b="1" dirty="0">
                <a:solidFill>
                  <a:schemeClr val="tx1"/>
                </a:solidFill>
                <a:ea typeface="宋体" pitchFamily="2" charset="-122"/>
              </a:rPr>
              <a:t>压栈操作：</a:t>
            </a:r>
            <a:r>
              <a:rPr lang="en-US" altLang="zh-CN" sz="2400" b="1" dirty="0">
                <a:solidFill>
                  <a:schemeClr val="tx1"/>
                </a:solidFill>
                <a:ea typeface="宋体" pitchFamily="2" charset="-122"/>
              </a:rPr>
              <a:t>PUSH   </a:t>
            </a:r>
            <a:r>
              <a:rPr lang="en-US" altLang="zh-CN" sz="2400" b="1" dirty="0" err="1">
                <a:solidFill>
                  <a:schemeClr val="tx1"/>
                </a:solidFill>
                <a:ea typeface="宋体" pitchFamily="2" charset="-122"/>
              </a:rPr>
              <a:t>Rn</a:t>
            </a:r>
            <a:r>
              <a:rPr lang="en-US" altLang="zh-CN" sz="2400" b="1" dirty="0">
                <a:solidFill>
                  <a:schemeClr val="tx1"/>
                </a:solidFill>
                <a:ea typeface="宋体" pitchFamily="2" charset="-122"/>
              </a:rPr>
              <a:t>，</a:t>
            </a:r>
            <a:r>
              <a:rPr lang="zh-CN" altLang="en-US" sz="2400" b="1" dirty="0">
                <a:solidFill>
                  <a:schemeClr val="tx1"/>
                </a:solidFill>
                <a:ea typeface="宋体" pitchFamily="2" charset="-122"/>
              </a:rPr>
              <a:t>假定寄存器</a:t>
            </a:r>
            <a:r>
              <a:rPr lang="en-US" altLang="zh-CN" sz="2400" b="1" dirty="0">
                <a:solidFill>
                  <a:schemeClr val="tx1"/>
                </a:solidFill>
                <a:ea typeface="宋体" pitchFamily="2" charset="-122"/>
              </a:rPr>
              <a:t>Rn</a:t>
            </a:r>
            <a:r>
              <a:rPr lang="zh-CN" altLang="en-US" sz="2400" b="1" dirty="0">
                <a:solidFill>
                  <a:schemeClr val="tx1"/>
                </a:solidFill>
                <a:ea typeface="宋体" pitchFamily="2" charset="-122"/>
              </a:rPr>
              <a:t>为</a:t>
            </a:r>
            <a:r>
              <a:rPr lang="en-US" altLang="zh-CN" sz="2400" b="1" dirty="0">
                <a:solidFill>
                  <a:schemeClr val="tx1"/>
                </a:solidFill>
                <a:ea typeface="宋体" pitchFamily="2" charset="-122"/>
              </a:rPr>
              <a:t>32</a:t>
            </a:r>
            <a:r>
              <a:rPr lang="zh-CN" altLang="en-US" sz="2400" b="1" dirty="0">
                <a:solidFill>
                  <a:schemeClr val="tx1"/>
                </a:solidFill>
                <a:ea typeface="宋体" pitchFamily="2" charset="-122"/>
              </a:rPr>
              <a:t>位寄存器</a:t>
            </a:r>
          </a:p>
          <a:p>
            <a:pPr marL="668338" lvl="1" indent="-193675">
              <a:buNone/>
            </a:pPr>
            <a:r>
              <a:rPr lang="zh-CN" altLang="en-US" sz="2400" dirty="0"/>
              <a:t>  </a:t>
            </a:r>
            <a:r>
              <a:rPr lang="en-US" altLang="zh-CN" sz="2400" dirty="0"/>
              <a:t>[</a:t>
            </a:r>
            <a:r>
              <a:rPr lang="zh-CN" altLang="en-US" sz="2400" dirty="0"/>
              <a:t>(</a:t>
            </a:r>
            <a:r>
              <a:rPr lang="en-US" altLang="zh-CN" sz="2400" dirty="0"/>
              <a:t>SP)] </a:t>
            </a:r>
            <a:r>
              <a:rPr lang="en-US" altLang="zh-CN" sz="2400" dirty="0">
                <a:sym typeface="Wingdings" pitchFamily="2" charset="2"/>
              </a:rPr>
              <a:t> (Rn),  SP  (SP)-4</a:t>
            </a:r>
            <a:endParaRPr lang="en-US" altLang="zh-CN" sz="2400" dirty="0"/>
          </a:p>
        </p:txBody>
      </p:sp>
      <p:sp>
        <p:nvSpPr>
          <p:cNvPr id="152588" name="Rectangle 12"/>
          <p:cNvSpPr>
            <a:spLocks noChangeArrowheads="1"/>
          </p:cNvSpPr>
          <p:nvPr/>
        </p:nvSpPr>
        <p:spPr bwMode="auto">
          <a:xfrm>
            <a:off x="4096544" y="4416691"/>
            <a:ext cx="1512168" cy="381000"/>
          </a:xfrm>
          <a:prstGeom prst="rect">
            <a:avLst/>
          </a:prstGeom>
          <a:noFill/>
          <a:ln w="12700">
            <a:solidFill>
              <a:schemeClr val="tx1"/>
            </a:solidFill>
            <a:miter lim="800000"/>
            <a:headEnd/>
            <a:tailEnd/>
          </a:ln>
          <a:effectLst/>
        </p:spPr>
        <p:txBody>
          <a:bodyPr wrap="none" anchor="ctr"/>
          <a:lstStyle/>
          <a:p>
            <a:pPr algn="ctr">
              <a:buNone/>
            </a:pPr>
            <a:r>
              <a:rPr lang="en-US" altLang="zh-CN">
                <a:ea typeface="宋体" pitchFamily="2" charset="-122"/>
              </a:rPr>
              <a:t>A</a:t>
            </a:r>
          </a:p>
        </p:txBody>
      </p:sp>
      <p:sp>
        <p:nvSpPr>
          <p:cNvPr id="152589" name="Text Box 13"/>
          <p:cNvSpPr txBox="1">
            <a:spLocks noChangeArrowheads="1"/>
          </p:cNvSpPr>
          <p:nvPr/>
        </p:nvSpPr>
        <p:spPr bwMode="auto">
          <a:xfrm>
            <a:off x="2800400" y="4454952"/>
            <a:ext cx="1296144" cy="327782"/>
          </a:xfrm>
          <a:prstGeom prst="rect">
            <a:avLst/>
          </a:prstGeom>
          <a:noFill/>
          <a:ln w="12700">
            <a:noFill/>
            <a:miter lim="800000"/>
            <a:headEnd/>
            <a:tailEnd/>
          </a:ln>
          <a:effectLst/>
        </p:spPr>
        <p:txBody>
          <a:bodyPr wrap="square">
            <a:spAutoFit/>
          </a:bodyPr>
          <a:lstStyle/>
          <a:p>
            <a:pPr algn="ctr">
              <a:spcBef>
                <a:spcPct val="50000"/>
              </a:spcBef>
              <a:buNone/>
            </a:pPr>
            <a:r>
              <a:rPr lang="zh-CN" altLang="en-US" dirty="0"/>
              <a:t>压栈前</a:t>
            </a:r>
            <a:r>
              <a:rPr lang="en-US" altLang="zh-CN" dirty="0">
                <a:solidFill>
                  <a:schemeClr val="tx1"/>
                </a:solidFill>
                <a:ea typeface="宋体" pitchFamily="2" charset="-122"/>
              </a:rPr>
              <a:t>SP</a:t>
            </a:r>
          </a:p>
        </p:txBody>
      </p:sp>
      <p:sp>
        <p:nvSpPr>
          <p:cNvPr id="152590" name="Line 14"/>
          <p:cNvSpPr>
            <a:spLocks noChangeShapeType="1"/>
          </p:cNvSpPr>
          <p:nvPr/>
        </p:nvSpPr>
        <p:spPr bwMode="auto">
          <a:xfrm>
            <a:off x="5608712" y="4638719"/>
            <a:ext cx="775320" cy="6573"/>
          </a:xfrm>
          <a:prstGeom prst="line">
            <a:avLst/>
          </a:prstGeom>
          <a:noFill/>
          <a:ln w="12700">
            <a:solidFill>
              <a:schemeClr val="tx1"/>
            </a:solidFill>
            <a:round/>
            <a:headEnd/>
            <a:tailEnd type="triangle" w="med" len="med"/>
          </a:ln>
          <a:effectLst/>
        </p:spPr>
        <p:txBody>
          <a:bodyPr/>
          <a:lstStyle/>
          <a:p>
            <a:pPr algn="ctr">
              <a:buNone/>
            </a:pPr>
            <a:endParaRPr lang="zh-CN" altLang="en-US"/>
          </a:p>
        </p:txBody>
      </p:sp>
      <p:grpSp>
        <p:nvGrpSpPr>
          <p:cNvPr id="4" name="Group 28"/>
          <p:cNvGrpSpPr>
            <a:grpSpLocks/>
          </p:cNvGrpSpPr>
          <p:nvPr/>
        </p:nvGrpSpPr>
        <p:grpSpPr bwMode="auto">
          <a:xfrm>
            <a:off x="6384032" y="3349892"/>
            <a:ext cx="2743200" cy="3478213"/>
            <a:chOff x="2688" y="1728"/>
            <a:chExt cx="1728" cy="2191"/>
          </a:xfrm>
        </p:grpSpPr>
        <p:sp>
          <p:nvSpPr>
            <p:cNvPr id="152584" name="Text Box 8"/>
            <p:cNvSpPr txBox="1">
              <a:spLocks noChangeArrowheads="1"/>
            </p:cNvSpPr>
            <p:nvPr/>
          </p:nvSpPr>
          <p:spPr bwMode="auto">
            <a:xfrm>
              <a:off x="3984" y="2400"/>
              <a:ext cx="336" cy="206"/>
            </a:xfrm>
            <a:prstGeom prst="rect">
              <a:avLst/>
            </a:prstGeom>
            <a:noFill/>
            <a:ln w="12700">
              <a:noFill/>
              <a:miter lim="800000"/>
              <a:headEnd/>
              <a:tailEnd/>
            </a:ln>
            <a:effectLst/>
          </p:spPr>
          <p:txBody>
            <a:bodyPr>
              <a:spAutoFit/>
            </a:bodyPr>
            <a:lstStyle/>
            <a:p>
              <a:pPr algn="ctr">
                <a:spcBef>
                  <a:spcPct val="50000"/>
                </a:spcBef>
                <a:buNone/>
              </a:pPr>
              <a:r>
                <a:rPr lang="en-US" altLang="zh-CN">
                  <a:ea typeface="楷体_GB2312" pitchFamily="49" charset="-122"/>
                </a:rPr>
                <a:t>A</a:t>
              </a:r>
            </a:p>
          </p:txBody>
        </p:sp>
        <p:sp>
          <p:nvSpPr>
            <p:cNvPr id="152593" name="Rectangle 17" descr="浅色上对角线"/>
            <p:cNvSpPr>
              <a:spLocks noChangeArrowheads="1"/>
            </p:cNvSpPr>
            <p:nvPr/>
          </p:nvSpPr>
          <p:spPr bwMode="auto">
            <a:xfrm>
              <a:off x="2688" y="336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2594" name="Rectangle 18" descr="浅色上对角线"/>
            <p:cNvSpPr>
              <a:spLocks noChangeArrowheads="1"/>
            </p:cNvSpPr>
            <p:nvPr/>
          </p:nvSpPr>
          <p:spPr bwMode="auto">
            <a:xfrm>
              <a:off x="2688" y="312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2595" name="Rectangle 19" descr="浅色上对角线"/>
            <p:cNvSpPr>
              <a:spLocks noChangeArrowheads="1"/>
            </p:cNvSpPr>
            <p:nvPr/>
          </p:nvSpPr>
          <p:spPr bwMode="auto">
            <a:xfrm>
              <a:off x="2688" y="288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2596" name="Rectangle 20" descr="浅色上对角线"/>
            <p:cNvSpPr>
              <a:spLocks noChangeArrowheads="1"/>
            </p:cNvSpPr>
            <p:nvPr/>
          </p:nvSpPr>
          <p:spPr bwMode="auto">
            <a:xfrm>
              <a:off x="2688" y="264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2597" name="Rectangle 21"/>
            <p:cNvSpPr>
              <a:spLocks noChangeArrowheads="1"/>
            </p:cNvSpPr>
            <p:nvPr/>
          </p:nvSpPr>
          <p:spPr bwMode="auto">
            <a:xfrm>
              <a:off x="2688" y="240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2598" name="Line 22"/>
            <p:cNvSpPr>
              <a:spLocks noChangeShapeType="1"/>
            </p:cNvSpPr>
            <p:nvPr/>
          </p:nvSpPr>
          <p:spPr bwMode="auto">
            <a:xfrm flipV="1">
              <a:off x="2688" y="1728"/>
              <a:ext cx="0" cy="672"/>
            </a:xfrm>
            <a:prstGeom prst="line">
              <a:avLst/>
            </a:prstGeom>
            <a:noFill/>
            <a:ln w="12700">
              <a:solidFill>
                <a:schemeClr val="tx1"/>
              </a:solidFill>
              <a:round/>
              <a:headEnd/>
              <a:tailEnd/>
            </a:ln>
            <a:effectLst/>
          </p:spPr>
          <p:txBody>
            <a:bodyPr/>
            <a:lstStyle/>
            <a:p>
              <a:pPr algn="ctr">
                <a:buNone/>
              </a:pPr>
              <a:endParaRPr lang="zh-CN" altLang="en-US"/>
            </a:p>
          </p:txBody>
        </p:sp>
        <p:sp>
          <p:nvSpPr>
            <p:cNvPr id="152599" name="Line 23"/>
            <p:cNvSpPr>
              <a:spLocks noChangeShapeType="1"/>
            </p:cNvSpPr>
            <p:nvPr/>
          </p:nvSpPr>
          <p:spPr bwMode="auto">
            <a:xfrm flipV="1">
              <a:off x="3984" y="1728"/>
              <a:ext cx="0" cy="672"/>
            </a:xfrm>
            <a:prstGeom prst="line">
              <a:avLst/>
            </a:prstGeom>
            <a:noFill/>
            <a:ln w="12700">
              <a:solidFill>
                <a:schemeClr val="tx1"/>
              </a:solidFill>
              <a:round/>
              <a:headEnd/>
              <a:tailEnd/>
            </a:ln>
            <a:effectLst/>
          </p:spPr>
          <p:txBody>
            <a:bodyPr/>
            <a:lstStyle/>
            <a:p>
              <a:pPr algn="ctr">
                <a:buNone/>
              </a:pPr>
              <a:endParaRPr lang="zh-CN" altLang="en-US"/>
            </a:p>
          </p:txBody>
        </p:sp>
        <p:sp>
          <p:nvSpPr>
            <p:cNvPr id="152600" name="Text Box 24"/>
            <p:cNvSpPr txBox="1">
              <a:spLocks noChangeArrowheads="1"/>
            </p:cNvSpPr>
            <p:nvPr/>
          </p:nvSpPr>
          <p:spPr bwMode="auto">
            <a:xfrm>
              <a:off x="2688" y="3696"/>
              <a:ext cx="1296" cy="223"/>
            </a:xfrm>
            <a:prstGeom prst="rect">
              <a:avLst/>
            </a:prstGeom>
            <a:noFill/>
            <a:ln w="12700">
              <a:noFill/>
              <a:miter lim="800000"/>
              <a:headEnd/>
              <a:tailEnd/>
            </a:ln>
            <a:effectLst/>
          </p:spPr>
          <p:txBody>
            <a:bodyPr>
              <a:spAutoFit/>
            </a:bodyPr>
            <a:lstStyle/>
            <a:p>
              <a:pPr algn="ctr">
                <a:spcBef>
                  <a:spcPct val="50000"/>
                </a:spcBef>
                <a:buNone/>
              </a:pPr>
              <a:r>
                <a:rPr lang="zh-CN" altLang="en-US" sz="2000">
                  <a:ea typeface="楷体_GB2312" pitchFamily="49" charset="-122"/>
                </a:rPr>
                <a:t>堆栈</a:t>
              </a:r>
            </a:p>
          </p:txBody>
        </p:sp>
        <p:sp>
          <p:nvSpPr>
            <p:cNvPr id="152602" name="Rectangle 26"/>
            <p:cNvSpPr>
              <a:spLocks noChangeArrowheads="1"/>
            </p:cNvSpPr>
            <p:nvPr/>
          </p:nvSpPr>
          <p:spPr bwMode="auto">
            <a:xfrm>
              <a:off x="2688" y="216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2603" name="Text Box 27"/>
            <p:cNvSpPr txBox="1">
              <a:spLocks noChangeArrowheads="1"/>
            </p:cNvSpPr>
            <p:nvPr/>
          </p:nvSpPr>
          <p:spPr bwMode="auto">
            <a:xfrm>
              <a:off x="3984" y="2160"/>
              <a:ext cx="432" cy="206"/>
            </a:xfrm>
            <a:prstGeom prst="rect">
              <a:avLst/>
            </a:prstGeom>
            <a:noFill/>
            <a:ln w="12700">
              <a:noFill/>
              <a:miter lim="800000"/>
              <a:headEnd/>
              <a:tailEnd/>
            </a:ln>
            <a:effectLst/>
          </p:spPr>
          <p:txBody>
            <a:bodyPr>
              <a:spAutoFit/>
            </a:bodyPr>
            <a:lstStyle/>
            <a:p>
              <a:pPr algn="ctr">
                <a:spcBef>
                  <a:spcPct val="50000"/>
                </a:spcBef>
                <a:buNone/>
              </a:pPr>
              <a:r>
                <a:rPr lang="en-US" altLang="zh-CN" dirty="0">
                  <a:ea typeface="楷体_GB2312" pitchFamily="49" charset="-122"/>
                </a:rPr>
                <a:t>A-4</a:t>
              </a:r>
            </a:p>
          </p:txBody>
        </p:sp>
      </p:grpSp>
      <p:sp>
        <p:nvSpPr>
          <p:cNvPr id="152605" name="Rectangle 29"/>
          <p:cNvSpPr>
            <a:spLocks noChangeArrowheads="1"/>
          </p:cNvSpPr>
          <p:nvPr/>
        </p:nvSpPr>
        <p:spPr bwMode="auto">
          <a:xfrm>
            <a:off x="4098032" y="3101398"/>
            <a:ext cx="1524000" cy="457200"/>
          </a:xfrm>
          <a:prstGeom prst="rect">
            <a:avLst/>
          </a:prstGeom>
          <a:noFill/>
          <a:ln w="12700">
            <a:solidFill>
              <a:schemeClr val="tx1"/>
            </a:solidFill>
            <a:miter lim="800000"/>
            <a:headEnd/>
            <a:tailEnd/>
          </a:ln>
          <a:effectLst/>
        </p:spPr>
        <p:txBody>
          <a:bodyPr wrap="none" anchor="ctr"/>
          <a:lstStyle/>
          <a:p>
            <a:pPr algn="ctr">
              <a:buNone/>
            </a:pPr>
            <a:endParaRPr lang="en-US" altLang="zh-CN" sz="2000" dirty="0">
              <a:solidFill>
                <a:schemeClr val="accent2"/>
              </a:solidFill>
            </a:endParaRPr>
          </a:p>
        </p:txBody>
      </p:sp>
      <p:sp>
        <p:nvSpPr>
          <p:cNvPr id="152606" name="Text Box 30"/>
          <p:cNvSpPr txBox="1">
            <a:spLocks noChangeArrowheads="1"/>
          </p:cNvSpPr>
          <p:nvPr/>
        </p:nvSpPr>
        <p:spPr bwMode="auto">
          <a:xfrm>
            <a:off x="3232448" y="3170282"/>
            <a:ext cx="838200" cy="353943"/>
          </a:xfrm>
          <a:prstGeom prst="rect">
            <a:avLst/>
          </a:prstGeom>
          <a:noFill/>
          <a:ln w="12700">
            <a:noFill/>
            <a:miter lim="800000"/>
            <a:headEnd/>
            <a:tailEnd/>
          </a:ln>
          <a:effectLst/>
        </p:spPr>
        <p:txBody>
          <a:bodyPr>
            <a:spAutoFit/>
          </a:bodyPr>
          <a:lstStyle/>
          <a:p>
            <a:pPr algn="ctr">
              <a:spcBef>
                <a:spcPct val="50000"/>
              </a:spcBef>
              <a:buNone/>
            </a:pPr>
            <a:r>
              <a:rPr lang="en-US" altLang="zh-CN" sz="2000" dirty="0" err="1"/>
              <a:t>Rn</a:t>
            </a:r>
            <a:endParaRPr lang="en-US" altLang="zh-CN" sz="2000" dirty="0"/>
          </a:p>
        </p:txBody>
      </p:sp>
      <p:sp>
        <p:nvSpPr>
          <p:cNvPr id="152610" name="Rectangle 34"/>
          <p:cNvSpPr>
            <a:spLocks noChangeArrowheads="1"/>
          </p:cNvSpPr>
          <p:nvPr/>
        </p:nvSpPr>
        <p:spPr bwMode="auto">
          <a:xfrm>
            <a:off x="4384576" y="3173407"/>
            <a:ext cx="1080120" cy="353943"/>
          </a:xfrm>
          <a:prstGeom prst="rect">
            <a:avLst/>
          </a:prstGeom>
          <a:noFill/>
          <a:ln w="12700">
            <a:noFill/>
            <a:miter lim="800000"/>
            <a:headEnd/>
            <a:tailEnd/>
          </a:ln>
          <a:effectLst/>
        </p:spPr>
        <p:txBody>
          <a:bodyPr wrap="square">
            <a:spAutoFit/>
          </a:bodyPr>
          <a:lstStyle/>
          <a:p>
            <a:pPr>
              <a:buNone/>
            </a:pPr>
            <a:r>
              <a:rPr lang="en-US" altLang="zh-CN" sz="2000" dirty="0">
                <a:solidFill>
                  <a:schemeClr val="accent2"/>
                </a:solidFill>
              </a:rPr>
              <a:t>Data</a:t>
            </a:r>
            <a:endParaRPr lang="zh-CN" altLang="en-US" sz="2000" dirty="0">
              <a:solidFill>
                <a:schemeClr val="accent2"/>
              </a:solidFill>
            </a:endParaRPr>
          </a:p>
        </p:txBody>
      </p:sp>
      <p:grpSp>
        <p:nvGrpSpPr>
          <p:cNvPr id="28" name="组合 27"/>
          <p:cNvGrpSpPr/>
          <p:nvPr/>
        </p:nvGrpSpPr>
        <p:grpSpPr>
          <a:xfrm>
            <a:off x="2800400" y="3883291"/>
            <a:ext cx="3528392" cy="381000"/>
            <a:chOff x="683568" y="3681685"/>
            <a:chExt cx="3528392" cy="381000"/>
          </a:xfrm>
        </p:grpSpPr>
        <p:sp>
          <p:nvSpPr>
            <p:cNvPr id="152613" name="Rectangle 37"/>
            <p:cNvSpPr>
              <a:spLocks noChangeArrowheads="1"/>
            </p:cNvSpPr>
            <p:nvPr/>
          </p:nvSpPr>
          <p:spPr bwMode="auto">
            <a:xfrm>
              <a:off x="1979712" y="3681685"/>
              <a:ext cx="1524000" cy="381000"/>
            </a:xfrm>
            <a:prstGeom prst="rect">
              <a:avLst/>
            </a:prstGeom>
            <a:noFill/>
            <a:ln w="12700">
              <a:solidFill>
                <a:schemeClr val="tx1"/>
              </a:solidFill>
              <a:miter lim="800000"/>
              <a:headEnd/>
              <a:tailEnd/>
            </a:ln>
            <a:effectLst/>
          </p:spPr>
          <p:txBody>
            <a:bodyPr wrap="none" anchor="ctr"/>
            <a:lstStyle/>
            <a:p>
              <a:pPr algn="ctr">
                <a:buNone/>
              </a:pPr>
              <a:r>
                <a:rPr lang="en-US" altLang="zh-CN" dirty="0">
                  <a:solidFill>
                    <a:srgbClr val="FF0000"/>
                  </a:solidFill>
                  <a:ea typeface="宋体" pitchFamily="2" charset="-122"/>
                </a:rPr>
                <a:t>A-4</a:t>
              </a:r>
            </a:p>
          </p:txBody>
        </p:sp>
        <p:sp>
          <p:nvSpPr>
            <p:cNvPr id="152614" name="Text Box 38"/>
            <p:cNvSpPr txBox="1">
              <a:spLocks noChangeArrowheads="1"/>
            </p:cNvSpPr>
            <p:nvPr/>
          </p:nvSpPr>
          <p:spPr bwMode="auto">
            <a:xfrm>
              <a:off x="683568" y="3717032"/>
              <a:ext cx="1296144" cy="327782"/>
            </a:xfrm>
            <a:prstGeom prst="rect">
              <a:avLst/>
            </a:prstGeom>
            <a:noFill/>
            <a:ln w="12700">
              <a:noFill/>
              <a:miter lim="800000"/>
              <a:headEnd/>
              <a:tailEnd/>
            </a:ln>
            <a:effectLst/>
          </p:spPr>
          <p:txBody>
            <a:bodyPr wrap="square">
              <a:spAutoFit/>
            </a:bodyPr>
            <a:lstStyle/>
            <a:p>
              <a:pPr algn="ctr">
                <a:spcBef>
                  <a:spcPct val="50000"/>
                </a:spcBef>
                <a:buNone/>
              </a:pPr>
              <a:r>
                <a:rPr lang="zh-CN" altLang="en-US" dirty="0">
                  <a:solidFill>
                    <a:srgbClr val="FF0000"/>
                  </a:solidFill>
                  <a:ea typeface="宋体" pitchFamily="2" charset="-122"/>
                </a:rPr>
                <a:t>压栈后</a:t>
              </a:r>
              <a:r>
                <a:rPr lang="en-US" altLang="zh-CN" dirty="0">
                  <a:solidFill>
                    <a:srgbClr val="FF0000"/>
                  </a:solidFill>
                  <a:ea typeface="宋体" pitchFamily="2" charset="-122"/>
                </a:rPr>
                <a:t>SP</a:t>
              </a:r>
            </a:p>
          </p:txBody>
        </p:sp>
        <p:sp>
          <p:nvSpPr>
            <p:cNvPr id="152615" name="Line 39"/>
            <p:cNvSpPr>
              <a:spLocks noChangeShapeType="1"/>
            </p:cNvSpPr>
            <p:nvPr/>
          </p:nvSpPr>
          <p:spPr bwMode="auto">
            <a:xfrm flipV="1">
              <a:off x="3491880" y="3933056"/>
              <a:ext cx="720080" cy="0"/>
            </a:xfrm>
            <a:prstGeom prst="line">
              <a:avLst/>
            </a:prstGeom>
            <a:noFill/>
            <a:ln w="12700">
              <a:solidFill>
                <a:srgbClr val="FF0000"/>
              </a:solidFill>
              <a:round/>
              <a:headEnd/>
              <a:tailEnd type="triangle" w="med" len="med"/>
            </a:ln>
            <a:effectLst/>
          </p:spPr>
          <p:txBody>
            <a:bodyPr/>
            <a:lstStyle/>
            <a:p>
              <a:pPr algn="ctr">
                <a:buNone/>
              </a:pPr>
              <a:endParaRPr lang="zh-CN" altLang="en-US"/>
            </a:p>
          </p:txBody>
        </p:sp>
      </p:grpSp>
      <p:sp>
        <p:nvSpPr>
          <p:cNvPr id="30" name="Rectangle 34"/>
          <p:cNvSpPr>
            <a:spLocks noChangeArrowheads="1"/>
          </p:cNvSpPr>
          <p:nvPr/>
        </p:nvSpPr>
        <p:spPr bwMode="auto">
          <a:xfrm>
            <a:off x="4384576" y="3173407"/>
            <a:ext cx="1080120" cy="353943"/>
          </a:xfrm>
          <a:prstGeom prst="rect">
            <a:avLst/>
          </a:prstGeom>
          <a:noFill/>
          <a:ln w="12700">
            <a:noFill/>
            <a:miter lim="800000"/>
            <a:headEnd/>
            <a:tailEnd/>
          </a:ln>
          <a:effectLst/>
        </p:spPr>
        <p:txBody>
          <a:bodyPr wrap="square">
            <a:spAutoFit/>
          </a:bodyPr>
          <a:lstStyle/>
          <a:p>
            <a:pPr>
              <a:buNone/>
            </a:pPr>
            <a:r>
              <a:rPr lang="en-US" altLang="zh-CN" sz="2000" dirty="0">
                <a:solidFill>
                  <a:schemeClr val="accent2"/>
                </a:solidFill>
              </a:rPr>
              <a:t>Data</a:t>
            </a:r>
            <a:endParaRPr lang="zh-CN" altLang="en-US" sz="2000" dirty="0">
              <a:solidFill>
                <a:schemeClr val="accent2"/>
              </a:solidFill>
            </a:endParaRPr>
          </a:p>
        </p:txBody>
      </p:sp>
      <p:sp>
        <p:nvSpPr>
          <p:cNvPr id="2" name="文本框 1"/>
          <p:cNvSpPr txBox="1"/>
          <p:nvPr/>
        </p:nvSpPr>
        <p:spPr>
          <a:xfrm>
            <a:off x="2800400" y="5718838"/>
            <a:ext cx="2520280" cy="327782"/>
          </a:xfrm>
          <a:prstGeom prst="rect">
            <a:avLst/>
          </a:prstGeom>
          <a:noFill/>
        </p:spPr>
        <p:txBody>
          <a:bodyPr wrap="square" rtlCol="0">
            <a:spAutoFit/>
          </a:bodyPr>
          <a:lstStyle/>
          <a:p>
            <a:pPr>
              <a:buNone/>
            </a:pPr>
            <a:r>
              <a:rPr lang="zh-CN" altLang="en-US" dirty="0"/>
              <a:t>堆栈类型：空递减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3.75E-6 4.07407E-6 L 0.22604 0.18796 " pathEditMode="relative" rAng="0" ptsTypes="AA">
                                      <p:cBhvr>
                                        <p:cTn id="6" dur="2000" fill="hold"/>
                                        <p:tgtEl>
                                          <p:spTgt spid="152610"/>
                                        </p:tgtEl>
                                        <p:attrNameLst>
                                          <p:attrName>ppt_x</p:attrName>
                                          <p:attrName>ppt_y</p:attrName>
                                        </p:attrNameLst>
                                      </p:cBhvr>
                                      <p:rCtr x="11302" y="9398"/>
                                    </p:animMotion>
                                  </p:childTnLst>
                                </p:cTn>
                              </p:par>
                            </p:childTnLst>
                          </p:cTn>
                        </p:par>
                        <p:par>
                          <p:cTn id="7" fill="hold">
                            <p:stCondLst>
                              <p:cond delay="2000"/>
                            </p:stCondLst>
                            <p:childTnLst>
                              <p:par>
                                <p:cTn id="8" presetID="2" presetClass="entr" presetSubtype="8"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0-#ppt_w/2"/>
                                          </p:val>
                                        </p:tav>
                                        <p:tav tm="100000">
                                          <p:val>
                                            <p:strVal val="#ppt_x"/>
                                          </p:val>
                                        </p:tav>
                                      </p:tavLst>
                                    </p:anim>
                                    <p:anim calcmode="lin" valueType="num">
                                      <p:cBhvr additive="base">
                                        <p:cTn id="11"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10"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612000" y="252000"/>
            <a:ext cx="7010400" cy="373062"/>
          </a:xfrm>
        </p:spPr>
        <p:txBody>
          <a:bodyPr/>
          <a:lstStyle/>
          <a:p>
            <a:r>
              <a:rPr lang="en-US" altLang="zh-CN" dirty="0"/>
              <a:t>1.3 </a:t>
            </a:r>
            <a:r>
              <a:rPr lang="zh-CN" altLang="en-US" dirty="0"/>
              <a:t>寻址方式</a:t>
            </a:r>
            <a:endParaRPr lang="en-US" altLang="zh-CN" dirty="0"/>
          </a:p>
        </p:txBody>
      </p:sp>
      <p:sp>
        <p:nvSpPr>
          <p:cNvPr id="153603" name="Rectangle 3"/>
          <p:cNvSpPr>
            <a:spLocks noChangeArrowheads="1"/>
          </p:cNvSpPr>
          <p:nvPr/>
        </p:nvSpPr>
        <p:spPr bwMode="auto">
          <a:xfrm>
            <a:off x="611999" y="900000"/>
            <a:ext cx="10020501" cy="1251625"/>
          </a:xfrm>
          <a:prstGeom prst="rect">
            <a:avLst/>
          </a:prstGeom>
          <a:noFill/>
          <a:ln w="12700">
            <a:noFill/>
            <a:miter lim="800000"/>
            <a:headEnd/>
            <a:tailEnd/>
          </a:ln>
          <a:effectLst/>
        </p:spPr>
        <p:txBody>
          <a:bodyPr wrap="square" lIns="63500" tIns="25400" rIns="63500" bIns="25400">
            <a:spAutoFit/>
          </a:bodyPr>
          <a:lstStyle/>
          <a:p>
            <a:pPr marL="284163" indent="-284163">
              <a:lnSpc>
                <a:spcPct val="75000"/>
              </a:lnSpc>
              <a:spcBef>
                <a:spcPct val="65000"/>
              </a:spcBef>
              <a:buClr>
                <a:srgbClr val="FF0000"/>
              </a:buClr>
              <a:buFont typeface="Wingdings" pitchFamily="2" charset="2"/>
              <a:buChar char="v"/>
            </a:pPr>
            <a:r>
              <a:rPr lang="zh-CN" altLang="en-US" sz="2400" dirty="0"/>
              <a:t>堆栈寻址</a:t>
            </a:r>
          </a:p>
          <a:p>
            <a:pPr marL="668338" lvl="1" indent="-193675"/>
            <a:r>
              <a:rPr lang="zh-CN" altLang="en-US" sz="2400" dirty="0"/>
              <a:t>出栈操作：</a:t>
            </a:r>
            <a:r>
              <a:rPr lang="en-US" altLang="zh-CN" sz="2400" dirty="0"/>
              <a:t>POP   </a:t>
            </a:r>
            <a:r>
              <a:rPr lang="en-US" altLang="zh-CN" sz="2400" dirty="0" err="1"/>
              <a:t>Rn</a:t>
            </a:r>
            <a:r>
              <a:rPr lang="en-US" altLang="zh-CN" sz="2400" dirty="0"/>
              <a:t>，</a:t>
            </a:r>
            <a:r>
              <a:rPr lang="zh-CN" altLang="en-US" sz="2400" dirty="0"/>
              <a:t>假定寄存器</a:t>
            </a:r>
            <a:r>
              <a:rPr lang="en-US" altLang="zh-CN" sz="2400" dirty="0"/>
              <a:t>Rn</a:t>
            </a:r>
            <a:r>
              <a:rPr lang="zh-CN" altLang="en-US" sz="2400" dirty="0"/>
              <a:t>为</a:t>
            </a:r>
            <a:r>
              <a:rPr lang="en-US" altLang="zh-CN" sz="2400" dirty="0"/>
              <a:t>32</a:t>
            </a:r>
            <a:r>
              <a:rPr lang="zh-CN" altLang="en-US" sz="2400" dirty="0"/>
              <a:t>位寄存器</a:t>
            </a:r>
          </a:p>
          <a:p>
            <a:pPr marL="668338" lvl="1" indent="-193675">
              <a:buNone/>
            </a:pPr>
            <a:r>
              <a:rPr lang="zh-CN" altLang="en-US" sz="2400" dirty="0"/>
              <a:t>   </a:t>
            </a:r>
            <a:r>
              <a:rPr lang="en-US" altLang="zh-CN" sz="2400" dirty="0">
                <a:sym typeface="Wingdings" pitchFamily="2" charset="2"/>
              </a:rPr>
              <a:t> SP  (SP) + 4， Rn  [(SP)]</a:t>
            </a:r>
            <a:endParaRPr lang="en-US" altLang="zh-CN" sz="2400" dirty="0"/>
          </a:p>
        </p:txBody>
      </p:sp>
      <p:sp>
        <p:nvSpPr>
          <p:cNvPr id="153606" name="Rectangle 6"/>
          <p:cNvSpPr>
            <a:spLocks noChangeArrowheads="1"/>
          </p:cNvSpPr>
          <p:nvPr/>
        </p:nvSpPr>
        <p:spPr bwMode="auto">
          <a:xfrm>
            <a:off x="3563888" y="3552056"/>
            <a:ext cx="1451992" cy="381000"/>
          </a:xfrm>
          <a:prstGeom prst="rect">
            <a:avLst/>
          </a:prstGeom>
          <a:noFill/>
          <a:ln w="12700">
            <a:solidFill>
              <a:schemeClr val="tx1"/>
            </a:solidFill>
            <a:miter lim="800000"/>
            <a:headEnd/>
            <a:tailEnd/>
          </a:ln>
          <a:effectLst/>
        </p:spPr>
        <p:txBody>
          <a:bodyPr wrap="none" anchor="ctr"/>
          <a:lstStyle/>
          <a:p>
            <a:pPr algn="ctr">
              <a:buNone/>
            </a:pPr>
            <a:r>
              <a:rPr lang="en-US" altLang="zh-CN" dirty="0">
                <a:ea typeface="宋体" pitchFamily="2" charset="-122"/>
              </a:rPr>
              <a:t>A</a:t>
            </a:r>
          </a:p>
        </p:txBody>
      </p:sp>
      <p:sp>
        <p:nvSpPr>
          <p:cNvPr id="153607" name="Text Box 7"/>
          <p:cNvSpPr txBox="1">
            <a:spLocks noChangeArrowheads="1"/>
          </p:cNvSpPr>
          <p:nvPr/>
        </p:nvSpPr>
        <p:spPr bwMode="auto">
          <a:xfrm>
            <a:off x="2351584" y="3605274"/>
            <a:ext cx="1224136" cy="327782"/>
          </a:xfrm>
          <a:prstGeom prst="rect">
            <a:avLst/>
          </a:prstGeom>
          <a:noFill/>
          <a:ln w="12700">
            <a:noFill/>
            <a:miter lim="800000"/>
            <a:headEnd/>
            <a:tailEnd/>
          </a:ln>
          <a:effectLst/>
        </p:spPr>
        <p:txBody>
          <a:bodyPr wrap="square">
            <a:spAutoFit/>
          </a:bodyPr>
          <a:lstStyle/>
          <a:p>
            <a:pPr algn="ctr">
              <a:spcBef>
                <a:spcPct val="50000"/>
              </a:spcBef>
              <a:buNone/>
            </a:pPr>
            <a:r>
              <a:rPr lang="zh-CN" altLang="en-US" dirty="0">
                <a:solidFill>
                  <a:schemeClr val="tx1"/>
                </a:solidFill>
                <a:ea typeface="宋体" pitchFamily="2" charset="-122"/>
              </a:rPr>
              <a:t>出栈前</a:t>
            </a:r>
            <a:r>
              <a:rPr lang="en-US" altLang="zh-CN" dirty="0">
                <a:solidFill>
                  <a:schemeClr val="tx1"/>
                </a:solidFill>
                <a:ea typeface="宋体" pitchFamily="2" charset="-122"/>
              </a:rPr>
              <a:t>SP</a:t>
            </a:r>
          </a:p>
        </p:txBody>
      </p:sp>
      <p:sp>
        <p:nvSpPr>
          <p:cNvPr id="153608" name="Line 8"/>
          <p:cNvSpPr>
            <a:spLocks noChangeShapeType="1"/>
          </p:cNvSpPr>
          <p:nvPr/>
        </p:nvSpPr>
        <p:spPr bwMode="auto">
          <a:xfrm flipV="1">
            <a:off x="5015880" y="3789040"/>
            <a:ext cx="792088" cy="0"/>
          </a:xfrm>
          <a:prstGeom prst="line">
            <a:avLst/>
          </a:prstGeom>
          <a:noFill/>
          <a:ln w="12700">
            <a:solidFill>
              <a:schemeClr val="tx1"/>
            </a:solidFill>
            <a:round/>
            <a:headEnd/>
            <a:tailEnd type="triangle" w="med" len="med"/>
          </a:ln>
          <a:effectLst/>
        </p:spPr>
        <p:txBody>
          <a:bodyPr/>
          <a:lstStyle/>
          <a:p>
            <a:pPr algn="ctr">
              <a:buNone/>
            </a:pPr>
            <a:endParaRPr lang="zh-CN" altLang="en-US"/>
          </a:p>
        </p:txBody>
      </p:sp>
      <p:grpSp>
        <p:nvGrpSpPr>
          <p:cNvPr id="4" name="Group 21"/>
          <p:cNvGrpSpPr>
            <a:grpSpLocks/>
          </p:cNvGrpSpPr>
          <p:nvPr/>
        </p:nvGrpSpPr>
        <p:grpSpPr bwMode="auto">
          <a:xfrm>
            <a:off x="2495600" y="2492896"/>
            <a:ext cx="2232248" cy="457200"/>
            <a:chOff x="720" y="1872"/>
            <a:chExt cx="1488" cy="288"/>
          </a:xfrm>
        </p:grpSpPr>
        <p:sp>
          <p:nvSpPr>
            <p:cNvPr id="153622" name="Rectangle 22"/>
            <p:cNvSpPr>
              <a:spLocks noChangeArrowheads="1"/>
            </p:cNvSpPr>
            <p:nvPr/>
          </p:nvSpPr>
          <p:spPr bwMode="auto">
            <a:xfrm>
              <a:off x="1248" y="1872"/>
              <a:ext cx="960" cy="288"/>
            </a:xfrm>
            <a:prstGeom prst="rect">
              <a:avLst/>
            </a:prstGeom>
            <a:noFill/>
            <a:ln w="12700">
              <a:solidFill>
                <a:schemeClr val="tx1"/>
              </a:solidFill>
              <a:miter lim="800000"/>
              <a:headEnd/>
              <a:tailEnd/>
            </a:ln>
            <a:effectLst/>
          </p:spPr>
          <p:txBody>
            <a:bodyPr wrap="none" anchor="ctr"/>
            <a:lstStyle/>
            <a:p>
              <a:pPr algn="ctr">
                <a:buNone/>
              </a:pPr>
              <a:endParaRPr lang="en-US" altLang="zh-CN" sz="2000">
                <a:solidFill>
                  <a:schemeClr val="accent2"/>
                </a:solidFill>
              </a:endParaRPr>
            </a:p>
          </p:txBody>
        </p:sp>
        <p:sp>
          <p:nvSpPr>
            <p:cNvPr id="153623" name="Text Box 23"/>
            <p:cNvSpPr txBox="1">
              <a:spLocks noChangeArrowheads="1"/>
            </p:cNvSpPr>
            <p:nvPr/>
          </p:nvSpPr>
          <p:spPr bwMode="auto">
            <a:xfrm>
              <a:off x="720" y="1872"/>
              <a:ext cx="528" cy="223"/>
            </a:xfrm>
            <a:prstGeom prst="rect">
              <a:avLst/>
            </a:prstGeom>
            <a:noFill/>
            <a:ln w="12700">
              <a:noFill/>
              <a:miter lim="800000"/>
              <a:headEnd/>
              <a:tailEnd/>
            </a:ln>
            <a:effectLst/>
          </p:spPr>
          <p:txBody>
            <a:bodyPr>
              <a:spAutoFit/>
            </a:bodyPr>
            <a:lstStyle/>
            <a:p>
              <a:pPr algn="ctr">
                <a:spcBef>
                  <a:spcPct val="50000"/>
                </a:spcBef>
                <a:buNone/>
              </a:pPr>
              <a:r>
                <a:rPr lang="en-US" altLang="zh-CN" sz="2000"/>
                <a:t>Rn</a:t>
              </a:r>
            </a:p>
          </p:txBody>
        </p:sp>
      </p:grpSp>
      <p:grpSp>
        <p:nvGrpSpPr>
          <p:cNvPr id="6" name="Group 9"/>
          <p:cNvGrpSpPr>
            <a:grpSpLocks/>
          </p:cNvGrpSpPr>
          <p:nvPr/>
        </p:nvGrpSpPr>
        <p:grpSpPr bwMode="auto">
          <a:xfrm>
            <a:off x="5791201" y="2987825"/>
            <a:ext cx="2752725" cy="3478213"/>
            <a:chOff x="2688" y="1728"/>
            <a:chExt cx="1734" cy="2191"/>
          </a:xfrm>
        </p:grpSpPr>
        <p:sp>
          <p:nvSpPr>
            <p:cNvPr id="153610" name="Text Box 10"/>
            <p:cNvSpPr txBox="1">
              <a:spLocks noChangeArrowheads="1"/>
            </p:cNvSpPr>
            <p:nvPr/>
          </p:nvSpPr>
          <p:spPr bwMode="auto">
            <a:xfrm>
              <a:off x="3984" y="2400"/>
              <a:ext cx="438" cy="206"/>
            </a:xfrm>
            <a:prstGeom prst="rect">
              <a:avLst/>
            </a:prstGeom>
            <a:noFill/>
            <a:ln w="12700">
              <a:noFill/>
              <a:miter lim="800000"/>
              <a:headEnd/>
              <a:tailEnd/>
            </a:ln>
            <a:effectLst/>
          </p:spPr>
          <p:txBody>
            <a:bodyPr wrap="square">
              <a:spAutoFit/>
            </a:bodyPr>
            <a:lstStyle/>
            <a:p>
              <a:pPr>
                <a:spcBef>
                  <a:spcPct val="50000"/>
                </a:spcBef>
                <a:buNone/>
              </a:pPr>
              <a:r>
                <a:rPr lang="en-US" altLang="zh-CN" dirty="0">
                  <a:ea typeface="楷体_GB2312" pitchFamily="49" charset="-122"/>
                </a:rPr>
                <a:t>A+4</a:t>
              </a:r>
            </a:p>
          </p:txBody>
        </p:sp>
        <p:sp>
          <p:nvSpPr>
            <p:cNvPr id="153611" name="Rectangle 11" descr="浅色上对角线"/>
            <p:cNvSpPr>
              <a:spLocks noChangeArrowheads="1"/>
            </p:cNvSpPr>
            <p:nvPr/>
          </p:nvSpPr>
          <p:spPr bwMode="auto">
            <a:xfrm>
              <a:off x="2688" y="336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3612" name="Rectangle 12" descr="浅色上对角线"/>
            <p:cNvSpPr>
              <a:spLocks noChangeArrowheads="1"/>
            </p:cNvSpPr>
            <p:nvPr/>
          </p:nvSpPr>
          <p:spPr bwMode="auto">
            <a:xfrm>
              <a:off x="2688" y="312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3613" name="Rectangle 13" descr="浅色上对角线"/>
            <p:cNvSpPr>
              <a:spLocks noChangeArrowheads="1"/>
            </p:cNvSpPr>
            <p:nvPr/>
          </p:nvSpPr>
          <p:spPr bwMode="auto">
            <a:xfrm>
              <a:off x="2688" y="288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3614" name="Rectangle 14" descr="浅色上对角线"/>
            <p:cNvSpPr>
              <a:spLocks noChangeArrowheads="1"/>
            </p:cNvSpPr>
            <p:nvPr/>
          </p:nvSpPr>
          <p:spPr bwMode="auto">
            <a:xfrm>
              <a:off x="2688" y="2640"/>
              <a:ext cx="1296" cy="240"/>
            </a:xfrm>
            <a:prstGeom prst="rect">
              <a:avLst/>
            </a:prstGeom>
            <a:pattFill prst="ltUpDiag">
              <a:fgClr>
                <a:srgbClr val="5F5F5F"/>
              </a:fgClr>
              <a:bgClr>
                <a:schemeClr val="bg1"/>
              </a:bgClr>
            </a:pattFill>
            <a:ln w="12700">
              <a:solidFill>
                <a:schemeClr val="tx1"/>
              </a:solidFill>
              <a:miter lim="800000"/>
              <a:headEnd/>
              <a:tailEnd/>
            </a:ln>
            <a:effectLst/>
          </p:spPr>
          <p:txBody>
            <a:bodyPr wrap="none" anchor="ctr"/>
            <a:lstStyle/>
            <a:p>
              <a:pPr algn="ctr">
                <a:buNone/>
              </a:pPr>
              <a:endParaRPr lang="zh-CN" altLang="en-US"/>
            </a:p>
          </p:txBody>
        </p:sp>
        <p:sp>
          <p:nvSpPr>
            <p:cNvPr id="153615" name="Rectangle 15"/>
            <p:cNvSpPr>
              <a:spLocks noChangeArrowheads="1"/>
            </p:cNvSpPr>
            <p:nvPr/>
          </p:nvSpPr>
          <p:spPr bwMode="auto">
            <a:xfrm>
              <a:off x="2688" y="240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3616" name="Line 16"/>
            <p:cNvSpPr>
              <a:spLocks noChangeShapeType="1"/>
            </p:cNvSpPr>
            <p:nvPr/>
          </p:nvSpPr>
          <p:spPr bwMode="auto">
            <a:xfrm flipV="1">
              <a:off x="2688" y="1728"/>
              <a:ext cx="0" cy="672"/>
            </a:xfrm>
            <a:prstGeom prst="line">
              <a:avLst/>
            </a:prstGeom>
            <a:noFill/>
            <a:ln w="12700">
              <a:solidFill>
                <a:schemeClr val="tx1"/>
              </a:solidFill>
              <a:round/>
              <a:headEnd/>
              <a:tailEnd/>
            </a:ln>
            <a:effectLst/>
          </p:spPr>
          <p:txBody>
            <a:bodyPr/>
            <a:lstStyle/>
            <a:p>
              <a:pPr algn="ctr">
                <a:buNone/>
              </a:pPr>
              <a:endParaRPr lang="zh-CN" altLang="en-US"/>
            </a:p>
          </p:txBody>
        </p:sp>
        <p:sp>
          <p:nvSpPr>
            <p:cNvPr id="153617" name="Line 17"/>
            <p:cNvSpPr>
              <a:spLocks noChangeShapeType="1"/>
            </p:cNvSpPr>
            <p:nvPr/>
          </p:nvSpPr>
          <p:spPr bwMode="auto">
            <a:xfrm flipV="1">
              <a:off x="3984" y="1728"/>
              <a:ext cx="0" cy="672"/>
            </a:xfrm>
            <a:prstGeom prst="line">
              <a:avLst/>
            </a:prstGeom>
            <a:noFill/>
            <a:ln w="12700">
              <a:solidFill>
                <a:schemeClr val="tx1"/>
              </a:solidFill>
              <a:round/>
              <a:headEnd/>
              <a:tailEnd/>
            </a:ln>
            <a:effectLst/>
          </p:spPr>
          <p:txBody>
            <a:bodyPr/>
            <a:lstStyle/>
            <a:p>
              <a:pPr algn="ctr">
                <a:buNone/>
              </a:pPr>
              <a:endParaRPr lang="zh-CN" altLang="en-US"/>
            </a:p>
          </p:txBody>
        </p:sp>
        <p:sp>
          <p:nvSpPr>
            <p:cNvPr id="153618" name="Text Box 18"/>
            <p:cNvSpPr txBox="1">
              <a:spLocks noChangeArrowheads="1"/>
            </p:cNvSpPr>
            <p:nvPr/>
          </p:nvSpPr>
          <p:spPr bwMode="auto">
            <a:xfrm>
              <a:off x="2688" y="3696"/>
              <a:ext cx="1296" cy="223"/>
            </a:xfrm>
            <a:prstGeom prst="rect">
              <a:avLst/>
            </a:prstGeom>
            <a:noFill/>
            <a:ln w="12700">
              <a:noFill/>
              <a:miter lim="800000"/>
              <a:headEnd/>
              <a:tailEnd/>
            </a:ln>
            <a:effectLst/>
          </p:spPr>
          <p:txBody>
            <a:bodyPr>
              <a:spAutoFit/>
            </a:bodyPr>
            <a:lstStyle/>
            <a:p>
              <a:pPr algn="ctr">
                <a:spcBef>
                  <a:spcPct val="50000"/>
                </a:spcBef>
                <a:buNone/>
              </a:pPr>
              <a:r>
                <a:rPr lang="zh-CN" altLang="en-US" sz="2000">
                  <a:ea typeface="楷体_GB2312" pitchFamily="49" charset="-122"/>
                </a:rPr>
                <a:t>堆栈</a:t>
              </a:r>
            </a:p>
          </p:txBody>
        </p:sp>
        <p:sp>
          <p:nvSpPr>
            <p:cNvPr id="153619" name="Rectangle 19"/>
            <p:cNvSpPr>
              <a:spLocks noChangeArrowheads="1"/>
            </p:cNvSpPr>
            <p:nvPr/>
          </p:nvSpPr>
          <p:spPr bwMode="auto">
            <a:xfrm>
              <a:off x="2688" y="2160"/>
              <a:ext cx="1296" cy="240"/>
            </a:xfrm>
            <a:prstGeom prst="rect">
              <a:avLst/>
            </a:prstGeom>
            <a:noFill/>
            <a:ln w="12700">
              <a:solidFill>
                <a:schemeClr val="tx1"/>
              </a:solidFill>
              <a:miter lim="800000"/>
              <a:headEnd/>
              <a:tailEnd/>
            </a:ln>
            <a:effectLst/>
          </p:spPr>
          <p:txBody>
            <a:bodyPr wrap="none" anchor="ctr"/>
            <a:lstStyle/>
            <a:p>
              <a:pPr algn="ctr">
                <a:buNone/>
              </a:pPr>
              <a:endParaRPr lang="zh-CN" altLang="en-US"/>
            </a:p>
          </p:txBody>
        </p:sp>
        <p:sp>
          <p:nvSpPr>
            <p:cNvPr id="153620" name="Text Box 20"/>
            <p:cNvSpPr txBox="1">
              <a:spLocks noChangeArrowheads="1"/>
            </p:cNvSpPr>
            <p:nvPr/>
          </p:nvSpPr>
          <p:spPr bwMode="auto">
            <a:xfrm>
              <a:off x="3984" y="2160"/>
              <a:ext cx="432" cy="206"/>
            </a:xfrm>
            <a:prstGeom prst="rect">
              <a:avLst/>
            </a:prstGeom>
            <a:noFill/>
            <a:ln w="12700">
              <a:noFill/>
              <a:miter lim="800000"/>
              <a:headEnd/>
              <a:tailEnd/>
            </a:ln>
            <a:effectLst/>
          </p:spPr>
          <p:txBody>
            <a:bodyPr>
              <a:spAutoFit/>
            </a:bodyPr>
            <a:lstStyle/>
            <a:p>
              <a:pPr>
                <a:spcBef>
                  <a:spcPct val="50000"/>
                </a:spcBef>
                <a:buNone/>
              </a:pPr>
              <a:r>
                <a:rPr lang="en-US" altLang="zh-CN" dirty="0">
                  <a:ea typeface="楷体_GB2312" pitchFamily="49" charset="-122"/>
                </a:rPr>
                <a:t>A</a:t>
              </a:r>
            </a:p>
          </p:txBody>
        </p:sp>
      </p:grpSp>
      <p:sp>
        <p:nvSpPr>
          <p:cNvPr id="153625" name="Rectangle 25"/>
          <p:cNvSpPr>
            <a:spLocks noChangeArrowheads="1"/>
          </p:cNvSpPr>
          <p:nvPr/>
        </p:nvSpPr>
        <p:spPr bwMode="auto">
          <a:xfrm>
            <a:off x="6456040" y="4083170"/>
            <a:ext cx="1080120" cy="353943"/>
          </a:xfrm>
          <a:prstGeom prst="rect">
            <a:avLst/>
          </a:prstGeom>
          <a:noFill/>
          <a:ln w="12700">
            <a:noFill/>
            <a:miter lim="800000"/>
            <a:headEnd/>
            <a:tailEnd/>
          </a:ln>
          <a:effectLst/>
        </p:spPr>
        <p:txBody>
          <a:bodyPr wrap="square">
            <a:spAutoFit/>
          </a:bodyPr>
          <a:lstStyle/>
          <a:p>
            <a:pPr algn="ctr">
              <a:buNone/>
            </a:pPr>
            <a:r>
              <a:rPr lang="en-US" altLang="zh-CN" sz="2000" dirty="0">
                <a:solidFill>
                  <a:schemeClr val="accent2"/>
                </a:solidFill>
              </a:rPr>
              <a:t>Data</a:t>
            </a:r>
            <a:endParaRPr lang="zh-CN" altLang="en-US" sz="2000" dirty="0">
              <a:solidFill>
                <a:schemeClr val="accent2"/>
              </a:solidFill>
            </a:endParaRPr>
          </a:p>
        </p:txBody>
      </p:sp>
      <p:grpSp>
        <p:nvGrpSpPr>
          <p:cNvPr id="37" name="组合 36"/>
          <p:cNvGrpSpPr/>
          <p:nvPr/>
        </p:nvGrpSpPr>
        <p:grpSpPr>
          <a:xfrm>
            <a:off x="2351584" y="4054628"/>
            <a:ext cx="3456384" cy="382485"/>
            <a:chOff x="827584" y="4198643"/>
            <a:chExt cx="3456384" cy="382485"/>
          </a:xfrm>
        </p:grpSpPr>
        <p:sp>
          <p:nvSpPr>
            <p:cNvPr id="153629" name="Rectangle 29"/>
            <p:cNvSpPr>
              <a:spLocks noChangeArrowheads="1"/>
            </p:cNvSpPr>
            <p:nvPr/>
          </p:nvSpPr>
          <p:spPr bwMode="auto">
            <a:xfrm>
              <a:off x="2051720" y="4198643"/>
              <a:ext cx="1440160" cy="381000"/>
            </a:xfrm>
            <a:prstGeom prst="rect">
              <a:avLst/>
            </a:prstGeom>
            <a:noFill/>
            <a:ln w="12700">
              <a:solidFill>
                <a:schemeClr val="tx1"/>
              </a:solidFill>
              <a:miter lim="800000"/>
              <a:headEnd/>
              <a:tailEnd/>
            </a:ln>
            <a:effectLst/>
          </p:spPr>
          <p:txBody>
            <a:bodyPr wrap="none" anchor="ctr"/>
            <a:lstStyle/>
            <a:p>
              <a:pPr algn="ctr">
                <a:buNone/>
              </a:pPr>
              <a:r>
                <a:rPr lang="en-US" altLang="zh-CN" dirty="0">
                  <a:solidFill>
                    <a:srgbClr val="FF0000"/>
                  </a:solidFill>
                  <a:ea typeface="宋体" pitchFamily="2" charset="-122"/>
                </a:rPr>
                <a:t>A+4</a:t>
              </a:r>
            </a:p>
          </p:txBody>
        </p:sp>
        <p:sp>
          <p:nvSpPr>
            <p:cNvPr id="153630" name="Text Box 30"/>
            <p:cNvSpPr txBox="1">
              <a:spLocks noChangeArrowheads="1"/>
            </p:cNvSpPr>
            <p:nvPr/>
          </p:nvSpPr>
          <p:spPr bwMode="auto">
            <a:xfrm>
              <a:off x="827584" y="4253346"/>
              <a:ext cx="1224136" cy="327782"/>
            </a:xfrm>
            <a:prstGeom prst="rect">
              <a:avLst/>
            </a:prstGeom>
            <a:noFill/>
            <a:ln w="12700">
              <a:noFill/>
              <a:miter lim="800000"/>
              <a:headEnd/>
              <a:tailEnd/>
            </a:ln>
            <a:effectLst/>
          </p:spPr>
          <p:txBody>
            <a:bodyPr wrap="square">
              <a:spAutoFit/>
            </a:bodyPr>
            <a:lstStyle/>
            <a:p>
              <a:pPr algn="ctr">
                <a:spcBef>
                  <a:spcPct val="50000"/>
                </a:spcBef>
                <a:buNone/>
              </a:pPr>
              <a:r>
                <a:rPr lang="zh-CN" altLang="en-US" dirty="0">
                  <a:solidFill>
                    <a:srgbClr val="FF0000"/>
                  </a:solidFill>
                  <a:ea typeface="宋体" pitchFamily="2" charset="-122"/>
                </a:rPr>
                <a:t>出栈后</a:t>
              </a:r>
              <a:r>
                <a:rPr lang="en-US" altLang="zh-CN" dirty="0">
                  <a:solidFill>
                    <a:srgbClr val="FF0000"/>
                  </a:solidFill>
                  <a:ea typeface="宋体" pitchFamily="2" charset="-122"/>
                </a:rPr>
                <a:t>SP</a:t>
              </a:r>
            </a:p>
          </p:txBody>
        </p:sp>
        <p:sp>
          <p:nvSpPr>
            <p:cNvPr id="153631" name="Line 31"/>
            <p:cNvSpPr>
              <a:spLocks noChangeShapeType="1"/>
            </p:cNvSpPr>
            <p:nvPr/>
          </p:nvSpPr>
          <p:spPr bwMode="auto">
            <a:xfrm>
              <a:off x="3491880" y="4437110"/>
              <a:ext cx="792088" cy="1"/>
            </a:xfrm>
            <a:prstGeom prst="line">
              <a:avLst/>
            </a:prstGeom>
            <a:noFill/>
            <a:ln w="12700">
              <a:solidFill>
                <a:srgbClr val="FF0000"/>
              </a:solidFill>
              <a:round/>
              <a:headEnd/>
              <a:tailEnd type="triangle" w="med" len="med"/>
            </a:ln>
            <a:effectLst/>
          </p:spPr>
          <p:txBody>
            <a:bodyPr/>
            <a:lstStyle/>
            <a:p>
              <a:pPr algn="ctr">
                <a:buNone/>
              </a:pPr>
              <a:endParaRPr lang="zh-CN" altLang="en-US"/>
            </a:p>
          </p:txBody>
        </p:sp>
      </p:grpSp>
      <p:sp>
        <p:nvSpPr>
          <p:cNvPr id="36" name="Rectangle 25"/>
          <p:cNvSpPr>
            <a:spLocks noChangeArrowheads="1"/>
          </p:cNvSpPr>
          <p:nvPr/>
        </p:nvSpPr>
        <p:spPr bwMode="auto">
          <a:xfrm>
            <a:off x="6456040" y="4077072"/>
            <a:ext cx="1080120" cy="360041"/>
          </a:xfrm>
          <a:prstGeom prst="rect">
            <a:avLst/>
          </a:prstGeom>
          <a:noFill/>
          <a:ln w="12700">
            <a:noFill/>
            <a:miter lim="800000"/>
            <a:headEnd/>
            <a:tailEnd/>
          </a:ln>
          <a:effectLst/>
        </p:spPr>
        <p:txBody>
          <a:bodyPr wrap="square">
            <a:spAutoFit/>
          </a:bodyPr>
          <a:lstStyle/>
          <a:p>
            <a:pPr algn="ctr">
              <a:buNone/>
            </a:pPr>
            <a:r>
              <a:rPr lang="en-US" altLang="zh-CN" sz="2000" dirty="0">
                <a:solidFill>
                  <a:schemeClr val="accent2"/>
                </a:solidFill>
              </a:rPr>
              <a:t>Data</a:t>
            </a:r>
            <a:endParaRPr lang="zh-CN" altLang="en-US" sz="20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5026 -0.01134 L -0.24505 -0.21643 " pathEditMode="relative" rAng="0" ptsTypes="AA">
                                      <p:cBhvr>
                                        <p:cTn id="6" dur="2000" fill="hold"/>
                                        <p:tgtEl>
                                          <p:spTgt spid="153625"/>
                                        </p:tgtEl>
                                        <p:attrNameLst>
                                          <p:attrName>ppt_x</p:attrName>
                                          <p:attrName>ppt_y</p:attrName>
                                        </p:attrNameLst>
                                      </p:cBhvr>
                                      <p:rCtr x="-14766" y="-10255"/>
                                    </p:animMotion>
                                  </p:childTnLst>
                                </p:cTn>
                              </p:par>
                            </p:childTnLst>
                          </p:cTn>
                        </p:par>
                        <p:par>
                          <p:cTn id="7" fill="hold">
                            <p:stCondLst>
                              <p:cond delay="2000"/>
                            </p:stCondLst>
                            <p:childTnLst>
                              <p:par>
                                <p:cTn id="8" presetID="2" presetClass="entr" presetSubtype="8" fill="hold" nodeType="afterEffect">
                                  <p:stCondLst>
                                    <p:cond delay="50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500" fill="hold"/>
                                        <p:tgtEl>
                                          <p:spTgt spid="37"/>
                                        </p:tgtEl>
                                        <p:attrNameLst>
                                          <p:attrName>ppt_x</p:attrName>
                                        </p:attrNameLst>
                                      </p:cBhvr>
                                      <p:tavLst>
                                        <p:tav tm="0">
                                          <p:val>
                                            <p:strVal val="0-#ppt_w/2"/>
                                          </p:val>
                                        </p:tav>
                                        <p:tav tm="100000">
                                          <p:val>
                                            <p:strVal val="#ppt_x"/>
                                          </p:val>
                                        </p:tav>
                                      </p:tavLst>
                                    </p:anim>
                                    <p:anim calcmode="lin" valueType="num">
                                      <p:cBhvr additive="base">
                                        <p:cTn id="11"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en-US" altLang="zh-CN" dirty="0"/>
              <a:t>1.3 </a:t>
            </a:r>
            <a:r>
              <a:rPr lang="zh-CN" altLang="en-US" dirty="0"/>
              <a:t>寻址方式</a:t>
            </a: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2976130922"/>
              </p:ext>
            </p:extLst>
          </p:nvPr>
        </p:nvGraphicFramePr>
        <p:xfrm>
          <a:off x="1415480" y="2492896"/>
          <a:ext cx="9217024" cy="3721585"/>
        </p:xfrm>
        <a:graphic>
          <a:graphicData uri="http://schemas.openxmlformats.org/drawingml/2006/table">
            <a:tbl>
              <a:tblPr firstRow="1" bandRow="1">
                <a:tableStyleId>{68D230F3-CF80-4859-8CE7-A43EE81993B5}</a:tableStyleId>
              </a:tblPr>
              <a:tblGrid>
                <a:gridCol w="1775818">
                  <a:extLst>
                    <a:ext uri="{9D8B030D-6E8A-4147-A177-3AD203B41FA5}">
                      <a16:colId xmlns:a16="http://schemas.microsoft.com/office/drawing/2014/main" val="20000"/>
                    </a:ext>
                  </a:extLst>
                </a:gridCol>
                <a:gridCol w="2198633">
                  <a:extLst>
                    <a:ext uri="{9D8B030D-6E8A-4147-A177-3AD203B41FA5}">
                      <a16:colId xmlns:a16="http://schemas.microsoft.com/office/drawing/2014/main" val="20001"/>
                    </a:ext>
                  </a:extLst>
                </a:gridCol>
                <a:gridCol w="2621446">
                  <a:extLst>
                    <a:ext uri="{9D8B030D-6E8A-4147-A177-3AD203B41FA5}">
                      <a16:colId xmlns:a16="http://schemas.microsoft.com/office/drawing/2014/main" val="20002"/>
                    </a:ext>
                  </a:extLst>
                </a:gridCol>
                <a:gridCol w="2621127">
                  <a:extLst>
                    <a:ext uri="{9D8B030D-6E8A-4147-A177-3AD203B41FA5}">
                      <a16:colId xmlns:a16="http://schemas.microsoft.com/office/drawing/2014/main" val="20003"/>
                    </a:ext>
                  </a:extLst>
                </a:gridCol>
              </a:tblGrid>
              <a:tr h="531655">
                <a:tc>
                  <a:txBody>
                    <a:bodyPr/>
                    <a:lstStyle/>
                    <a:p>
                      <a:pPr algn="l" fontAlgn="ctr"/>
                      <a:r>
                        <a:rPr lang="zh-CN" altLang="en-US" sz="2400" b="1" i="0" u="none" strike="noStrike" dirty="0">
                          <a:solidFill>
                            <a:srgbClr val="FF0000"/>
                          </a:solidFill>
                          <a:effectLst/>
                          <a:latin typeface="+mn-lt"/>
                        </a:rPr>
                        <a:t>方式</a:t>
                      </a:r>
                    </a:p>
                  </a:txBody>
                  <a:tcPr marL="9525" marR="9525" marT="9525" marB="0" anchor="ctr"/>
                </a:tc>
                <a:tc>
                  <a:txBody>
                    <a:bodyPr/>
                    <a:lstStyle/>
                    <a:p>
                      <a:pPr algn="l" fontAlgn="ctr"/>
                      <a:r>
                        <a:rPr lang="zh-CN" altLang="en-US" sz="2400" b="1" i="0" u="none" strike="noStrike">
                          <a:solidFill>
                            <a:srgbClr val="FF0000"/>
                          </a:solidFill>
                          <a:effectLst/>
                          <a:latin typeface="+mn-lt"/>
                        </a:rPr>
                        <a:t>算法</a:t>
                      </a:r>
                    </a:p>
                  </a:txBody>
                  <a:tcPr marL="9525" marR="9525" marT="9525" marB="0" anchor="ctr"/>
                </a:tc>
                <a:tc>
                  <a:txBody>
                    <a:bodyPr/>
                    <a:lstStyle/>
                    <a:p>
                      <a:pPr algn="l" fontAlgn="ctr"/>
                      <a:r>
                        <a:rPr lang="zh-CN" altLang="en-US" sz="2400" b="1" i="0" u="none" strike="noStrike">
                          <a:solidFill>
                            <a:srgbClr val="FF0000"/>
                          </a:solidFill>
                          <a:effectLst/>
                          <a:latin typeface="+mn-lt"/>
                        </a:rPr>
                        <a:t>主要优点</a:t>
                      </a:r>
                    </a:p>
                  </a:txBody>
                  <a:tcPr marL="9525" marR="9525" marT="9525" marB="0" anchor="ctr"/>
                </a:tc>
                <a:tc>
                  <a:txBody>
                    <a:bodyPr/>
                    <a:lstStyle/>
                    <a:p>
                      <a:pPr algn="l" fontAlgn="ctr"/>
                      <a:r>
                        <a:rPr lang="zh-CN" altLang="en-US" sz="2400" b="1" i="0" u="none" strike="noStrike">
                          <a:solidFill>
                            <a:srgbClr val="FF0000"/>
                          </a:solidFill>
                          <a:effectLst/>
                          <a:latin typeface="+mn-lt"/>
                        </a:rPr>
                        <a:t>主要缺点</a:t>
                      </a:r>
                    </a:p>
                  </a:txBody>
                  <a:tcPr marL="9525" marR="9525" marT="9525" marB="0" anchor="ctr"/>
                </a:tc>
                <a:extLst>
                  <a:ext uri="{0D108BD9-81ED-4DB2-BD59-A6C34878D82A}">
                    <a16:rowId xmlns:a16="http://schemas.microsoft.com/office/drawing/2014/main" val="10000"/>
                  </a:ext>
                </a:extLst>
              </a:tr>
              <a:tr h="531655">
                <a:tc>
                  <a:txBody>
                    <a:bodyPr/>
                    <a:lstStyle/>
                    <a:p>
                      <a:pPr algn="l" fontAlgn="ctr"/>
                      <a:r>
                        <a:rPr lang="zh-CN" altLang="en-US" sz="2000" b="1" i="0" u="none" strike="noStrike" dirty="0">
                          <a:solidFill>
                            <a:srgbClr val="000000"/>
                          </a:solidFill>
                          <a:effectLst/>
                          <a:latin typeface="+mn-lt"/>
                        </a:rPr>
                        <a:t>立即</a:t>
                      </a:r>
                    </a:p>
                  </a:txBody>
                  <a:tcPr marL="9525" marR="9525" marT="9525" marB="0" anchor="ctr"/>
                </a:tc>
                <a:tc>
                  <a:txBody>
                    <a:bodyPr/>
                    <a:lstStyle/>
                    <a:p>
                      <a:pPr algn="l" fontAlgn="ctr"/>
                      <a:r>
                        <a:rPr lang="zh-CN" altLang="en-US" sz="2000" b="1" i="0" u="none" strike="noStrike" dirty="0">
                          <a:solidFill>
                            <a:srgbClr val="000000"/>
                          </a:solidFill>
                          <a:effectLst/>
                          <a:latin typeface="+mn-lt"/>
                        </a:rPr>
                        <a:t>操作数</a:t>
                      </a:r>
                      <a:r>
                        <a:rPr lang="en-US" altLang="zh-CN" sz="2000" b="1" i="0" u="none" strike="noStrike" dirty="0">
                          <a:solidFill>
                            <a:srgbClr val="000000"/>
                          </a:solidFill>
                          <a:effectLst/>
                          <a:latin typeface="+mn-lt"/>
                        </a:rPr>
                        <a:t>=</a:t>
                      </a:r>
                      <a:r>
                        <a:rPr lang="en-US" sz="2000" b="1" i="0" u="none" strike="noStrike" dirty="0">
                          <a:solidFill>
                            <a:srgbClr val="000000"/>
                          </a:solidFill>
                          <a:effectLst/>
                          <a:latin typeface="+mn-lt"/>
                        </a:rPr>
                        <a:t>A</a:t>
                      </a:r>
                    </a:p>
                  </a:txBody>
                  <a:tcPr marL="9525" marR="9525" marT="9525" marB="0" anchor="ctr"/>
                </a:tc>
                <a:tc>
                  <a:txBody>
                    <a:bodyPr/>
                    <a:lstStyle/>
                    <a:p>
                      <a:pPr algn="l" fontAlgn="ctr"/>
                      <a:r>
                        <a:rPr lang="zh-CN" altLang="en-US" sz="2000" b="1" i="0" u="none" strike="noStrike">
                          <a:solidFill>
                            <a:srgbClr val="000000"/>
                          </a:solidFill>
                          <a:effectLst/>
                          <a:latin typeface="+mn-lt"/>
                        </a:rPr>
                        <a:t>指令执行快</a:t>
                      </a:r>
                    </a:p>
                  </a:txBody>
                  <a:tcPr marL="9525" marR="9525" marT="9525" marB="0" anchor="ctr"/>
                </a:tc>
                <a:tc>
                  <a:txBody>
                    <a:bodyPr/>
                    <a:lstStyle/>
                    <a:p>
                      <a:pPr algn="l" fontAlgn="ctr"/>
                      <a:r>
                        <a:rPr lang="zh-CN" altLang="en-US" sz="2000" b="1" i="0" u="none" strike="noStrike">
                          <a:solidFill>
                            <a:srgbClr val="000000"/>
                          </a:solidFill>
                          <a:effectLst/>
                          <a:latin typeface="+mn-lt"/>
                        </a:rPr>
                        <a:t>操作数幅值有限</a:t>
                      </a:r>
                    </a:p>
                  </a:txBody>
                  <a:tcPr marL="9525" marR="9525" marT="9525" marB="0" anchor="ctr"/>
                </a:tc>
                <a:extLst>
                  <a:ext uri="{0D108BD9-81ED-4DB2-BD59-A6C34878D82A}">
                    <a16:rowId xmlns:a16="http://schemas.microsoft.com/office/drawing/2014/main" val="10001"/>
                  </a:ext>
                </a:extLst>
              </a:tr>
              <a:tr h="531655">
                <a:tc>
                  <a:txBody>
                    <a:bodyPr/>
                    <a:lstStyle/>
                    <a:p>
                      <a:pPr algn="l" fontAlgn="ctr"/>
                      <a:r>
                        <a:rPr lang="zh-CN" altLang="en-US" sz="2000" b="1" i="0" u="none" strike="noStrike" dirty="0">
                          <a:solidFill>
                            <a:srgbClr val="000000"/>
                          </a:solidFill>
                          <a:effectLst/>
                          <a:latin typeface="+mn-lt"/>
                        </a:rPr>
                        <a:t>存储器直接</a:t>
                      </a:r>
                    </a:p>
                  </a:txBody>
                  <a:tcPr marL="9525" marR="9525" marT="9525" marB="0" anchor="ctr"/>
                </a:tc>
                <a:tc>
                  <a:txBody>
                    <a:bodyPr/>
                    <a:lstStyle/>
                    <a:p>
                      <a:pPr algn="l" fontAlgn="ctr"/>
                      <a:r>
                        <a:rPr lang="en-US" sz="2000" b="1" i="0" u="none" strike="noStrike" dirty="0">
                          <a:solidFill>
                            <a:srgbClr val="000000"/>
                          </a:solidFill>
                          <a:effectLst/>
                          <a:latin typeface="+mn-lt"/>
                        </a:rPr>
                        <a:t>EA=A</a:t>
                      </a:r>
                    </a:p>
                  </a:txBody>
                  <a:tcPr marL="9525" marR="9525" marT="9525" marB="0" anchor="ctr"/>
                </a:tc>
                <a:tc>
                  <a:txBody>
                    <a:bodyPr/>
                    <a:lstStyle/>
                    <a:p>
                      <a:pPr algn="l" fontAlgn="ctr"/>
                      <a:r>
                        <a:rPr lang="zh-CN" altLang="en-US" sz="2000" b="1" i="0" u="none" strike="noStrike">
                          <a:solidFill>
                            <a:srgbClr val="000000"/>
                          </a:solidFill>
                          <a:effectLst/>
                          <a:latin typeface="+mn-lt"/>
                        </a:rPr>
                        <a:t>有效地址计算简单</a:t>
                      </a:r>
                    </a:p>
                  </a:txBody>
                  <a:tcPr marL="9525" marR="9525" marT="9525" marB="0" anchor="ctr"/>
                </a:tc>
                <a:tc>
                  <a:txBody>
                    <a:bodyPr/>
                    <a:lstStyle/>
                    <a:p>
                      <a:pPr algn="l" fontAlgn="ctr"/>
                      <a:r>
                        <a:rPr lang="zh-CN" altLang="en-US" sz="2000" b="1" i="0" u="none" strike="noStrike">
                          <a:solidFill>
                            <a:srgbClr val="000000"/>
                          </a:solidFill>
                          <a:effectLst/>
                          <a:latin typeface="+mn-lt"/>
                        </a:rPr>
                        <a:t>地址范围有限</a:t>
                      </a:r>
                    </a:p>
                  </a:txBody>
                  <a:tcPr marL="9525" marR="9525" marT="9525" marB="0" anchor="ctr"/>
                </a:tc>
                <a:extLst>
                  <a:ext uri="{0D108BD9-81ED-4DB2-BD59-A6C34878D82A}">
                    <a16:rowId xmlns:a16="http://schemas.microsoft.com/office/drawing/2014/main" val="10002"/>
                  </a:ext>
                </a:extLst>
              </a:tr>
              <a:tr h="531655">
                <a:tc>
                  <a:txBody>
                    <a:bodyPr/>
                    <a:lstStyle/>
                    <a:p>
                      <a:pPr algn="l" fontAlgn="ctr"/>
                      <a:r>
                        <a:rPr lang="zh-CN" altLang="en-US" sz="2000" b="1" i="0" u="none" strike="noStrike">
                          <a:solidFill>
                            <a:srgbClr val="000000"/>
                          </a:solidFill>
                          <a:effectLst/>
                          <a:latin typeface="+mn-lt"/>
                        </a:rPr>
                        <a:t>寄存器直接</a:t>
                      </a:r>
                    </a:p>
                  </a:txBody>
                  <a:tcPr marL="9525" marR="9525" marT="9525" marB="0" anchor="ctr"/>
                </a:tc>
                <a:tc>
                  <a:txBody>
                    <a:bodyPr/>
                    <a:lstStyle/>
                    <a:p>
                      <a:pPr algn="l" fontAlgn="ctr"/>
                      <a:r>
                        <a:rPr lang="zh-CN" altLang="en-US" sz="2000" b="1" i="0" u="none" strike="noStrike" dirty="0">
                          <a:solidFill>
                            <a:srgbClr val="000000"/>
                          </a:solidFill>
                          <a:effectLst/>
                          <a:latin typeface="+mn-lt"/>
                        </a:rPr>
                        <a:t>操作数</a:t>
                      </a:r>
                      <a:r>
                        <a:rPr lang="en-US" altLang="zh-CN" sz="2000" b="1" i="0" u="none" strike="noStrike" dirty="0">
                          <a:solidFill>
                            <a:srgbClr val="000000"/>
                          </a:solidFill>
                          <a:effectLst/>
                          <a:latin typeface="+mn-lt"/>
                        </a:rPr>
                        <a:t>=</a:t>
                      </a:r>
                      <a:r>
                        <a:rPr lang="zh-CN" altLang="en-US" sz="2000" b="1" i="0" u="none" strike="noStrike" dirty="0">
                          <a:solidFill>
                            <a:srgbClr val="000000"/>
                          </a:solidFill>
                          <a:effectLst/>
                          <a:latin typeface="+mn-lt"/>
                        </a:rPr>
                        <a:t>（</a:t>
                      </a:r>
                      <a:r>
                        <a:rPr lang="en-US" sz="2000" b="1" i="0" u="none" strike="noStrike" dirty="0">
                          <a:solidFill>
                            <a:srgbClr val="000000"/>
                          </a:solidFill>
                          <a:effectLst/>
                          <a:latin typeface="+mn-lt"/>
                        </a:rPr>
                        <a:t>R）</a:t>
                      </a:r>
                    </a:p>
                  </a:txBody>
                  <a:tcPr marL="9525" marR="9525" marT="9525" marB="0" anchor="ctr"/>
                </a:tc>
                <a:tc>
                  <a:txBody>
                    <a:bodyPr/>
                    <a:lstStyle/>
                    <a:p>
                      <a:pPr algn="l" fontAlgn="ctr"/>
                      <a:r>
                        <a:rPr lang="zh-CN" altLang="en-US" sz="2000" b="1" i="0" u="none" strike="noStrike" dirty="0">
                          <a:solidFill>
                            <a:srgbClr val="000000"/>
                          </a:solidFill>
                          <a:effectLst/>
                          <a:latin typeface="+mn-lt"/>
                        </a:rPr>
                        <a:t>指令执行快，指令短</a:t>
                      </a:r>
                    </a:p>
                  </a:txBody>
                  <a:tcPr marL="9525" marR="9525" marT="9525" marB="0" anchor="ctr"/>
                </a:tc>
                <a:tc>
                  <a:txBody>
                    <a:bodyPr/>
                    <a:lstStyle/>
                    <a:p>
                      <a:pPr algn="l" fontAlgn="ctr"/>
                      <a:r>
                        <a:rPr lang="zh-CN" altLang="en-US" sz="2000" b="1" i="0" u="none" strike="noStrike" dirty="0">
                          <a:solidFill>
                            <a:srgbClr val="000000"/>
                          </a:solidFill>
                          <a:effectLst/>
                          <a:latin typeface="+mn-lt"/>
                        </a:rPr>
                        <a:t>地址范围有限</a:t>
                      </a:r>
                    </a:p>
                  </a:txBody>
                  <a:tcPr marL="9525" marR="9525" marT="9525" marB="0" anchor="ctr"/>
                </a:tc>
                <a:extLst>
                  <a:ext uri="{0D108BD9-81ED-4DB2-BD59-A6C34878D82A}">
                    <a16:rowId xmlns:a16="http://schemas.microsoft.com/office/drawing/2014/main" val="10003"/>
                  </a:ext>
                </a:extLst>
              </a:tr>
              <a:tr h="531655">
                <a:tc>
                  <a:txBody>
                    <a:bodyPr/>
                    <a:lstStyle/>
                    <a:p>
                      <a:pPr algn="l" fontAlgn="ctr"/>
                      <a:r>
                        <a:rPr lang="zh-CN" altLang="en-US" sz="2000" b="1" i="0" u="none" strike="noStrike">
                          <a:solidFill>
                            <a:srgbClr val="000000"/>
                          </a:solidFill>
                          <a:effectLst/>
                          <a:latin typeface="+mn-lt"/>
                        </a:rPr>
                        <a:t>寄存器间接</a:t>
                      </a:r>
                    </a:p>
                  </a:txBody>
                  <a:tcPr marL="9525" marR="9525" marT="9525" marB="0" anchor="ctr"/>
                </a:tc>
                <a:tc>
                  <a:txBody>
                    <a:bodyPr/>
                    <a:lstStyle/>
                    <a:p>
                      <a:pPr algn="l" fontAlgn="ctr"/>
                      <a:r>
                        <a:rPr lang="en-US" sz="2000" b="1" i="0" u="none" strike="noStrike">
                          <a:solidFill>
                            <a:srgbClr val="000000"/>
                          </a:solidFill>
                          <a:effectLst/>
                          <a:latin typeface="+mn-lt"/>
                        </a:rPr>
                        <a:t>EA=（R）</a:t>
                      </a:r>
                    </a:p>
                  </a:txBody>
                  <a:tcPr marL="9525" marR="9525" marT="9525" marB="0" anchor="ctr"/>
                </a:tc>
                <a:tc>
                  <a:txBody>
                    <a:bodyPr/>
                    <a:lstStyle/>
                    <a:p>
                      <a:pPr algn="l" fontAlgn="ctr"/>
                      <a:r>
                        <a:rPr lang="zh-CN" altLang="en-US" sz="2000" b="1" i="0" u="none" strike="noStrike" dirty="0">
                          <a:solidFill>
                            <a:srgbClr val="000000"/>
                          </a:solidFill>
                          <a:effectLst/>
                          <a:latin typeface="+mn-lt"/>
                        </a:rPr>
                        <a:t>地址范围大</a:t>
                      </a:r>
                    </a:p>
                  </a:txBody>
                  <a:tcPr marL="9525" marR="9525" marT="9525" marB="0" anchor="ctr"/>
                </a:tc>
                <a:tc>
                  <a:txBody>
                    <a:bodyPr/>
                    <a:lstStyle/>
                    <a:p>
                      <a:pPr algn="l" fontAlgn="ctr"/>
                      <a:r>
                        <a:rPr lang="zh-CN" altLang="en-US" sz="2000" b="1" i="0" u="none" strike="noStrike">
                          <a:solidFill>
                            <a:srgbClr val="000000"/>
                          </a:solidFill>
                          <a:effectLst/>
                          <a:latin typeface="+mn-lt"/>
                        </a:rPr>
                        <a:t>额外存储器访问</a:t>
                      </a:r>
                    </a:p>
                  </a:txBody>
                  <a:tcPr marL="9525" marR="9525" marT="9525" marB="0" anchor="ctr"/>
                </a:tc>
                <a:extLst>
                  <a:ext uri="{0D108BD9-81ED-4DB2-BD59-A6C34878D82A}">
                    <a16:rowId xmlns:a16="http://schemas.microsoft.com/office/drawing/2014/main" val="10004"/>
                  </a:ext>
                </a:extLst>
              </a:tr>
              <a:tr h="531655">
                <a:tc>
                  <a:txBody>
                    <a:bodyPr/>
                    <a:lstStyle/>
                    <a:p>
                      <a:pPr algn="l" fontAlgn="ctr"/>
                      <a:r>
                        <a:rPr lang="zh-CN" altLang="en-US" sz="2000" b="1" i="0" u="none" strike="noStrike">
                          <a:solidFill>
                            <a:srgbClr val="000000"/>
                          </a:solidFill>
                          <a:effectLst/>
                          <a:latin typeface="+mn-lt"/>
                        </a:rPr>
                        <a:t>相对</a:t>
                      </a:r>
                    </a:p>
                  </a:txBody>
                  <a:tcPr marL="9525" marR="9525" marT="9525" marB="0" anchor="ctr"/>
                </a:tc>
                <a:tc>
                  <a:txBody>
                    <a:bodyPr/>
                    <a:lstStyle/>
                    <a:p>
                      <a:pPr algn="l" fontAlgn="ctr"/>
                      <a:r>
                        <a:rPr lang="en-US" sz="2000" b="1" i="0" u="none" strike="noStrike" dirty="0">
                          <a:solidFill>
                            <a:srgbClr val="000000"/>
                          </a:solidFill>
                          <a:effectLst/>
                          <a:latin typeface="+mn-lt"/>
                        </a:rPr>
                        <a:t>EA=A+（R）</a:t>
                      </a:r>
                    </a:p>
                  </a:txBody>
                  <a:tcPr marL="9525" marR="9525" marT="9525" marB="0" anchor="ctr"/>
                </a:tc>
                <a:tc>
                  <a:txBody>
                    <a:bodyPr/>
                    <a:lstStyle/>
                    <a:p>
                      <a:pPr algn="l" fontAlgn="ctr"/>
                      <a:r>
                        <a:rPr lang="zh-CN" altLang="en-US" sz="2000" b="1" i="0" u="none" strike="noStrike" dirty="0">
                          <a:solidFill>
                            <a:srgbClr val="000000"/>
                          </a:solidFill>
                          <a:effectLst/>
                          <a:latin typeface="+mn-lt"/>
                        </a:rPr>
                        <a:t>灵活</a:t>
                      </a:r>
                    </a:p>
                  </a:txBody>
                  <a:tcPr marL="9525" marR="9525" marT="9525" marB="0" anchor="ctr"/>
                </a:tc>
                <a:tc>
                  <a:txBody>
                    <a:bodyPr/>
                    <a:lstStyle/>
                    <a:p>
                      <a:pPr algn="l" fontAlgn="ctr"/>
                      <a:r>
                        <a:rPr lang="zh-CN" altLang="en-US" sz="2000" b="1" i="0" u="none" strike="noStrike" dirty="0">
                          <a:solidFill>
                            <a:srgbClr val="000000"/>
                          </a:solidFill>
                          <a:effectLst/>
                          <a:latin typeface="+mn-lt"/>
                        </a:rPr>
                        <a:t>复杂</a:t>
                      </a:r>
                    </a:p>
                  </a:txBody>
                  <a:tcPr marL="9525" marR="9525" marT="9525" marB="0" anchor="ctr"/>
                </a:tc>
                <a:extLst>
                  <a:ext uri="{0D108BD9-81ED-4DB2-BD59-A6C34878D82A}">
                    <a16:rowId xmlns:a16="http://schemas.microsoft.com/office/drawing/2014/main" val="10005"/>
                  </a:ext>
                </a:extLst>
              </a:tr>
              <a:tr h="531655">
                <a:tc>
                  <a:txBody>
                    <a:bodyPr/>
                    <a:lstStyle/>
                    <a:p>
                      <a:pPr algn="l" fontAlgn="ctr"/>
                      <a:r>
                        <a:rPr lang="zh-CN" altLang="en-US" sz="2000" b="1" i="0" u="none" strike="noStrike" dirty="0">
                          <a:solidFill>
                            <a:srgbClr val="000000"/>
                          </a:solidFill>
                          <a:effectLst/>
                          <a:latin typeface="+mn-lt"/>
                        </a:rPr>
                        <a:t>堆栈</a:t>
                      </a:r>
                    </a:p>
                  </a:txBody>
                  <a:tcPr marL="9525" marR="9525" marT="9525" marB="0" anchor="ctr"/>
                </a:tc>
                <a:tc>
                  <a:txBody>
                    <a:bodyPr/>
                    <a:lstStyle/>
                    <a:p>
                      <a:pPr algn="l" fontAlgn="ctr"/>
                      <a:r>
                        <a:rPr lang="en-US" sz="2000" b="1" i="0" u="none" strike="noStrike">
                          <a:solidFill>
                            <a:srgbClr val="000000"/>
                          </a:solidFill>
                          <a:effectLst/>
                          <a:latin typeface="+mn-lt"/>
                        </a:rPr>
                        <a:t>EA=</a:t>
                      </a:r>
                      <a:r>
                        <a:rPr lang="zh-CN" altLang="en-US" sz="2000" b="1" i="0" u="none" strike="noStrike">
                          <a:solidFill>
                            <a:srgbClr val="000000"/>
                          </a:solidFill>
                          <a:effectLst/>
                          <a:latin typeface="+mn-lt"/>
                        </a:rPr>
                        <a:t>栈顶</a:t>
                      </a:r>
                    </a:p>
                  </a:txBody>
                  <a:tcPr marL="9525" marR="9525" marT="9525" marB="0" anchor="ctr"/>
                </a:tc>
                <a:tc>
                  <a:txBody>
                    <a:bodyPr/>
                    <a:lstStyle/>
                    <a:p>
                      <a:pPr algn="l" fontAlgn="ctr"/>
                      <a:r>
                        <a:rPr lang="zh-CN" altLang="en-US" sz="2000" b="1" i="0" u="none" strike="noStrike">
                          <a:solidFill>
                            <a:srgbClr val="000000"/>
                          </a:solidFill>
                          <a:effectLst/>
                          <a:latin typeface="+mn-lt"/>
                        </a:rPr>
                        <a:t>指令短</a:t>
                      </a:r>
                    </a:p>
                  </a:txBody>
                  <a:tcPr marL="9525" marR="9525" marT="9525" marB="0" anchor="ctr"/>
                </a:tc>
                <a:tc>
                  <a:txBody>
                    <a:bodyPr/>
                    <a:lstStyle/>
                    <a:p>
                      <a:pPr algn="l" fontAlgn="ctr"/>
                      <a:r>
                        <a:rPr lang="zh-CN" altLang="en-US" sz="2000" b="1" i="0" u="none" strike="noStrike" dirty="0">
                          <a:solidFill>
                            <a:srgbClr val="000000"/>
                          </a:solidFill>
                          <a:effectLst/>
                          <a:latin typeface="+mn-lt"/>
                        </a:rPr>
                        <a:t>应用有限</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612000" y="900000"/>
            <a:ext cx="7877675" cy="406265"/>
          </a:xfrm>
          <a:prstGeom prst="rect">
            <a:avLst/>
          </a:prstGeom>
          <a:noFill/>
        </p:spPr>
        <p:txBody>
          <a:bodyPr wrap="square" rtlCol="0">
            <a:spAutoFit/>
          </a:bodyPr>
          <a:lstStyle/>
          <a:p>
            <a:pPr marL="285750" indent="-285750" algn="just">
              <a:buClr>
                <a:schemeClr val="accent1"/>
              </a:buClr>
              <a:buFont typeface="Wingdings" pitchFamily="2" charset="2"/>
              <a:buChar char="u"/>
            </a:pPr>
            <a:r>
              <a:rPr lang="zh-CN" altLang="en-US" sz="2400" dirty="0"/>
              <a:t>基本寻址方式的对比</a:t>
            </a:r>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790" y="1700808"/>
            <a:ext cx="8352417" cy="60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730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215680" y="1141686"/>
            <a:ext cx="5039990" cy="537940"/>
          </a:xfrm>
          <a:prstGeom prst="rect">
            <a:avLst/>
          </a:prstGeom>
          <a:noFill/>
          <a:ln w="9525">
            <a:noFill/>
            <a:miter lim="800000"/>
            <a:headEnd/>
            <a:tailEnd/>
          </a:ln>
        </p:spPr>
        <p:txBody>
          <a:bodyPr/>
          <a:lstStyle/>
          <a:p>
            <a:pPr marL="0" marR="0" lvl="0" indent="0" algn="ctr" defTabSz="914400" rtl="0" eaLnBrk="0" fontAlgn="base" latinLnBrk="0" hangingPunct="0">
              <a:lnSpc>
                <a:spcPct val="87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第</a:t>
            </a:r>
            <a:r>
              <a:rPr lang="zh-CN" altLang="en-US" sz="2800" dirty="0">
                <a:solidFill>
                  <a:srgbClr val="000000"/>
                </a:solidFill>
                <a:latin typeface="微软雅黑" panose="020B0503020204020204" pitchFamily="34" charset="-122"/>
                <a:ea typeface="微软雅黑" panose="020B0503020204020204" pitchFamily="34" charset="-122"/>
                <a:cs typeface="楷体_GB2312"/>
              </a:rPr>
              <a:t>五</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讲：指令系统与</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MIPS</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汇编</a:t>
            </a:r>
          </a:p>
        </p:txBody>
      </p:sp>
      <p:sp>
        <p:nvSpPr>
          <p:cNvPr id="13" name="Rectangle 13"/>
          <p:cNvSpPr>
            <a:spLocks noChangeArrowheads="1"/>
          </p:cNvSpPr>
          <p:nvPr/>
        </p:nvSpPr>
        <p:spPr bwMode="auto">
          <a:xfrm>
            <a:off x="3863752" y="1853044"/>
            <a:ext cx="4608511" cy="4312260"/>
          </a:xfrm>
          <a:prstGeom prst="rect">
            <a:avLst/>
          </a:prstGeom>
          <a:noFill/>
          <a:ln w="28575">
            <a:noFill/>
            <a:miter lim="800000"/>
            <a:headEnd/>
            <a:tailEnd/>
          </a:ln>
        </p:spPr>
        <p:txBody>
          <a:bodyPr wrap="square" lIns="63500" tIns="133200" rIns="63500" bIns="133200">
            <a:noAutofit/>
          </a:bodyPr>
          <a:lstStyle/>
          <a:p>
            <a:pPr marL="609600" lvl="0" indent="-609600">
              <a:lnSpc>
                <a:spcPct val="120000"/>
              </a:lnSpc>
              <a:spcBef>
                <a:spcPct val="5000"/>
              </a:spcBef>
              <a:spcAft>
                <a:spcPct val="5000"/>
              </a:spcAft>
              <a:buClr>
                <a:srgbClr val="FF0000"/>
              </a:buClr>
              <a:buFont typeface="Wingdings" pitchFamily="2" charset="2"/>
              <a:buAutoNum type="ea1JpnChsDbPeriod"/>
            </a:pPr>
            <a:r>
              <a:rPr lang="zh-CN" altLang="en-US" sz="2800" dirty="0">
                <a:solidFill>
                  <a:schemeClr val="bg2"/>
                </a:solidFill>
              </a:rPr>
              <a:t>指令格式</a:t>
            </a:r>
          </a:p>
          <a:p>
            <a:pPr marL="901700" lvl="1" indent="-457200">
              <a:lnSpc>
                <a:spcPct val="120000"/>
              </a:lnSpc>
              <a:spcBef>
                <a:spcPct val="5000"/>
              </a:spcBef>
              <a:spcAft>
                <a:spcPct val="5000"/>
              </a:spcAft>
              <a:buFont typeface="Wingdings" pitchFamily="2" charset="2"/>
              <a:buAutoNum type="arabicPeriod"/>
            </a:pPr>
            <a:r>
              <a:rPr lang="zh-CN" altLang="en-US" sz="2000" dirty="0">
                <a:solidFill>
                  <a:schemeClr val="bg2"/>
                </a:solidFill>
              </a:rPr>
              <a:t>指令系统概述</a:t>
            </a:r>
          </a:p>
          <a:p>
            <a:pPr marL="901700" lvl="1" indent="-457200">
              <a:lnSpc>
                <a:spcPct val="120000"/>
              </a:lnSpc>
              <a:spcBef>
                <a:spcPct val="5000"/>
              </a:spcBef>
              <a:spcAft>
                <a:spcPct val="5000"/>
              </a:spcAft>
              <a:buFont typeface="Wingdings" pitchFamily="2" charset="2"/>
              <a:buAutoNum type="arabicPeriod"/>
            </a:pPr>
            <a:r>
              <a:rPr lang="zh-CN" altLang="en-US" sz="2000" dirty="0">
                <a:solidFill>
                  <a:schemeClr val="bg2"/>
                </a:solidFill>
              </a:rPr>
              <a:t>指令格式</a:t>
            </a:r>
            <a:endParaRPr lang="en-US" altLang="zh-CN" sz="2000" dirty="0">
              <a:solidFill>
                <a:schemeClr val="bg2"/>
              </a:solidFill>
            </a:endParaRPr>
          </a:p>
          <a:p>
            <a:pPr marL="901700" lvl="1" indent="-457200">
              <a:lnSpc>
                <a:spcPct val="120000"/>
              </a:lnSpc>
              <a:spcBef>
                <a:spcPct val="5000"/>
              </a:spcBef>
              <a:spcAft>
                <a:spcPct val="5000"/>
              </a:spcAft>
              <a:buFont typeface="Wingdings" pitchFamily="2" charset="2"/>
              <a:buAutoNum type="arabicPeriod"/>
            </a:pPr>
            <a:r>
              <a:rPr lang="zh-CN" altLang="en-US" sz="2000" dirty="0">
                <a:solidFill>
                  <a:schemeClr val="bg2"/>
                </a:solidFill>
              </a:rPr>
              <a:t>寻址方式</a:t>
            </a:r>
          </a:p>
          <a:p>
            <a:pPr marL="609600" lvl="0" indent="-609600">
              <a:lnSpc>
                <a:spcPct val="120000"/>
              </a:lnSpc>
              <a:spcBef>
                <a:spcPct val="5000"/>
              </a:spcBef>
              <a:spcAft>
                <a:spcPct val="5000"/>
              </a:spcAft>
              <a:buClr>
                <a:srgbClr val="FF0000"/>
              </a:buClr>
              <a:buFont typeface="Wingdings" pitchFamily="2" charset="2"/>
              <a:buAutoNum type="ea1JpnChsDbPeriod"/>
            </a:pPr>
            <a:r>
              <a:rPr lang="zh-CN" altLang="en-US" sz="2800" dirty="0">
                <a:solidFill>
                  <a:srgbClr val="000066"/>
                </a:solidFill>
              </a:rPr>
              <a:t>典型指令系统介绍</a:t>
            </a:r>
          </a:p>
          <a:p>
            <a:pPr marL="901700" lvl="1" indent="-457200">
              <a:lnSpc>
                <a:spcPct val="120000"/>
              </a:lnSpc>
              <a:spcBef>
                <a:spcPct val="5000"/>
              </a:spcBef>
              <a:spcAft>
                <a:spcPct val="5000"/>
              </a:spcAft>
              <a:buFont typeface="Wingdings" pitchFamily="2" charset="2"/>
              <a:buAutoNum type="arabicPeriod"/>
            </a:pPr>
            <a:r>
              <a:rPr lang="en-US" altLang="zh-CN" sz="2000" dirty="0">
                <a:solidFill>
                  <a:schemeClr val="accent1"/>
                </a:solidFill>
              </a:rPr>
              <a:t>X86</a:t>
            </a:r>
            <a:r>
              <a:rPr lang="zh-CN" altLang="en-US" sz="2000" dirty="0">
                <a:solidFill>
                  <a:schemeClr val="accent1"/>
                </a:solidFill>
              </a:rPr>
              <a:t>指令系统</a:t>
            </a:r>
            <a:endParaRPr lang="en-US" altLang="zh-CN" sz="2000" dirty="0">
              <a:solidFill>
                <a:schemeClr val="accent1"/>
              </a:solidFill>
            </a:endParaRPr>
          </a:p>
          <a:p>
            <a:pPr marL="901700" lvl="1" indent="-457200">
              <a:lnSpc>
                <a:spcPct val="120000"/>
              </a:lnSpc>
              <a:spcBef>
                <a:spcPct val="5000"/>
              </a:spcBef>
              <a:spcAft>
                <a:spcPct val="5000"/>
              </a:spcAft>
              <a:buFont typeface="Wingdings" pitchFamily="2" charset="2"/>
              <a:buAutoNum type="arabicPeriod"/>
            </a:pPr>
            <a:r>
              <a:rPr lang="en-US" altLang="zh-CN" sz="2000" dirty="0">
                <a:solidFill>
                  <a:schemeClr val="accent1"/>
                </a:solidFill>
              </a:rPr>
              <a:t>MIPS</a:t>
            </a:r>
            <a:r>
              <a:rPr lang="zh-CN" altLang="en-US" sz="2000" dirty="0">
                <a:solidFill>
                  <a:schemeClr val="accent1"/>
                </a:solidFill>
              </a:rPr>
              <a:t>指令系统</a:t>
            </a:r>
            <a:endParaRPr lang="en-US" altLang="zh-CN" sz="2000" dirty="0">
              <a:solidFill>
                <a:schemeClr val="accent1"/>
              </a:solidFill>
            </a:endParaRPr>
          </a:p>
          <a:p>
            <a:pPr marL="901700" lvl="1" indent="-457200">
              <a:lnSpc>
                <a:spcPct val="120000"/>
              </a:lnSpc>
              <a:spcBef>
                <a:spcPct val="5000"/>
              </a:spcBef>
              <a:spcAft>
                <a:spcPct val="5000"/>
              </a:spcAft>
              <a:buFont typeface="Wingdings" pitchFamily="2" charset="2"/>
              <a:buAutoNum type="arabicPeriod"/>
            </a:pPr>
            <a:r>
              <a:rPr lang="en-US" altLang="zh-CN" sz="2000" dirty="0">
                <a:solidFill>
                  <a:schemeClr val="accent1"/>
                </a:solidFill>
              </a:rPr>
              <a:t>CISC</a:t>
            </a:r>
            <a:r>
              <a:rPr lang="zh-CN" altLang="en-US" sz="2000" dirty="0">
                <a:solidFill>
                  <a:schemeClr val="accent1"/>
                </a:solidFill>
              </a:rPr>
              <a:t>与</a:t>
            </a:r>
            <a:r>
              <a:rPr lang="en-US" altLang="zh-CN" sz="2000" dirty="0">
                <a:solidFill>
                  <a:schemeClr val="accent1"/>
                </a:solidFill>
              </a:rPr>
              <a:t>RISC</a:t>
            </a:r>
          </a:p>
          <a:p>
            <a:pPr marL="444500" lvl="0" indent="-457200">
              <a:lnSpc>
                <a:spcPct val="120000"/>
              </a:lnSpc>
              <a:spcBef>
                <a:spcPct val="5000"/>
              </a:spcBef>
              <a:spcAft>
                <a:spcPct val="5000"/>
              </a:spcAft>
              <a:buClr>
                <a:srgbClr val="FF0000"/>
              </a:buClr>
              <a:buFont typeface="Wingdings" pitchFamily="2" charset="2"/>
              <a:buAutoNum type="ea1JpnChsDbPeriod"/>
            </a:pPr>
            <a:r>
              <a:rPr lang="en-US" altLang="zh-CN" sz="2800" dirty="0">
                <a:solidFill>
                  <a:srgbClr val="000066"/>
                </a:solidFill>
              </a:rPr>
              <a:t>MIPS</a:t>
            </a:r>
            <a:r>
              <a:rPr lang="zh-CN" altLang="en-US" sz="2800" dirty="0">
                <a:solidFill>
                  <a:srgbClr val="000066"/>
                </a:solidFill>
              </a:rPr>
              <a:t>汇编语言</a:t>
            </a:r>
            <a:endParaRPr lang="en-US" altLang="zh-CN" sz="2800" dirty="0">
              <a:solidFill>
                <a:srgbClr val="000066"/>
              </a:solidFill>
            </a:endParaRPr>
          </a:p>
        </p:txBody>
      </p:sp>
      <p:sp>
        <p:nvSpPr>
          <p:cNvPr id="2" name="矩形 1"/>
          <p:cNvSpPr/>
          <p:nvPr/>
        </p:nvSpPr>
        <p:spPr bwMode="auto">
          <a:xfrm>
            <a:off x="3575720" y="1734692"/>
            <a:ext cx="4248471" cy="4574628"/>
          </a:xfrm>
          <a:prstGeom prst="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C0128"/>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80367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ChangeArrowheads="1"/>
          </p:cNvSpPr>
          <p:nvPr/>
        </p:nvSpPr>
        <p:spPr bwMode="auto">
          <a:xfrm>
            <a:off x="3048000" y="1409700"/>
            <a:ext cx="1905000" cy="4724400"/>
          </a:xfrm>
          <a:prstGeom prst="rect">
            <a:avLst/>
          </a:prstGeom>
          <a:solidFill>
            <a:srgbClr val="CFC183"/>
          </a:solidFill>
          <a:ln w="25400" algn="ctr">
            <a:noFill/>
            <a:round/>
            <a:headEnd/>
            <a:tailEnd type="triangle" w="med" len="med"/>
          </a:ln>
        </p:spPr>
        <p:txBody>
          <a:bodyPr/>
          <a:lstStyle/>
          <a:p>
            <a:pPr eaLnBrk="0" hangingPunct="0">
              <a:buNone/>
            </a:pPr>
            <a:endParaRPr lang="en-US" dirty="0">
              <a:latin typeface="Calibri" pitchFamily="34" charset="0"/>
            </a:endParaRPr>
          </a:p>
        </p:txBody>
      </p:sp>
      <p:sp>
        <p:nvSpPr>
          <p:cNvPr id="6147" name="Title 1"/>
          <p:cNvSpPr>
            <a:spLocks noGrp="1"/>
          </p:cNvSpPr>
          <p:nvPr>
            <p:ph type="title"/>
          </p:nvPr>
        </p:nvSpPr>
        <p:spPr>
          <a:xfrm>
            <a:off x="132008" y="219500"/>
            <a:ext cx="7591425" cy="479747"/>
          </a:xfrm>
        </p:spPr>
        <p:txBody>
          <a:bodyPr/>
          <a:lstStyle/>
          <a:p>
            <a:pPr eaLnBrk="1" hangingPunct="1"/>
            <a:r>
              <a:rPr lang="en-US" sz="3200" dirty="0"/>
              <a:t>Intel x86 </a:t>
            </a:r>
            <a:r>
              <a:rPr lang="zh-CN" altLang="en-US" sz="3200" dirty="0"/>
              <a:t>处理器发展历程</a:t>
            </a:r>
            <a:endParaRPr lang="en-US" sz="3200" dirty="0"/>
          </a:p>
        </p:txBody>
      </p:sp>
      <p:sp>
        <p:nvSpPr>
          <p:cNvPr id="6148" name="Rectangle 4"/>
          <p:cNvSpPr>
            <a:spLocks noChangeArrowheads="1"/>
          </p:cNvSpPr>
          <p:nvPr/>
        </p:nvSpPr>
        <p:spPr bwMode="auto">
          <a:xfrm>
            <a:off x="3429000" y="1409700"/>
            <a:ext cx="1524000" cy="3581400"/>
          </a:xfrm>
          <a:prstGeom prst="rect">
            <a:avLst/>
          </a:prstGeom>
          <a:solidFill>
            <a:srgbClr val="DDD3A7"/>
          </a:solidFill>
          <a:ln w="25400" algn="ctr">
            <a:noFill/>
            <a:round/>
            <a:headEnd/>
            <a:tailEnd type="triangle" w="med" len="med"/>
          </a:ln>
        </p:spPr>
        <p:txBody>
          <a:bodyPr/>
          <a:lstStyle/>
          <a:p>
            <a:pPr eaLnBrk="0" hangingPunct="0">
              <a:buNone/>
            </a:pPr>
            <a:endParaRPr lang="en-US" dirty="0">
              <a:latin typeface="Calibri" pitchFamily="34" charset="0"/>
            </a:endParaRPr>
          </a:p>
        </p:txBody>
      </p:sp>
      <p:sp>
        <p:nvSpPr>
          <p:cNvPr id="6149" name="TextBox 6"/>
          <p:cNvSpPr txBox="1">
            <a:spLocks noChangeArrowheads="1"/>
          </p:cNvSpPr>
          <p:nvPr/>
        </p:nvSpPr>
        <p:spPr bwMode="auto">
          <a:xfrm>
            <a:off x="3106023" y="4937126"/>
            <a:ext cx="1846979" cy="353943"/>
          </a:xfrm>
          <a:prstGeom prst="rect">
            <a:avLst/>
          </a:prstGeom>
          <a:noFill/>
          <a:ln w="9525">
            <a:noFill/>
            <a:miter lim="800000"/>
            <a:headEnd/>
            <a:tailEnd/>
          </a:ln>
        </p:spPr>
        <p:txBody>
          <a:bodyPr wrap="none">
            <a:spAutoFit/>
          </a:bodyPr>
          <a:lstStyle/>
          <a:p>
            <a:pPr algn="r" eaLnBrk="0" hangingPunct="0">
              <a:buNone/>
            </a:pPr>
            <a:r>
              <a:rPr lang="en-US" sz="2000" dirty="0">
                <a:latin typeface="Calibri" pitchFamily="34" charset="0"/>
              </a:rPr>
              <a:t>X86-64 / EM64t</a:t>
            </a:r>
          </a:p>
        </p:txBody>
      </p:sp>
      <p:sp>
        <p:nvSpPr>
          <p:cNvPr id="6150" name="Rectangle 3"/>
          <p:cNvSpPr>
            <a:spLocks noChangeArrowheads="1"/>
          </p:cNvSpPr>
          <p:nvPr/>
        </p:nvSpPr>
        <p:spPr bwMode="auto">
          <a:xfrm>
            <a:off x="3810000" y="1409700"/>
            <a:ext cx="1143000" cy="914400"/>
          </a:xfrm>
          <a:prstGeom prst="rect">
            <a:avLst/>
          </a:prstGeom>
          <a:solidFill>
            <a:srgbClr val="EAE4C8"/>
          </a:solidFill>
          <a:ln w="25400" algn="ctr">
            <a:noFill/>
            <a:round/>
            <a:headEnd/>
            <a:tailEnd type="triangle" w="med" len="med"/>
          </a:ln>
        </p:spPr>
        <p:txBody>
          <a:bodyPr/>
          <a:lstStyle/>
          <a:p>
            <a:pPr eaLnBrk="0" hangingPunct="0">
              <a:buNone/>
            </a:pPr>
            <a:endParaRPr lang="en-US" dirty="0">
              <a:latin typeface="Calibri" pitchFamily="34" charset="0"/>
            </a:endParaRPr>
          </a:p>
        </p:txBody>
      </p:sp>
      <p:sp>
        <p:nvSpPr>
          <p:cNvPr id="6151" name="TextBox 10"/>
          <p:cNvSpPr txBox="1">
            <a:spLocks noChangeArrowheads="1"/>
          </p:cNvSpPr>
          <p:nvPr/>
        </p:nvSpPr>
        <p:spPr bwMode="auto">
          <a:xfrm>
            <a:off x="3505200" y="2305051"/>
            <a:ext cx="1518364" cy="353943"/>
          </a:xfrm>
          <a:prstGeom prst="rect">
            <a:avLst/>
          </a:prstGeom>
          <a:noFill/>
          <a:ln w="9525">
            <a:noFill/>
            <a:miter lim="800000"/>
            <a:headEnd/>
            <a:tailEnd/>
          </a:ln>
        </p:spPr>
        <p:txBody>
          <a:bodyPr wrap="none">
            <a:spAutoFit/>
          </a:bodyPr>
          <a:lstStyle/>
          <a:p>
            <a:pPr eaLnBrk="0" hangingPunct="0">
              <a:buNone/>
            </a:pPr>
            <a:r>
              <a:rPr lang="en-US" sz="2000" dirty="0">
                <a:latin typeface="Calibri" pitchFamily="34" charset="0"/>
              </a:rPr>
              <a:t>X86-32/IA32</a:t>
            </a:r>
          </a:p>
        </p:txBody>
      </p:sp>
      <p:sp>
        <p:nvSpPr>
          <p:cNvPr id="6152" name="TextBox 11"/>
          <p:cNvSpPr txBox="1">
            <a:spLocks noChangeArrowheads="1"/>
          </p:cNvSpPr>
          <p:nvPr/>
        </p:nvSpPr>
        <p:spPr bwMode="auto">
          <a:xfrm>
            <a:off x="4089400" y="1371601"/>
            <a:ext cx="923651" cy="353943"/>
          </a:xfrm>
          <a:prstGeom prst="rect">
            <a:avLst/>
          </a:prstGeom>
          <a:noFill/>
          <a:ln w="9525">
            <a:noFill/>
            <a:miter lim="800000"/>
            <a:headEnd/>
            <a:tailEnd/>
          </a:ln>
        </p:spPr>
        <p:txBody>
          <a:bodyPr wrap="none">
            <a:spAutoFit/>
          </a:bodyPr>
          <a:lstStyle/>
          <a:p>
            <a:pPr eaLnBrk="0" hangingPunct="0">
              <a:buNone/>
            </a:pPr>
            <a:r>
              <a:rPr lang="en-US" sz="2000" dirty="0">
                <a:latin typeface="Calibri" pitchFamily="34" charset="0"/>
              </a:rPr>
              <a:t>X86-16</a:t>
            </a:r>
          </a:p>
        </p:txBody>
      </p:sp>
      <p:cxnSp>
        <p:nvCxnSpPr>
          <p:cNvPr id="6155" name="Straight Connector 15"/>
          <p:cNvCxnSpPr>
            <a:cxnSpLocks noChangeShapeType="1"/>
          </p:cNvCxnSpPr>
          <p:nvPr/>
        </p:nvCxnSpPr>
        <p:spPr bwMode="auto">
          <a:xfrm>
            <a:off x="4953000" y="2324100"/>
            <a:ext cx="2667000" cy="1588"/>
          </a:xfrm>
          <a:prstGeom prst="line">
            <a:avLst/>
          </a:prstGeom>
          <a:noFill/>
          <a:ln w="12700" algn="ctr">
            <a:solidFill>
              <a:srgbClr val="C0B46C"/>
            </a:solidFill>
            <a:round/>
            <a:headEnd/>
            <a:tailEnd/>
          </a:ln>
        </p:spPr>
      </p:cxnSp>
      <p:cxnSp>
        <p:nvCxnSpPr>
          <p:cNvPr id="6156" name="Straight Connector 18"/>
          <p:cNvCxnSpPr>
            <a:cxnSpLocks noChangeShapeType="1"/>
          </p:cNvCxnSpPr>
          <p:nvPr/>
        </p:nvCxnSpPr>
        <p:spPr bwMode="auto">
          <a:xfrm>
            <a:off x="4953000" y="4991100"/>
            <a:ext cx="2743200" cy="1588"/>
          </a:xfrm>
          <a:prstGeom prst="line">
            <a:avLst/>
          </a:prstGeom>
          <a:noFill/>
          <a:ln w="12700" algn="ctr">
            <a:solidFill>
              <a:srgbClr val="C0B46C"/>
            </a:solidFill>
            <a:round/>
            <a:headEnd/>
            <a:tailEnd/>
          </a:ln>
        </p:spPr>
      </p:cxnSp>
      <p:sp>
        <p:nvSpPr>
          <p:cNvPr id="6157" name="TextBox 19"/>
          <p:cNvSpPr txBox="1">
            <a:spLocks noChangeArrowheads="1"/>
          </p:cNvSpPr>
          <p:nvPr/>
        </p:nvSpPr>
        <p:spPr bwMode="auto">
          <a:xfrm>
            <a:off x="6248400" y="1400176"/>
            <a:ext cx="1752600" cy="1020279"/>
          </a:xfrm>
          <a:prstGeom prst="rect">
            <a:avLst/>
          </a:prstGeom>
          <a:noFill/>
          <a:ln w="9525">
            <a:noFill/>
            <a:miter lim="800000"/>
            <a:headEnd/>
            <a:tailEnd/>
          </a:ln>
        </p:spPr>
        <p:txBody>
          <a:bodyPr wrap="square">
            <a:spAutoFit/>
          </a:bodyPr>
          <a:lstStyle/>
          <a:p>
            <a:pPr eaLnBrk="0" hangingPunct="0">
              <a:buNone/>
            </a:pPr>
            <a:r>
              <a:rPr lang="en-US" dirty="0">
                <a:latin typeface="Calibri" pitchFamily="34" charset="0"/>
              </a:rPr>
              <a:t>8086</a:t>
            </a:r>
            <a:r>
              <a:rPr lang="zh-CN" altLang="en-US" dirty="0">
                <a:latin typeface="Calibri" pitchFamily="34" charset="0"/>
              </a:rPr>
              <a:t>（</a:t>
            </a:r>
            <a:r>
              <a:rPr lang="en-US" altLang="zh-CN" dirty="0">
                <a:latin typeface="Calibri" pitchFamily="34" charset="0"/>
              </a:rPr>
              <a:t>1978</a:t>
            </a:r>
            <a:r>
              <a:rPr lang="zh-CN" altLang="en-US" dirty="0">
                <a:latin typeface="Calibri" pitchFamily="34" charset="0"/>
              </a:rPr>
              <a:t>）</a:t>
            </a:r>
            <a:endParaRPr lang="en-US" dirty="0">
              <a:latin typeface="Calibri" pitchFamily="34" charset="0"/>
            </a:endParaRPr>
          </a:p>
          <a:p>
            <a:pPr eaLnBrk="0" hangingPunct="0">
              <a:buNone/>
            </a:pPr>
            <a:endParaRPr lang="en-US" dirty="0">
              <a:latin typeface="Calibri" pitchFamily="34" charset="0"/>
            </a:endParaRPr>
          </a:p>
          <a:p>
            <a:pPr eaLnBrk="0" hangingPunct="0">
              <a:buNone/>
            </a:pPr>
            <a:r>
              <a:rPr lang="en-US" dirty="0">
                <a:latin typeface="Calibri" pitchFamily="34" charset="0"/>
              </a:rPr>
              <a:t>286</a:t>
            </a:r>
            <a:r>
              <a:rPr lang="zh-CN" altLang="en-US" dirty="0">
                <a:latin typeface="Calibri" pitchFamily="34" charset="0"/>
              </a:rPr>
              <a:t>（</a:t>
            </a:r>
            <a:r>
              <a:rPr lang="en-US" altLang="zh-CN" dirty="0">
                <a:latin typeface="Calibri" pitchFamily="34" charset="0"/>
              </a:rPr>
              <a:t>1982</a:t>
            </a:r>
            <a:r>
              <a:rPr lang="zh-CN" altLang="en-US" dirty="0">
                <a:latin typeface="Calibri" pitchFamily="34" charset="0"/>
              </a:rPr>
              <a:t>）</a:t>
            </a:r>
            <a:endParaRPr lang="en-US" dirty="0">
              <a:latin typeface="Calibri" pitchFamily="34" charset="0"/>
            </a:endParaRPr>
          </a:p>
        </p:txBody>
      </p:sp>
      <p:sp>
        <p:nvSpPr>
          <p:cNvPr id="6158" name="TextBox 22"/>
          <p:cNvSpPr txBox="1">
            <a:spLocks noChangeArrowheads="1"/>
          </p:cNvSpPr>
          <p:nvPr/>
        </p:nvSpPr>
        <p:spPr bwMode="auto">
          <a:xfrm>
            <a:off x="6248400" y="2314576"/>
            <a:ext cx="2514600" cy="2688428"/>
          </a:xfrm>
          <a:prstGeom prst="rect">
            <a:avLst/>
          </a:prstGeom>
          <a:noFill/>
          <a:ln w="9525">
            <a:noFill/>
            <a:miter lim="800000"/>
            <a:headEnd/>
            <a:tailEnd/>
          </a:ln>
        </p:spPr>
        <p:txBody>
          <a:bodyPr wrap="square">
            <a:spAutoFit/>
          </a:bodyPr>
          <a:lstStyle/>
          <a:p>
            <a:pPr eaLnBrk="0" hangingPunct="0">
              <a:buNone/>
            </a:pPr>
            <a:r>
              <a:rPr lang="en-US" dirty="0">
                <a:latin typeface="Calibri" pitchFamily="34" charset="0"/>
              </a:rPr>
              <a:t>386</a:t>
            </a:r>
            <a:r>
              <a:rPr lang="zh-CN" altLang="en-US" dirty="0">
                <a:latin typeface="Calibri" pitchFamily="34" charset="0"/>
              </a:rPr>
              <a:t>（</a:t>
            </a:r>
            <a:r>
              <a:rPr lang="en-US" altLang="zh-CN" dirty="0">
                <a:latin typeface="Calibri" pitchFamily="34" charset="0"/>
              </a:rPr>
              <a:t>1985</a:t>
            </a:r>
            <a:r>
              <a:rPr lang="zh-CN" altLang="en-US" dirty="0">
                <a:latin typeface="Calibri" pitchFamily="34" charset="0"/>
              </a:rPr>
              <a:t>）</a:t>
            </a:r>
            <a:endParaRPr lang="en-US" dirty="0">
              <a:latin typeface="Calibri" pitchFamily="34" charset="0"/>
            </a:endParaRPr>
          </a:p>
          <a:p>
            <a:pPr eaLnBrk="0" hangingPunct="0">
              <a:buNone/>
            </a:pPr>
            <a:r>
              <a:rPr lang="en-US" dirty="0">
                <a:latin typeface="Calibri" pitchFamily="34" charset="0"/>
              </a:rPr>
              <a:t>486</a:t>
            </a:r>
            <a:r>
              <a:rPr lang="zh-CN" altLang="en-US" dirty="0">
                <a:latin typeface="Calibri" pitchFamily="34" charset="0"/>
              </a:rPr>
              <a:t>（</a:t>
            </a:r>
            <a:r>
              <a:rPr lang="en-US" altLang="zh-CN" dirty="0">
                <a:latin typeface="Calibri" pitchFamily="34" charset="0"/>
              </a:rPr>
              <a:t>1989</a:t>
            </a:r>
            <a:r>
              <a:rPr lang="zh-CN" altLang="en-US" dirty="0">
                <a:latin typeface="Calibri" pitchFamily="34" charset="0"/>
              </a:rPr>
              <a:t>）</a:t>
            </a:r>
            <a:endParaRPr lang="en-US" dirty="0">
              <a:latin typeface="Calibri" pitchFamily="34" charset="0"/>
            </a:endParaRPr>
          </a:p>
          <a:p>
            <a:pPr eaLnBrk="0" hangingPunct="0">
              <a:buNone/>
            </a:pPr>
            <a:r>
              <a:rPr lang="en-US" dirty="0">
                <a:latin typeface="Calibri" pitchFamily="34" charset="0"/>
              </a:rPr>
              <a:t>Pentium</a:t>
            </a:r>
            <a:r>
              <a:rPr lang="zh-CN" altLang="en-US" dirty="0">
                <a:latin typeface="Calibri" pitchFamily="34" charset="0"/>
              </a:rPr>
              <a:t>（</a:t>
            </a:r>
            <a:r>
              <a:rPr lang="en-US" altLang="zh-CN" dirty="0">
                <a:latin typeface="Calibri" pitchFamily="34" charset="0"/>
              </a:rPr>
              <a:t>1993</a:t>
            </a:r>
            <a:r>
              <a:rPr lang="zh-CN" altLang="en-US" dirty="0">
                <a:latin typeface="Calibri" pitchFamily="34" charset="0"/>
              </a:rPr>
              <a:t>）</a:t>
            </a:r>
            <a:endParaRPr lang="en-US" dirty="0">
              <a:latin typeface="Calibri" pitchFamily="34" charset="0"/>
            </a:endParaRPr>
          </a:p>
          <a:p>
            <a:pPr eaLnBrk="0" hangingPunct="0">
              <a:buNone/>
            </a:pPr>
            <a:r>
              <a:rPr lang="en-US" dirty="0">
                <a:latin typeface="Calibri" pitchFamily="34" charset="0"/>
              </a:rPr>
              <a:t>Pentium MMX</a:t>
            </a:r>
            <a:r>
              <a:rPr lang="zh-CN" altLang="en-US" dirty="0">
                <a:latin typeface="Calibri" pitchFamily="34" charset="0"/>
              </a:rPr>
              <a:t>（</a:t>
            </a:r>
            <a:r>
              <a:rPr lang="en-US" altLang="zh-CN" dirty="0">
                <a:latin typeface="Calibri" pitchFamily="34" charset="0"/>
              </a:rPr>
              <a:t>1996</a:t>
            </a:r>
            <a:r>
              <a:rPr lang="zh-CN" altLang="en-US" dirty="0">
                <a:latin typeface="Calibri" pitchFamily="34" charset="0"/>
              </a:rPr>
              <a:t>）</a:t>
            </a:r>
            <a:endParaRPr lang="en-US" dirty="0">
              <a:latin typeface="Calibri" pitchFamily="34" charset="0"/>
            </a:endParaRPr>
          </a:p>
          <a:p>
            <a:pPr>
              <a:spcBef>
                <a:spcPts val="1600"/>
              </a:spcBef>
              <a:buNone/>
            </a:pPr>
            <a:r>
              <a:rPr lang="en-US" dirty="0">
                <a:latin typeface="Calibri" pitchFamily="34" charset="0"/>
              </a:rPr>
              <a:t>Pentium III</a:t>
            </a:r>
            <a:r>
              <a:rPr lang="zh-CN" altLang="en-US" dirty="0">
                <a:latin typeface="Calibri" pitchFamily="34" charset="0"/>
              </a:rPr>
              <a:t>（</a:t>
            </a:r>
            <a:r>
              <a:rPr lang="en-US" altLang="zh-CN" dirty="0">
                <a:latin typeface="Calibri" pitchFamily="34" charset="0"/>
              </a:rPr>
              <a:t>1999</a:t>
            </a:r>
            <a:r>
              <a:rPr lang="zh-CN" altLang="en-US" dirty="0">
                <a:latin typeface="Calibri" pitchFamily="34" charset="0"/>
              </a:rPr>
              <a:t>）</a:t>
            </a:r>
            <a:endParaRPr lang="en-US" dirty="0">
              <a:latin typeface="Calibri" pitchFamily="34" charset="0"/>
            </a:endParaRPr>
          </a:p>
          <a:p>
            <a:pPr>
              <a:spcBef>
                <a:spcPts val="1600"/>
              </a:spcBef>
              <a:buNone/>
            </a:pPr>
            <a:r>
              <a:rPr lang="en-US" dirty="0">
                <a:latin typeface="Calibri" pitchFamily="34" charset="0"/>
              </a:rPr>
              <a:t>Pentium 4</a:t>
            </a:r>
            <a:r>
              <a:rPr lang="zh-CN" altLang="en-US" dirty="0">
                <a:latin typeface="Calibri" pitchFamily="34" charset="0"/>
              </a:rPr>
              <a:t>（</a:t>
            </a:r>
            <a:r>
              <a:rPr lang="en-US" altLang="zh-CN" dirty="0">
                <a:latin typeface="Calibri" pitchFamily="34" charset="0"/>
              </a:rPr>
              <a:t>2000</a:t>
            </a:r>
            <a:r>
              <a:rPr lang="zh-CN" altLang="en-US" dirty="0">
                <a:latin typeface="Calibri" pitchFamily="34" charset="0"/>
              </a:rPr>
              <a:t>）</a:t>
            </a:r>
            <a:endParaRPr lang="en-US" dirty="0">
              <a:latin typeface="Calibri" pitchFamily="34" charset="0"/>
            </a:endParaRPr>
          </a:p>
          <a:p>
            <a:pPr>
              <a:spcBef>
                <a:spcPts val="1600"/>
              </a:spcBef>
              <a:buNone/>
            </a:pPr>
            <a:r>
              <a:rPr lang="en-US" dirty="0">
                <a:latin typeface="Calibri" pitchFamily="34" charset="0"/>
              </a:rPr>
              <a:t>Pentium 4E</a:t>
            </a:r>
            <a:r>
              <a:rPr lang="zh-CN" altLang="en-US" dirty="0">
                <a:latin typeface="Calibri" pitchFamily="34" charset="0"/>
              </a:rPr>
              <a:t>（</a:t>
            </a:r>
            <a:r>
              <a:rPr lang="en-US" altLang="zh-CN" dirty="0">
                <a:latin typeface="Calibri" pitchFamily="34" charset="0"/>
              </a:rPr>
              <a:t>2004</a:t>
            </a:r>
            <a:r>
              <a:rPr lang="zh-CN" altLang="en-US" dirty="0">
                <a:latin typeface="Calibri" pitchFamily="34" charset="0"/>
              </a:rPr>
              <a:t>）</a:t>
            </a:r>
            <a:endParaRPr lang="en-US" dirty="0">
              <a:latin typeface="Calibri" pitchFamily="34" charset="0"/>
            </a:endParaRPr>
          </a:p>
        </p:txBody>
      </p:sp>
      <p:sp>
        <p:nvSpPr>
          <p:cNvPr id="6159" name="TextBox 23"/>
          <p:cNvSpPr txBox="1">
            <a:spLocks noChangeArrowheads="1"/>
          </p:cNvSpPr>
          <p:nvPr/>
        </p:nvSpPr>
        <p:spPr bwMode="auto">
          <a:xfrm>
            <a:off x="6248400" y="4968875"/>
            <a:ext cx="2209800" cy="1366528"/>
          </a:xfrm>
          <a:prstGeom prst="rect">
            <a:avLst/>
          </a:prstGeom>
          <a:noFill/>
          <a:ln w="9525">
            <a:noFill/>
            <a:miter lim="800000"/>
            <a:headEnd/>
            <a:tailEnd/>
          </a:ln>
        </p:spPr>
        <p:txBody>
          <a:bodyPr wrap="square">
            <a:spAutoFit/>
          </a:bodyPr>
          <a:lstStyle/>
          <a:p>
            <a:pPr>
              <a:buNone/>
            </a:pPr>
            <a:r>
              <a:rPr lang="en-US" dirty="0">
                <a:latin typeface="Calibri" pitchFamily="34" charset="0"/>
              </a:rPr>
              <a:t>Pentium 4F</a:t>
            </a:r>
            <a:r>
              <a:rPr lang="zh-CN" altLang="en-US" dirty="0">
                <a:latin typeface="Calibri" pitchFamily="34" charset="0"/>
              </a:rPr>
              <a:t>（</a:t>
            </a:r>
            <a:r>
              <a:rPr lang="en-US" altLang="zh-CN" dirty="0">
                <a:latin typeface="Calibri" pitchFamily="34" charset="0"/>
              </a:rPr>
              <a:t>2004</a:t>
            </a:r>
            <a:r>
              <a:rPr lang="zh-CN" altLang="en-US" dirty="0">
                <a:latin typeface="Calibri" pitchFamily="34" charset="0"/>
              </a:rPr>
              <a:t>）</a:t>
            </a:r>
            <a:endParaRPr lang="en-US" dirty="0">
              <a:latin typeface="Calibri" pitchFamily="34" charset="0"/>
            </a:endParaRPr>
          </a:p>
          <a:p>
            <a:pPr eaLnBrk="0" hangingPunct="0">
              <a:buNone/>
            </a:pPr>
            <a:endParaRPr lang="en-US" dirty="0">
              <a:latin typeface="Calibri" pitchFamily="34" charset="0"/>
            </a:endParaRPr>
          </a:p>
          <a:p>
            <a:pPr eaLnBrk="0" hangingPunct="0">
              <a:buNone/>
            </a:pPr>
            <a:r>
              <a:rPr lang="en-US" dirty="0">
                <a:latin typeface="Calibri" pitchFamily="34" charset="0"/>
              </a:rPr>
              <a:t>Core 2 Duo</a:t>
            </a:r>
            <a:r>
              <a:rPr lang="zh-CN" altLang="en-US" dirty="0">
                <a:latin typeface="Calibri" pitchFamily="34" charset="0"/>
              </a:rPr>
              <a:t>（</a:t>
            </a:r>
            <a:r>
              <a:rPr lang="en-US" altLang="zh-CN" dirty="0">
                <a:latin typeface="Calibri" pitchFamily="34" charset="0"/>
              </a:rPr>
              <a:t>2006</a:t>
            </a:r>
            <a:r>
              <a:rPr lang="zh-CN" altLang="en-US" dirty="0">
                <a:latin typeface="Calibri" pitchFamily="34" charset="0"/>
              </a:rPr>
              <a:t>）</a:t>
            </a:r>
            <a:endParaRPr lang="en-US" dirty="0">
              <a:latin typeface="Calibri" pitchFamily="34" charset="0"/>
            </a:endParaRPr>
          </a:p>
          <a:p>
            <a:pPr eaLnBrk="0" hangingPunct="0">
              <a:buNone/>
            </a:pPr>
            <a:r>
              <a:rPr lang="en-US" dirty="0">
                <a:latin typeface="Calibri" pitchFamily="34" charset="0"/>
              </a:rPr>
              <a:t>Core i7</a:t>
            </a:r>
            <a:r>
              <a:rPr lang="zh-CN" altLang="en-US" dirty="0">
                <a:latin typeface="Calibri" pitchFamily="34" charset="0"/>
              </a:rPr>
              <a:t>（</a:t>
            </a:r>
            <a:r>
              <a:rPr lang="en-US" altLang="zh-CN" dirty="0">
                <a:latin typeface="Calibri" pitchFamily="34" charset="0"/>
              </a:rPr>
              <a:t>2008</a:t>
            </a:r>
            <a:r>
              <a:rPr lang="zh-CN" altLang="en-US" dirty="0">
                <a:latin typeface="Calibri" pitchFamily="34" charset="0"/>
              </a:rPr>
              <a:t>）</a:t>
            </a:r>
            <a:endParaRPr lang="en-US" dirty="0">
              <a:latin typeface="Calibri" pitchFamily="34" charset="0"/>
            </a:endParaRPr>
          </a:p>
        </p:txBody>
      </p:sp>
      <p:sp>
        <p:nvSpPr>
          <p:cNvPr id="6160" name="TextBox 26"/>
          <p:cNvSpPr txBox="1">
            <a:spLocks noChangeArrowheads="1"/>
          </p:cNvSpPr>
          <p:nvPr/>
        </p:nvSpPr>
        <p:spPr bwMode="auto">
          <a:xfrm>
            <a:off x="3429000" y="6472517"/>
            <a:ext cx="4317207" cy="353943"/>
          </a:xfrm>
          <a:prstGeom prst="rect">
            <a:avLst/>
          </a:prstGeom>
          <a:noFill/>
          <a:ln w="9525">
            <a:noFill/>
            <a:miter lim="800000"/>
            <a:headEnd/>
            <a:tailEnd/>
          </a:ln>
        </p:spPr>
        <p:txBody>
          <a:bodyPr wrap="none">
            <a:spAutoFit/>
          </a:bodyPr>
          <a:lstStyle/>
          <a:p>
            <a:pPr eaLnBrk="0" hangingPunct="0">
              <a:buNone/>
            </a:pPr>
            <a:r>
              <a:rPr lang="en-US" sz="2000" dirty="0">
                <a:latin typeface="黑体" panose="02010609060101010101" pitchFamily="49" charset="-122"/>
                <a:ea typeface="黑体" panose="02010609060101010101" pitchFamily="49" charset="-122"/>
              </a:rPr>
              <a:t>IA: </a:t>
            </a:r>
            <a:r>
              <a:rPr lang="zh-CN" altLang="en-US" sz="2000" dirty="0">
                <a:latin typeface="黑体" panose="02010609060101010101" pitchFamily="49" charset="-122"/>
                <a:ea typeface="黑体" panose="02010609060101010101" pitchFamily="49" charset="-122"/>
              </a:rPr>
              <a:t>一般只最新的英特尔处理器架构</a:t>
            </a:r>
            <a:endParaRPr lang="en-US" sz="2000" dirty="0">
              <a:latin typeface="黑体" panose="02010609060101010101" pitchFamily="49" charset="-122"/>
              <a:ea typeface="黑体" panose="02010609060101010101" pitchFamily="49" charset="-122"/>
            </a:endParaRPr>
          </a:p>
        </p:txBody>
      </p:sp>
      <p:sp>
        <p:nvSpPr>
          <p:cNvPr id="6161" name="AutoShape 18"/>
          <p:cNvSpPr>
            <a:spLocks noChangeArrowheads="1"/>
          </p:cNvSpPr>
          <p:nvPr/>
        </p:nvSpPr>
        <p:spPr bwMode="auto">
          <a:xfrm>
            <a:off x="8686800" y="1485900"/>
            <a:ext cx="914400" cy="4724400"/>
          </a:xfrm>
          <a:prstGeom prst="downArrow">
            <a:avLst>
              <a:gd name="adj1" fmla="val 50000"/>
              <a:gd name="adj2" fmla="val 129167"/>
            </a:avLst>
          </a:prstGeom>
          <a:solidFill>
            <a:schemeClr val="bg2"/>
          </a:solidFill>
          <a:ln w="9525">
            <a:noFill/>
            <a:miter lim="800000"/>
            <a:headEnd/>
            <a:tailEnd/>
          </a:ln>
        </p:spPr>
        <p:txBody>
          <a:bodyPr wrap="none" anchor="ctr"/>
          <a:lstStyle/>
          <a:p>
            <a:pPr algn="ctr">
              <a:buNone/>
            </a:pPr>
            <a:endParaRPr lang="en-US" dirty="0">
              <a:latin typeface="Calibri" pitchFamily="34" charset="0"/>
            </a:endParaRPr>
          </a:p>
        </p:txBody>
      </p:sp>
      <p:sp>
        <p:nvSpPr>
          <p:cNvPr id="6162" name="Text Box 20"/>
          <p:cNvSpPr txBox="1">
            <a:spLocks noChangeArrowheads="1"/>
          </p:cNvSpPr>
          <p:nvPr/>
        </p:nvSpPr>
        <p:spPr bwMode="auto">
          <a:xfrm>
            <a:off x="8763001" y="4991101"/>
            <a:ext cx="623889" cy="327782"/>
          </a:xfrm>
          <a:prstGeom prst="rect">
            <a:avLst/>
          </a:prstGeom>
          <a:noFill/>
          <a:ln w="9525">
            <a:noFill/>
            <a:miter lim="800000"/>
            <a:headEnd/>
            <a:tailEnd/>
          </a:ln>
        </p:spPr>
        <p:txBody>
          <a:bodyPr wrap="none">
            <a:spAutoFit/>
          </a:bodyPr>
          <a:lstStyle/>
          <a:p>
            <a:pPr>
              <a:buNone/>
            </a:pPr>
            <a:r>
              <a:rPr lang="en-US" dirty="0">
                <a:solidFill>
                  <a:schemeClr val="bg1"/>
                </a:solidFill>
                <a:latin typeface="Calibri" pitchFamily="34" charset="0"/>
              </a:rPr>
              <a:t>time</a:t>
            </a:r>
          </a:p>
        </p:txBody>
      </p:sp>
      <p:sp>
        <p:nvSpPr>
          <p:cNvPr id="6163" name="Text Box 21"/>
          <p:cNvSpPr txBox="1">
            <a:spLocks noChangeArrowheads="1"/>
          </p:cNvSpPr>
          <p:nvPr/>
        </p:nvSpPr>
        <p:spPr bwMode="auto">
          <a:xfrm>
            <a:off x="3541463" y="959984"/>
            <a:ext cx="649537" cy="327782"/>
          </a:xfrm>
          <a:prstGeom prst="rect">
            <a:avLst/>
          </a:prstGeom>
          <a:noFill/>
          <a:ln w="9525">
            <a:noFill/>
            <a:miter lim="800000"/>
            <a:headEnd/>
            <a:tailEnd/>
          </a:ln>
        </p:spPr>
        <p:txBody>
          <a:bodyPr wrap="none">
            <a:spAutoFit/>
          </a:bodyPr>
          <a:lstStyle/>
          <a:p>
            <a:pPr>
              <a:buNone/>
            </a:pPr>
            <a:r>
              <a:rPr lang="zh-CN" altLang="en-US" dirty="0">
                <a:latin typeface="Calibri" pitchFamily="34" charset="0"/>
              </a:rPr>
              <a:t>架构</a:t>
            </a:r>
            <a:endParaRPr lang="en-US" dirty="0">
              <a:latin typeface="Calibri" pitchFamily="34" charset="0"/>
            </a:endParaRPr>
          </a:p>
        </p:txBody>
      </p:sp>
      <p:sp>
        <p:nvSpPr>
          <p:cNvPr id="6164" name="Text Box 29"/>
          <p:cNvSpPr txBox="1">
            <a:spLocks noChangeArrowheads="1"/>
          </p:cNvSpPr>
          <p:nvPr/>
        </p:nvSpPr>
        <p:spPr bwMode="auto">
          <a:xfrm>
            <a:off x="6471327" y="990601"/>
            <a:ext cx="881973" cy="327782"/>
          </a:xfrm>
          <a:prstGeom prst="rect">
            <a:avLst/>
          </a:prstGeom>
          <a:noFill/>
          <a:ln w="9525">
            <a:noFill/>
            <a:miter lim="800000"/>
            <a:headEnd/>
            <a:tailEnd/>
          </a:ln>
        </p:spPr>
        <p:txBody>
          <a:bodyPr wrap="none">
            <a:spAutoFit/>
          </a:bodyPr>
          <a:lstStyle/>
          <a:p>
            <a:pPr>
              <a:buNone/>
            </a:pPr>
            <a:r>
              <a:rPr lang="zh-CN" altLang="en-US" dirty="0">
                <a:latin typeface="Calibri" pitchFamily="34" charset="0"/>
              </a:rPr>
              <a:t>处理器</a:t>
            </a:r>
            <a:endParaRPr lang="en-US" dirty="0">
              <a:latin typeface="Calibri" pitchFamily="34" charset="0"/>
            </a:endParaRPr>
          </a:p>
        </p:txBody>
      </p:sp>
      <p:sp>
        <p:nvSpPr>
          <p:cNvPr id="19" name="TextBox 12"/>
          <p:cNvSpPr txBox="1">
            <a:spLocks noChangeArrowheads="1"/>
          </p:cNvSpPr>
          <p:nvPr/>
        </p:nvSpPr>
        <p:spPr bwMode="auto">
          <a:xfrm>
            <a:off x="4295386" y="2780928"/>
            <a:ext cx="657616" cy="2148280"/>
          </a:xfrm>
          <a:prstGeom prst="rect">
            <a:avLst/>
          </a:prstGeom>
          <a:noFill/>
          <a:ln w="9525">
            <a:noFill/>
            <a:miter lim="800000"/>
            <a:headEnd/>
            <a:tailEnd/>
          </a:ln>
        </p:spPr>
        <p:txBody>
          <a:bodyPr wrap="none">
            <a:spAutoFit/>
          </a:bodyPr>
          <a:lstStyle/>
          <a:p>
            <a:pPr algn="r" eaLnBrk="0" hangingPunct="0">
              <a:buNone/>
            </a:pPr>
            <a:r>
              <a:rPr lang="en-US" sz="1600" i="1" dirty="0">
                <a:latin typeface="Calibri" pitchFamily="34" charset="0"/>
              </a:rPr>
              <a:t>MMX</a:t>
            </a:r>
          </a:p>
          <a:p>
            <a:pPr algn="r" eaLnBrk="0" hangingPunct="0">
              <a:buNone/>
            </a:pPr>
            <a:endParaRPr lang="en-US" sz="1600" i="1" dirty="0">
              <a:latin typeface="Calibri" pitchFamily="34" charset="0"/>
            </a:endParaRPr>
          </a:p>
          <a:p>
            <a:pPr algn="r" eaLnBrk="0" hangingPunct="0">
              <a:buNone/>
            </a:pPr>
            <a:r>
              <a:rPr lang="en-US" sz="1600" i="1" dirty="0">
                <a:latin typeface="Calibri" pitchFamily="34" charset="0"/>
              </a:rPr>
              <a:t>SSE</a:t>
            </a:r>
          </a:p>
          <a:p>
            <a:pPr algn="r" eaLnBrk="0" hangingPunct="0">
              <a:buNone/>
            </a:pPr>
            <a:endParaRPr lang="en-US" sz="1600" i="1" dirty="0">
              <a:latin typeface="Calibri" pitchFamily="34" charset="0"/>
            </a:endParaRPr>
          </a:p>
          <a:p>
            <a:pPr algn="r" eaLnBrk="0" hangingPunct="0">
              <a:buNone/>
            </a:pPr>
            <a:r>
              <a:rPr lang="en-US" sz="1600" i="1" dirty="0">
                <a:latin typeface="Calibri" pitchFamily="34" charset="0"/>
              </a:rPr>
              <a:t>SSE2</a:t>
            </a:r>
          </a:p>
          <a:p>
            <a:pPr algn="r" eaLnBrk="0" hangingPunct="0">
              <a:buNone/>
            </a:pPr>
            <a:endParaRPr lang="en-US" sz="1600" i="1" dirty="0">
              <a:latin typeface="Calibri" pitchFamily="34" charset="0"/>
            </a:endParaRPr>
          </a:p>
          <a:p>
            <a:pPr algn="r" eaLnBrk="0" hangingPunct="0">
              <a:buNone/>
            </a:pPr>
            <a:r>
              <a:rPr lang="en-US" sz="1600" i="1" dirty="0">
                <a:latin typeface="Calibri" pitchFamily="34" charset="0"/>
              </a:rPr>
              <a:t>SSE3</a:t>
            </a:r>
          </a:p>
        </p:txBody>
      </p:sp>
      <p:sp>
        <p:nvSpPr>
          <p:cNvPr id="20" name="Rectangle 13"/>
          <p:cNvSpPr>
            <a:spLocks noChangeArrowheads="1"/>
          </p:cNvSpPr>
          <p:nvPr/>
        </p:nvSpPr>
        <p:spPr bwMode="auto">
          <a:xfrm>
            <a:off x="4372392" y="5753101"/>
            <a:ext cx="580608" cy="301621"/>
          </a:xfrm>
          <a:prstGeom prst="rect">
            <a:avLst/>
          </a:prstGeom>
          <a:noFill/>
          <a:ln w="9525">
            <a:noFill/>
            <a:miter lim="800000"/>
            <a:headEnd/>
            <a:tailEnd/>
          </a:ln>
        </p:spPr>
        <p:txBody>
          <a:bodyPr wrap="none">
            <a:spAutoFit/>
          </a:bodyPr>
          <a:lstStyle/>
          <a:p>
            <a:pPr algn="r" eaLnBrk="0" hangingPunct="0">
              <a:buNone/>
            </a:pPr>
            <a:r>
              <a:rPr lang="en-US" sz="1600" i="1">
                <a:latin typeface="Calibri" pitchFamily="34" charset="0"/>
              </a:rPr>
              <a:t>SSE4</a:t>
            </a:r>
          </a:p>
        </p:txBody>
      </p:sp>
    </p:spTree>
    <p:extLst>
      <p:ext uri="{BB962C8B-B14F-4D97-AF65-F5344CB8AC3E}">
        <p14:creationId xmlns:p14="http://schemas.microsoft.com/office/powerpoint/2010/main" val="685521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19336" y="167263"/>
            <a:ext cx="8229600" cy="479747"/>
          </a:xfrm>
        </p:spPr>
        <p:txBody>
          <a:bodyPr/>
          <a:lstStyle/>
          <a:p>
            <a:r>
              <a:rPr lang="en-US" altLang="zh-CN" sz="3200" dirty="0"/>
              <a:t>IA-32/x64</a:t>
            </a:r>
            <a:r>
              <a:rPr lang="zh-CN" altLang="en-US" sz="3200" dirty="0"/>
              <a:t>指令系统概述</a:t>
            </a:r>
          </a:p>
        </p:txBody>
      </p:sp>
      <p:sp>
        <p:nvSpPr>
          <p:cNvPr id="26627" name="Rectangle 3"/>
          <p:cNvSpPr>
            <a:spLocks noGrp="1" noChangeArrowheads="1"/>
          </p:cNvSpPr>
          <p:nvPr>
            <p:ph type="body" idx="1"/>
          </p:nvPr>
        </p:nvSpPr>
        <p:spPr>
          <a:xfrm>
            <a:off x="623392" y="778928"/>
            <a:ext cx="10657184" cy="4926477"/>
          </a:xfrm>
        </p:spPr>
        <p:txBody>
          <a:bodyPr/>
          <a:lstStyle/>
          <a:p>
            <a:pPr>
              <a:spcBef>
                <a:spcPct val="45000"/>
              </a:spcBef>
            </a:pPr>
            <a:r>
              <a:rPr lang="en-US" altLang="zh-CN" dirty="0">
                <a:latin typeface="微软雅黑" panose="020B0503020204020204" pitchFamily="34" charset="-122"/>
                <a:ea typeface="微软雅黑" panose="020B0503020204020204" pitchFamily="34" charset="-122"/>
              </a:rPr>
              <a:t>x86</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Intel</a:t>
            </a:r>
            <a:r>
              <a:rPr lang="zh-CN" altLang="en-US" dirty="0">
                <a:latin typeface="微软雅黑" panose="020B0503020204020204" pitchFamily="34" charset="-122"/>
                <a:ea typeface="微软雅黑" panose="020B0503020204020204" pitchFamily="34" charset="-122"/>
              </a:rPr>
              <a:t>开发的一类处理器体系结构的泛称</a:t>
            </a:r>
          </a:p>
          <a:p>
            <a:pPr lvl="1">
              <a:spcBef>
                <a:spcPct val="45000"/>
              </a:spcBef>
            </a:pPr>
            <a:r>
              <a:rPr lang="zh-CN" altLang="en-US" sz="2200" dirty="0"/>
              <a:t>包括 </a:t>
            </a:r>
            <a:r>
              <a:rPr lang="en-US" altLang="zh-CN" sz="2200" dirty="0"/>
              <a:t>Intel 8086</a:t>
            </a:r>
            <a:r>
              <a:rPr lang="zh-CN" altLang="en-US" sz="2200" dirty="0"/>
              <a:t>、</a:t>
            </a:r>
            <a:r>
              <a:rPr lang="en-US" altLang="zh-CN" sz="2200" dirty="0"/>
              <a:t>80286</a:t>
            </a:r>
            <a:r>
              <a:rPr lang="zh-CN" altLang="en-US" sz="2200" dirty="0"/>
              <a:t>、</a:t>
            </a:r>
            <a:r>
              <a:rPr lang="en-US" altLang="zh-CN" sz="2200" dirty="0"/>
              <a:t>i386</a:t>
            </a:r>
            <a:r>
              <a:rPr lang="zh-CN" altLang="en-US" sz="2200" dirty="0"/>
              <a:t>和</a:t>
            </a:r>
            <a:r>
              <a:rPr lang="en-US" altLang="zh-CN" sz="2200" dirty="0"/>
              <a:t>i486</a:t>
            </a:r>
            <a:r>
              <a:rPr lang="zh-CN" altLang="en-US" sz="2200" dirty="0"/>
              <a:t>等，因此其架构被称为“</a:t>
            </a:r>
            <a:r>
              <a:rPr lang="en-US" altLang="zh-CN" sz="2200" dirty="0"/>
              <a:t>x86”</a:t>
            </a:r>
            <a:endParaRPr lang="zh-CN" altLang="en-US" sz="2200" dirty="0"/>
          </a:p>
          <a:p>
            <a:pPr lvl="1">
              <a:spcBef>
                <a:spcPct val="45000"/>
              </a:spcBef>
            </a:pPr>
            <a:r>
              <a:rPr lang="zh-CN" altLang="en-US" sz="2200" dirty="0"/>
              <a:t>由于数字并不能作为注册商标，因此，后来使用了可注册的名称，如</a:t>
            </a:r>
            <a:r>
              <a:rPr lang="en-US" altLang="zh-CN" sz="2200" dirty="0"/>
              <a:t>Pentium</a:t>
            </a:r>
            <a:r>
              <a:rPr lang="zh-CN" altLang="en-US" sz="2200" dirty="0"/>
              <a:t>、</a:t>
            </a:r>
            <a:r>
              <a:rPr lang="en-US" altLang="zh-CN" sz="2200" dirty="0" err="1"/>
              <a:t>PentiumPro</a:t>
            </a:r>
            <a:r>
              <a:rPr lang="zh-CN" altLang="en-US" sz="2200" dirty="0"/>
              <a:t>、</a:t>
            </a:r>
            <a:r>
              <a:rPr lang="en-US" altLang="zh-CN" sz="2200" dirty="0"/>
              <a:t>Core 2</a:t>
            </a:r>
            <a:r>
              <a:rPr lang="zh-CN" altLang="en-US" sz="2200" dirty="0"/>
              <a:t>、</a:t>
            </a:r>
            <a:r>
              <a:rPr lang="en-US" altLang="zh-CN" sz="2200" dirty="0"/>
              <a:t>Core i7</a:t>
            </a:r>
            <a:r>
              <a:rPr lang="zh-CN" altLang="en-US" sz="2200" dirty="0"/>
              <a:t>等</a:t>
            </a:r>
          </a:p>
          <a:p>
            <a:pPr lvl="1">
              <a:spcBef>
                <a:spcPct val="45000"/>
              </a:spcBef>
            </a:pPr>
            <a:r>
              <a:rPr lang="zh-CN" altLang="en-US" sz="2200" dirty="0"/>
              <a:t>现在</a:t>
            </a:r>
            <a:r>
              <a:rPr lang="en-US" altLang="zh-CN" sz="2200" dirty="0"/>
              <a:t>Intel</a:t>
            </a:r>
            <a:r>
              <a:rPr lang="zh-CN" altLang="en-US" sz="2200" dirty="0"/>
              <a:t>把</a:t>
            </a:r>
            <a:r>
              <a:rPr lang="en-US" altLang="zh-CN" sz="2200" dirty="0"/>
              <a:t>32</a:t>
            </a:r>
            <a:r>
              <a:rPr lang="zh-CN" altLang="en-US" sz="2200" dirty="0"/>
              <a:t>位</a:t>
            </a:r>
            <a:r>
              <a:rPr lang="en-US" altLang="zh-CN" sz="2200" dirty="0"/>
              <a:t>x86</a:t>
            </a:r>
            <a:r>
              <a:rPr lang="zh-CN" altLang="en-US" sz="2200" dirty="0"/>
              <a:t>架构的名称</a:t>
            </a:r>
            <a:r>
              <a:rPr lang="en-US" altLang="zh-CN" sz="2200" dirty="0"/>
              <a:t>x86-32</a:t>
            </a:r>
            <a:r>
              <a:rPr lang="zh-CN" altLang="en-US" sz="2200" dirty="0">
                <a:solidFill>
                  <a:srgbClr val="FF3300"/>
                </a:solidFill>
              </a:rPr>
              <a:t>改称为</a:t>
            </a:r>
            <a:r>
              <a:rPr lang="en-US" altLang="zh-CN" sz="2200" dirty="0">
                <a:solidFill>
                  <a:srgbClr val="FF3300"/>
                </a:solidFill>
              </a:rPr>
              <a:t>IA-32</a:t>
            </a:r>
            <a:endParaRPr lang="zh-CN" altLang="en-US" sz="2200" dirty="0">
              <a:solidFill>
                <a:srgbClr val="FF3300"/>
              </a:solidFill>
            </a:endParaRPr>
          </a:p>
          <a:p>
            <a:pPr>
              <a:spcBef>
                <a:spcPct val="45000"/>
              </a:spcBef>
            </a:pP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AMD</a:t>
            </a:r>
            <a:r>
              <a:rPr lang="zh-CN" altLang="en-US" dirty="0">
                <a:latin typeface="微软雅黑" panose="020B0503020204020204" pitchFamily="34" charset="-122"/>
                <a:ea typeface="微软雅黑" panose="020B0503020204020204" pitchFamily="34" charset="-122"/>
              </a:rPr>
              <a:t>首先提出了一个兼容</a:t>
            </a:r>
            <a:r>
              <a:rPr lang="en-US" altLang="zh-CN" dirty="0">
                <a:latin typeface="微软雅黑" panose="020B0503020204020204" pitchFamily="34" charset="-122"/>
                <a:ea typeface="微软雅黑" panose="020B0503020204020204" pitchFamily="34" charset="-122"/>
              </a:rPr>
              <a:t>IA-32</a:t>
            </a:r>
            <a:r>
              <a:rPr lang="zh-CN" altLang="en-US" dirty="0">
                <a:latin typeface="微软雅黑" panose="020B0503020204020204" pitchFamily="34" charset="-122"/>
                <a:ea typeface="微软雅黑" panose="020B0503020204020204" pitchFamily="34" charset="-122"/>
              </a:rPr>
              <a:t>指令集的</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位版本</a:t>
            </a:r>
          </a:p>
          <a:p>
            <a:pPr lvl="1">
              <a:spcBef>
                <a:spcPct val="45000"/>
              </a:spcBef>
            </a:pPr>
            <a:r>
              <a:rPr lang="zh-CN" altLang="en-US" sz="2200" dirty="0"/>
              <a:t>扩充了指令及寄存器长度和个数等，更新了参数传送方式</a:t>
            </a:r>
          </a:p>
          <a:p>
            <a:pPr lvl="1">
              <a:spcBef>
                <a:spcPct val="45000"/>
              </a:spcBef>
            </a:pPr>
            <a:r>
              <a:rPr lang="en-US" altLang="zh-CN" sz="2200" dirty="0"/>
              <a:t>AMD</a:t>
            </a:r>
            <a:r>
              <a:rPr lang="zh-CN" altLang="en-US" sz="2200" dirty="0"/>
              <a:t>称其为</a:t>
            </a:r>
            <a:r>
              <a:rPr lang="en-US" altLang="zh-CN" sz="2200" dirty="0"/>
              <a:t>AMD64</a:t>
            </a:r>
            <a:r>
              <a:rPr lang="zh-CN" altLang="en-US" sz="2200" dirty="0"/>
              <a:t>，</a:t>
            </a:r>
            <a:r>
              <a:rPr lang="en-US" altLang="zh-CN" sz="2200" dirty="0"/>
              <a:t>Intel</a:t>
            </a:r>
            <a:r>
              <a:rPr lang="zh-CN" altLang="en-US" sz="2200" dirty="0"/>
              <a:t>称其为</a:t>
            </a:r>
            <a:r>
              <a:rPr lang="en-US" altLang="zh-CN" sz="2200" dirty="0"/>
              <a:t>Intel64</a:t>
            </a:r>
            <a:r>
              <a:rPr lang="zh-CN" altLang="en-US" sz="2200" dirty="0">
                <a:solidFill>
                  <a:srgbClr val="FF3300"/>
                </a:solidFill>
              </a:rPr>
              <a:t>（不同于</a:t>
            </a:r>
            <a:r>
              <a:rPr lang="en-US" altLang="zh-CN" sz="2200" dirty="0">
                <a:solidFill>
                  <a:srgbClr val="FF3300"/>
                </a:solidFill>
              </a:rPr>
              <a:t>IA-64</a:t>
            </a:r>
            <a:r>
              <a:rPr lang="zh-CN" altLang="en-US" sz="2200" dirty="0">
                <a:solidFill>
                  <a:srgbClr val="FF3300"/>
                </a:solidFill>
              </a:rPr>
              <a:t>）</a:t>
            </a:r>
          </a:p>
          <a:p>
            <a:pPr lvl="1">
              <a:spcBef>
                <a:spcPct val="45000"/>
              </a:spcBef>
            </a:pPr>
            <a:r>
              <a:rPr lang="zh-CN" altLang="en-US" sz="2200" dirty="0"/>
              <a:t>命名为“</a:t>
            </a:r>
            <a:r>
              <a:rPr lang="en-US" altLang="zh-CN" sz="2200" dirty="0"/>
              <a:t>x86-64” </a:t>
            </a:r>
            <a:r>
              <a:rPr lang="zh-CN" altLang="en-US" sz="2200" dirty="0"/>
              <a:t>，有时也</a:t>
            </a:r>
            <a:r>
              <a:rPr lang="zh-CN" altLang="en-US" sz="2200" dirty="0">
                <a:solidFill>
                  <a:srgbClr val="FF3300"/>
                </a:solidFill>
              </a:rPr>
              <a:t>简称为</a:t>
            </a:r>
            <a:r>
              <a:rPr lang="en-US" altLang="zh-CN" sz="2200" dirty="0">
                <a:solidFill>
                  <a:srgbClr val="FF3300"/>
                </a:solidFill>
              </a:rPr>
              <a:t>x64</a:t>
            </a:r>
            <a:endParaRPr lang="zh-CN" altLang="en-US" dirty="0">
              <a:solidFill>
                <a:srgbClr val="FF3300"/>
              </a:solidFill>
              <a:latin typeface="微软雅黑" panose="020B0503020204020204" pitchFamily="34" charset="-122"/>
              <a:ea typeface="微软雅黑" panose="020B0503020204020204" pitchFamily="34" charset="-122"/>
            </a:endParaRPr>
          </a:p>
        </p:txBody>
      </p:sp>
      <p:sp>
        <p:nvSpPr>
          <p:cNvPr id="26628" name="Text Box 4"/>
          <p:cNvSpPr txBox="1">
            <a:spLocks noChangeArrowheads="1"/>
          </p:cNvSpPr>
          <p:nvPr/>
        </p:nvSpPr>
        <p:spPr bwMode="auto">
          <a:xfrm>
            <a:off x="2553940" y="6011781"/>
            <a:ext cx="679608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dirty="0">
                <a:solidFill>
                  <a:srgbClr val="008000"/>
                </a:solidFill>
                <a:latin typeface="微软雅黑" panose="020B0503020204020204" pitchFamily="34" charset="-122"/>
                <a:ea typeface="微软雅黑" panose="020B0503020204020204" pitchFamily="34" charset="-122"/>
              </a:rPr>
              <a:t>除非特殊指名，本课程主要介绍</a:t>
            </a:r>
            <a:r>
              <a:rPr lang="en-US" altLang="zh-CN" dirty="0">
                <a:solidFill>
                  <a:srgbClr val="008000"/>
                </a:solidFill>
                <a:latin typeface="微软雅黑" panose="020B0503020204020204" pitchFamily="34" charset="-122"/>
                <a:ea typeface="微软雅黑" panose="020B0503020204020204" pitchFamily="34" charset="-122"/>
              </a:rPr>
              <a:t>IA-32</a:t>
            </a:r>
          </a:p>
        </p:txBody>
      </p:sp>
    </p:spTree>
    <p:extLst>
      <p:ext uri="{BB962C8B-B14F-4D97-AF65-F5344CB8AC3E}">
        <p14:creationId xmlns:p14="http://schemas.microsoft.com/office/powerpoint/2010/main" val="37186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938" y="96516"/>
            <a:ext cx="8229600" cy="479747"/>
          </a:xfrm>
        </p:spPr>
        <p:txBody>
          <a:bodyPr/>
          <a:lstStyle/>
          <a:p>
            <a:r>
              <a:rPr lang="zh-CN" altLang="en-US" sz="3200" dirty="0"/>
              <a:t>计算机系统核心层之间的关联</a:t>
            </a:r>
          </a:p>
        </p:txBody>
      </p:sp>
      <p:sp>
        <p:nvSpPr>
          <p:cNvPr id="27651" name="Rectangle 3"/>
          <p:cNvSpPr>
            <a:spLocks noGrp="1" noChangeArrowheads="1"/>
          </p:cNvSpPr>
          <p:nvPr>
            <p:ph type="body" idx="1"/>
          </p:nvPr>
        </p:nvSpPr>
        <p:spPr>
          <a:xfrm>
            <a:off x="4438650" y="1243014"/>
            <a:ext cx="787400" cy="1796389"/>
          </a:xfrm>
        </p:spPr>
        <p:txBody>
          <a:bodyPr/>
          <a:lstStyle/>
          <a:p>
            <a:pPr marL="0" indent="0">
              <a:lnSpc>
                <a:spcPct val="105000"/>
              </a:lnSpc>
              <a:buNone/>
            </a:pPr>
            <a:r>
              <a:rPr lang="zh-CN" altLang="en-US">
                <a:solidFill>
                  <a:srgbClr val="FF0000"/>
                </a:solidFill>
              </a:rPr>
              <a:t>前端</a:t>
            </a:r>
            <a:r>
              <a:rPr lang="zh-CN" altLang="en-US"/>
              <a:t>遵循语言规范</a:t>
            </a:r>
            <a:endParaRPr lang="en-US" altLang="zh-CN"/>
          </a:p>
          <a:p>
            <a:pPr lvl="1">
              <a:lnSpc>
                <a:spcPct val="105000"/>
              </a:lnSpc>
              <a:buFontTx/>
              <a:buNone/>
            </a:pPr>
            <a:endParaRPr lang="zh-CN" altLang="en-US">
              <a:latin typeface="微软雅黑" panose="020B0503020204020204" pitchFamily="34" charset="-122"/>
              <a:ea typeface="微软雅黑" panose="020B0503020204020204" pitchFamily="34" charset="-122"/>
            </a:endParaRPr>
          </a:p>
        </p:txBody>
      </p:sp>
      <p:sp>
        <p:nvSpPr>
          <p:cNvPr id="27652" name="Text Box 5"/>
          <p:cNvSpPr txBox="1">
            <a:spLocks noChangeArrowheads="1"/>
          </p:cNvSpPr>
          <p:nvPr/>
        </p:nvSpPr>
        <p:spPr bwMode="auto">
          <a:xfrm>
            <a:off x="2071689" y="819151"/>
            <a:ext cx="1728787"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高级语言程序</a:t>
            </a:r>
          </a:p>
        </p:txBody>
      </p:sp>
      <p:cxnSp>
        <p:nvCxnSpPr>
          <p:cNvPr id="3" name="直接箭头连接符 2"/>
          <p:cNvCxnSpPr>
            <a:cxnSpLocks/>
          </p:cNvCxnSpPr>
          <p:nvPr/>
        </p:nvCxnSpPr>
        <p:spPr>
          <a:xfrm flipH="1">
            <a:off x="2911475" y="1219201"/>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54" name="Text Box 5"/>
          <p:cNvSpPr txBox="1">
            <a:spLocks noChangeArrowheads="1"/>
          </p:cNvSpPr>
          <p:nvPr/>
        </p:nvSpPr>
        <p:spPr bwMode="auto">
          <a:xfrm>
            <a:off x="1595439" y="1493838"/>
            <a:ext cx="2835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词法、语法及语义分析</a:t>
            </a:r>
          </a:p>
        </p:txBody>
      </p:sp>
      <p:sp>
        <p:nvSpPr>
          <p:cNvPr id="27655" name="Text Box 5"/>
          <p:cNvSpPr txBox="1">
            <a:spLocks noChangeArrowheads="1"/>
          </p:cNvSpPr>
          <p:nvPr/>
        </p:nvSpPr>
        <p:spPr bwMode="auto">
          <a:xfrm>
            <a:off x="2090739" y="1898651"/>
            <a:ext cx="1793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中间代码生成</a:t>
            </a:r>
          </a:p>
        </p:txBody>
      </p:sp>
      <p:sp>
        <p:nvSpPr>
          <p:cNvPr id="27656" name="Text Box 5"/>
          <p:cNvSpPr txBox="1">
            <a:spLocks noChangeArrowheads="1"/>
          </p:cNvSpPr>
          <p:nvPr/>
        </p:nvSpPr>
        <p:spPr bwMode="auto">
          <a:xfrm>
            <a:off x="2249488" y="2663826"/>
            <a:ext cx="1325562"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中间代码</a:t>
            </a:r>
          </a:p>
        </p:txBody>
      </p:sp>
      <p:sp>
        <p:nvSpPr>
          <p:cNvPr id="27657" name="Text Box 5"/>
          <p:cNvSpPr txBox="1">
            <a:spLocks noChangeArrowheads="1"/>
          </p:cNvSpPr>
          <p:nvPr/>
        </p:nvSpPr>
        <p:spPr bwMode="auto">
          <a:xfrm>
            <a:off x="1684338" y="3384550"/>
            <a:ext cx="2520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目标代码生成及优化</a:t>
            </a:r>
          </a:p>
        </p:txBody>
      </p:sp>
      <p:sp>
        <p:nvSpPr>
          <p:cNvPr id="27658" name="Text Box 5"/>
          <p:cNvSpPr txBox="1">
            <a:spLocks noChangeArrowheads="1"/>
          </p:cNvSpPr>
          <p:nvPr/>
        </p:nvSpPr>
        <p:spPr bwMode="auto">
          <a:xfrm>
            <a:off x="2249488" y="4103689"/>
            <a:ext cx="1325562" cy="396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目标代码</a:t>
            </a:r>
          </a:p>
        </p:txBody>
      </p:sp>
      <p:sp>
        <p:nvSpPr>
          <p:cNvPr id="4" name="右大括号 3"/>
          <p:cNvSpPr/>
          <p:nvPr/>
        </p:nvSpPr>
        <p:spPr>
          <a:xfrm>
            <a:off x="4102101" y="1149351"/>
            <a:ext cx="373063" cy="1704975"/>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Rectangle 3"/>
          <p:cNvSpPr txBox="1">
            <a:spLocks noChangeArrowheads="1"/>
          </p:cNvSpPr>
          <p:nvPr/>
        </p:nvSpPr>
        <p:spPr bwMode="auto">
          <a:xfrm>
            <a:off x="4232276" y="2933700"/>
            <a:ext cx="1325563" cy="1797050"/>
          </a:xfrm>
          <a:prstGeom prst="rect">
            <a:avLst/>
          </a:prstGeom>
          <a:noFill/>
          <a:ln>
            <a:noFill/>
          </a:ln>
        </p:spPr>
        <p:txBody>
          <a:bodyPr/>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marL="0" indent="0">
              <a:lnSpc>
                <a:spcPct val="105000"/>
              </a:lnSpc>
              <a:buNone/>
              <a:defRPr/>
            </a:pPr>
            <a:r>
              <a:rPr lang="zh-CN" altLang="en-US" sz="2200" kern="0" dirty="0">
                <a:solidFill>
                  <a:srgbClr val="FF0000"/>
                </a:solidFill>
                <a:latin typeface="微软雅黑" panose="020B0503020204020204" pitchFamily="34" charset="-122"/>
                <a:ea typeface="微软雅黑" panose="020B0503020204020204" pitchFamily="34" charset="-122"/>
              </a:rPr>
              <a:t>后端</a:t>
            </a:r>
            <a:r>
              <a:rPr lang="zh-CN" altLang="en-US" sz="2200" kern="0" dirty="0">
                <a:latin typeface="微软雅黑" panose="020B0503020204020204" pitchFamily="34" charset="-122"/>
                <a:ea typeface="微软雅黑" panose="020B0503020204020204" pitchFamily="34" charset="-122"/>
              </a:rPr>
              <a:t>遵循</a:t>
            </a:r>
            <a:r>
              <a:rPr lang="en-US" altLang="zh-CN" sz="2200" kern="0" dirty="0">
                <a:latin typeface="微软雅黑" panose="020B0503020204020204" pitchFamily="34" charset="-122"/>
                <a:ea typeface="微软雅黑" panose="020B0503020204020204" pitchFamily="34" charset="-122"/>
              </a:rPr>
              <a:t>ISA</a:t>
            </a:r>
            <a:r>
              <a:rPr lang="zh-CN" altLang="en-US" sz="2200" kern="0" dirty="0">
                <a:latin typeface="微软雅黑" panose="020B0503020204020204" pitchFamily="34" charset="-122"/>
                <a:ea typeface="微软雅黑" panose="020B0503020204020204" pitchFamily="34" charset="-122"/>
              </a:rPr>
              <a:t>规范和</a:t>
            </a:r>
            <a:endParaRPr lang="en-US" altLang="zh-CN" sz="2200" kern="0" dirty="0">
              <a:latin typeface="微软雅黑" panose="020B0503020204020204" pitchFamily="34" charset="-122"/>
              <a:ea typeface="微软雅黑" panose="020B0503020204020204" pitchFamily="34" charset="-122"/>
            </a:endParaRPr>
          </a:p>
          <a:p>
            <a:pPr marL="0" indent="0">
              <a:lnSpc>
                <a:spcPct val="105000"/>
              </a:lnSpc>
              <a:buNone/>
              <a:defRPr/>
            </a:pPr>
            <a:r>
              <a:rPr lang="en-US" altLang="zh-CN" sz="2200" kern="0" dirty="0">
                <a:latin typeface="微软雅黑" panose="020B0503020204020204" pitchFamily="34" charset="-122"/>
                <a:ea typeface="微软雅黑" panose="020B0503020204020204" pitchFamily="34" charset="-122"/>
              </a:rPr>
              <a:t>ABI</a:t>
            </a:r>
            <a:r>
              <a:rPr lang="zh-CN" altLang="en-US" sz="2200" kern="0" dirty="0">
                <a:latin typeface="微软雅黑" panose="020B0503020204020204" pitchFamily="34" charset="-122"/>
                <a:ea typeface="微软雅黑" panose="020B0503020204020204" pitchFamily="34" charset="-122"/>
              </a:rPr>
              <a:t>规范</a:t>
            </a:r>
            <a:endParaRPr lang="en-US" altLang="zh-CN" sz="2200" kern="0" dirty="0">
              <a:latin typeface="微软雅黑" panose="020B0503020204020204" pitchFamily="34" charset="-122"/>
              <a:ea typeface="微软雅黑" panose="020B0503020204020204" pitchFamily="34" charset="-122"/>
            </a:endParaRPr>
          </a:p>
          <a:p>
            <a:pPr lvl="1">
              <a:lnSpc>
                <a:spcPct val="105000"/>
              </a:lnSpc>
              <a:buFontTx/>
              <a:buNone/>
              <a:defRPr/>
            </a:pPr>
            <a:endParaRPr lang="zh-CN" altLang="en-US" kern="0" dirty="0">
              <a:latin typeface="微软雅黑" panose="020B0503020204020204" pitchFamily="34" charset="-122"/>
              <a:ea typeface="微软雅黑" panose="020B0503020204020204" pitchFamily="34" charset="-122"/>
            </a:endParaRPr>
          </a:p>
        </p:txBody>
      </p:sp>
      <p:sp>
        <p:nvSpPr>
          <p:cNvPr id="18" name="右大括号 17"/>
          <p:cNvSpPr/>
          <p:nvPr/>
        </p:nvSpPr>
        <p:spPr>
          <a:xfrm>
            <a:off x="3935413" y="3068639"/>
            <a:ext cx="374650" cy="1431925"/>
          </a:xfrm>
          <a:prstGeom prst="rightBrace">
            <a:avLst>
              <a:gd name="adj1" fmla="val 8333"/>
              <a:gd name="adj2" fmla="val 53822"/>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662" name="矩形 5"/>
          <p:cNvSpPr>
            <a:spLocks noChangeArrowheads="1"/>
          </p:cNvSpPr>
          <p:nvPr/>
        </p:nvSpPr>
        <p:spPr bwMode="auto">
          <a:xfrm>
            <a:off x="1557339" y="5675313"/>
            <a:ext cx="4486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后端根据</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规范和</a:t>
            </a:r>
            <a:r>
              <a:rPr lang="zh-CN" altLang="en-US" sz="2000">
                <a:solidFill>
                  <a:srgbClr val="CC3300"/>
                </a:solidFill>
                <a:latin typeface="微软雅黑" panose="020B0503020204020204" pitchFamily="34" charset="-122"/>
                <a:ea typeface="微软雅黑" panose="020B0503020204020204" pitchFamily="34" charset="-122"/>
              </a:rPr>
              <a:t>应用程序二进制接口（</a:t>
            </a:r>
            <a:r>
              <a:rPr lang="en-US" altLang="zh-CN" sz="2000">
                <a:solidFill>
                  <a:srgbClr val="CC3300"/>
                </a:solidFill>
                <a:latin typeface="微软雅黑" panose="020B0503020204020204" pitchFamily="34" charset="-122"/>
                <a:ea typeface="微软雅黑" panose="020B0503020204020204" pitchFamily="34" charset="-122"/>
              </a:rPr>
              <a:t>Application Binary Interface</a:t>
            </a:r>
            <a:r>
              <a:rPr lang="zh-CN" altLang="en-US" sz="2000">
                <a:solidFill>
                  <a:srgbClr val="CC3300"/>
                </a:solidFill>
                <a:latin typeface="微软雅黑" panose="020B0503020204020204" pitchFamily="34" charset="-122"/>
                <a:ea typeface="微软雅黑" panose="020B0503020204020204" pitchFamily="34" charset="-122"/>
              </a:rPr>
              <a:t>，</a:t>
            </a:r>
            <a:r>
              <a:rPr lang="en-US" altLang="zh-CN" sz="2000">
                <a:solidFill>
                  <a:srgbClr val="CC3300"/>
                </a:solidFill>
                <a:latin typeface="微软雅黑" panose="020B0503020204020204" pitchFamily="34" charset="-122"/>
                <a:ea typeface="微软雅黑" panose="020B0503020204020204" pitchFamily="34" charset="-122"/>
              </a:rPr>
              <a:t>ABI</a:t>
            </a:r>
            <a:r>
              <a:rPr lang="zh-CN" altLang="en-US" sz="2000">
                <a:solidFill>
                  <a:srgbClr val="CC3300"/>
                </a:solidFill>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规范进行设计实现。</a:t>
            </a:r>
          </a:p>
        </p:txBody>
      </p:sp>
      <p:sp>
        <p:nvSpPr>
          <p:cNvPr id="27663" name="矩形 6"/>
          <p:cNvSpPr>
            <a:spLocks noChangeArrowheads="1"/>
          </p:cNvSpPr>
          <p:nvPr/>
        </p:nvSpPr>
        <p:spPr bwMode="auto">
          <a:xfrm>
            <a:off x="5970589" y="842963"/>
            <a:ext cx="5165971" cy="278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000"/>
              </a:lnSpc>
              <a:spcBef>
                <a:spcPct val="0"/>
              </a:spcBef>
              <a:buNone/>
            </a:pPr>
            <a:r>
              <a:rPr lang="en-US" altLang="zh-CN" sz="2000" dirty="0">
                <a:latin typeface="微软雅黑" panose="020B0503020204020204" pitchFamily="34" charset="-122"/>
                <a:ea typeface="微软雅黑" panose="020B0503020204020204" pitchFamily="34" charset="-122"/>
              </a:rPr>
              <a:t>ABI</a:t>
            </a:r>
            <a:r>
              <a:rPr lang="zh-CN" altLang="en-US" sz="2000" dirty="0">
                <a:latin typeface="微软雅黑" panose="020B0503020204020204" pitchFamily="34" charset="-122"/>
                <a:ea typeface="微软雅黑" panose="020B0503020204020204" pitchFamily="34" charset="-122"/>
              </a:rPr>
              <a:t>是为运行在</a:t>
            </a:r>
            <a:r>
              <a:rPr lang="zh-CN" altLang="en-US" sz="2000" dirty="0">
                <a:solidFill>
                  <a:srgbClr val="0000FF"/>
                </a:solidFill>
                <a:latin typeface="微软雅黑" panose="020B0503020204020204" pitchFamily="34" charset="-122"/>
                <a:ea typeface="微软雅黑" panose="020B0503020204020204" pitchFamily="34" charset="-122"/>
              </a:rPr>
              <a:t>特定</a:t>
            </a:r>
            <a:r>
              <a:rPr lang="en-US" altLang="zh-CN" sz="2000" dirty="0">
                <a:solidFill>
                  <a:srgbClr val="0000FF"/>
                </a:solidFill>
                <a:latin typeface="微软雅黑" panose="020B0503020204020204" pitchFamily="34" charset="-122"/>
                <a:ea typeface="微软雅黑" panose="020B0503020204020204" pitchFamily="34" charset="-122"/>
              </a:rPr>
              <a:t>ISA</a:t>
            </a:r>
            <a:r>
              <a:rPr lang="zh-CN" altLang="en-US" sz="2000" dirty="0">
                <a:solidFill>
                  <a:srgbClr val="0000FF"/>
                </a:solidFill>
                <a:latin typeface="微软雅黑" panose="020B0503020204020204" pitchFamily="34" charset="-122"/>
                <a:ea typeface="微软雅黑" panose="020B0503020204020204" pitchFamily="34" charset="-122"/>
              </a:rPr>
              <a:t>及特定操作系统之上</a:t>
            </a:r>
            <a:r>
              <a:rPr lang="zh-CN" altLang="en-US" sz="2000" dirty="0">
                <a:latin typeface="微软雅黑" panose="020B0503020204020204" pitchFamily="34" charset="-122"/>
                <a:ea typeface="微软雅黑" panose="020B0503020204020204" pitchFamily="34" charset="-122"/>
              </a:rPr>
              <a:t>的应用程序规定的一种</a:t>
            </a:r>
            <a:r>
              <a:rPr lang="zh-CN" altLang="en-US" sz="2000" dirty="0">
                <a:solidFill>
                  <a:srgbClr val="FF0000"/>
                </a:solidFill>
                <a:latin typeface="微软雅黑" panose="020B0503020204020204" pitchFamily="34" charset="-122"/>
                <a:ea typeface="微软雅黑" panose="020B0503020204020204" pitchFamily="34" charset="-122"/>
              </a:rPr>
              <a:t>机器级目标代码层接口</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ts val="3000"/>
              </a:lnSpc>
              <a:spcBef>
                <a:spcPct val="0"/>
              </a:spcBef>
              <a:buNone/>
            </a:pPr>
            <a:r>
              <a:rPr lang="zh-CN" altLang="en-US" sz="2000" dirty="0">
                <a:latin typeface="微软雅黑" panose="020B0503020204020204" pitchFamily="34" charset="-122"/>
                <a:ea typeface="微软雅黑" panose="020B0503020204020204" pitchFamily="34" charset="-122"/>
              </a:rPr>
              <a:t>描述了</a:t>
            </a:r>
            <a:r>
              <a:rPr lang="zh-CN" altLang="en-US" sz="2000" dirty="0">
                <a:solidFill>
                  <a:srgbClr val="0000FF"/>
                </a:solidFill>
                <a:latin typeface="微软雅黑" panose="020B0503020204020204" pitchFamily="34" charset="-122"/>
                <a:ea typeface="微软雅黑" panose="020B0503020204020204" pitchFamily="34" charset="-122"/>
              </a:rPr>
              <a:t>应用程序和操作系统之间</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应用程序和所调用的库之间</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9242"/>
                </a:solidFill>
                <a:latin typeface="微软雅黑" panose="020B0503020204020204" pitchFamily="34" charset="-122"/>
                <a:ea typeface="微软雅黑" panose="020B0503020204020204" pitchFamily="34" charset="-122"/>
              </a:rPr>
              <a:t>不同组成部分（如过程或函数）之间</a:t>
            </a:r>
            <a:r>
              <a:rPr lang="zh-CN" altLang="en-US" sz="2000" dirty="0">
                <a:latin typeface="微软雅黑" panose="020B0503020204020204" pitchFamily="34" charset="-122"/>
                <a:ea typeface="微软雅黑" panose="020B0503020204020204" pitchFamily="34" charset="-122"/>
              </a:rPr>
              <a:t>在较低层次上的机器级代码接口。</a:t>
            </a:r>
          </a:p>
        </p:txBody>
      </p:sp>
      <p:cxnSp>
        <p:nvCxnSpPr>
          <p:cNvPr id="25" name="直接箭头连接符 24"/>
          <p:cNvCxnSpPr>
            <a:cxnSpLocks/>
          </p:cNvCxnSpPr>
          <p:nvPr/>
        </p:nvCxnSpPr>
        <p:spPr>
          <a:xfrm flipH="1">
            <a:off x="2900363" y="2259014"/>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cxnSpLocks/>
          </p:cNvCxnSpPr>
          <p:nvPr/>
        </p:nvCxnSpPr>
        <p:spPr>
          <a:xfrm flipH="1">
            <a:off x="2900363" y="3068639"/>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cxnSpLocks/>
          </p:cNvCxnSpPr>
          <p:nvPr/>
        </p:nvCxnSpPr>
        <p:spPr>
          <a:xfrm flipH="1">
            <a:off x="2900363" y="3743326"/>
            <a:ext cx="0" cy="365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67" name="Text Box 5"/>
          <p:cNvSpPr txBox="1">
            <a:spLocks noChangeArrowheads="1"/>
          </p:cNvSpPr>
          <p:nvPr/>
        </p:nvSpPr>
        <p:spPr bwMode="auto">
          <a:xfrm>
            <a:off x="1508125" y="4930775"/>
            <a:ext cx="3771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0000FF"/>
                </a:solidFill>
                <a:ea typeface="微软雅黑" panose="020B0503020204020204" pitchFamily="34" charset="-122"/>
              </a:rPr>
              <a:t>运行平台：操作系统</a:t>
            </a:r>
            <a:r>
              <a:rPr lang="en-US" altLang="zh-CN" sz="2000">
                <a:solidFill>
                  <a:srgbClr val="0000FF"/>
                </a:solidFill>
                <a:ea typeface="微软雅黑" panose="020B0503020204020204" pitchFamily="34" charset="-122"/>
              </a:rPr>
              <a:t>+ISA</a:t>
            </a:r>
            <a:r>
              <a:rPr lang="zh-CN" altLang="en-US" sz="2000">
                <a:solidFill>
                  <a:srgbClr val="0000FF"/>
                </a:solidFill>
                <a:ea typeface="微软雅黑" panose="020B0503020204020204" pitchFamily="34" charset="-122"/>
              </a:rPr>
              <a:t>架构</a:t>
            </a:r>
          </a:p>
        </p:txBody>
      </p:sp>
      <p:sp>
        <p:nvSpPr>
          <p:cNvPr id="21" name="箭头: 下 20"/>
          <p:cNvSpPr/>
          <p:nvPr/>
        </p:nvSpPr>
        <p:spPr>
          <a:xfrm rot="10800000">
            <a:off x="2154238" y="4533901"/>
            <a:ext cx="1433512"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69" name="矩形 27"/>
          <p:cNvSpPr>
            <a:spLocks noChangeArrowheads="1"/>
          </p:cNvSpPr>
          <p:nvPr/>
        </p:nvSpPr>
        <p:spPr bwMode="auto">
          <a:xfrm>
            <a:off x="6237289" y="5443539"/>
            <a:ext cx="4539231" cy="128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ts val="3100"/>
              </a:lnSpc>
              <a:spcBef>
                <a:spcPct val="0"/>
              </a:spcBef>
              <a:buNone/>
            </a:pPr>
            <a:r>
              <a:rPr lang="zh-CN" altLang="en-US" sz="2000" dirty="0">
                <a:latin typeface="微软雅黑" panose="020B0503020204020204" pitchFamily="34" charset="-122"/>
                <a:ea typeface="微软雅黑" panose="020B0503020204020204" pitchFamily="34" charset="-122"/>
              </a:rPr>
              <a:t>本课程所用平台为</a:t>
            </a:r>
            <a:r>
              <a:rPr lang="en-US" altLang="zh-CN" sz="2000" dirty="0">
                <a:solidFill>
                  <a:srgbClr val="CC3300"/>
                </a:solidFill>
                <a:latin typeface="微软雅黑" panose="020B0503020204020204" pitchFamily="34" charset="-122"/>
                <a:ea typeface="微软雅黑" panose="020B0503020204020204" pitchFamily="34" charset="-122"/>
              </a:rPr>
              <a:t>IA-32/x86-64 +</a:t>
            </a:r>
            <a:r>
              <a:rPr lang="en-US" altLang="zh-CN" sz="2000" dirty="0" err="1">
                <a:solidFill>
                  <a:srgbClr val="CC3300"/>
                </a:solidFill>
                <a:latin typeface="微软雅黑" panose="020B0503020204020204" pitchFamily="34" charset="-122"/>
                <a:ea typeface="微软雅黑" panose="020B0503020204020204" pitchFamily="34" charset="-122"/>
              </a:rPr>
              <a:t>Linux+GCC+C</a:t>
            </a:r>
            <a:r>
              <a:rPr lang="zh-CN" altLang="en-US" sz="2000" dirty="0">
                <a:solidFill>
                  <a:srgbClr val="CC3300"/>
                </a:solidFill>
                <a:latin typeface="微软雅黑" panose="020B0503020204020204" pitchFamily="34" charset="-122"/>
                <a:ea typeface="微软雅黑" panose="020B0503020204020204" pitchFamily="34" charset="-122"/>
              </a:rPr>
              <a:t>语言</a:t>
            </a:r>
            <a:r>
              <a:rPr lang="en-US" altLang="zh-CN" sz="2000" dirty="0">
                <a:latin typeface="微软雅黑" panose="020B0503020204020204" pitchFamily="34" charset="-122"/>
                <a:ea typeface="微软雅黑" panose="020B0503020204020204" pitchFamily="34" charset="-122"/>
              </a:rPr>
              <a:t>, Linux</a:t>
            </a:r>
            <a:r>
              <a:rPr lang="zh-CN" altLang="en-US" sz="2000" dirty="0">
                <a:latin typeface="微软雅黑" panose="020B0503020204020204" pitchFamily="34" charset="-122"/>
                <a:ea typeface="微软雅黑" panose="020B0503020204020204" pitchFamily="34" charset="-122"/>
              </a:rPr>
              <a:t>操作系统下一般使用</a:t>
            </a:r>
            <a:r>
              <a:rPr lang="en-US" altLang="zh-CN" sz="2000" dirty="0">
                <a:solidFill>
                  <a:srgbClr val="009242"/>
                </a:solidFill>
                <a:latin typeface="微软雅黑" panose="020B0503020204020204" pitchFamily="34" charset="-122"/>
                <a:ea typeface="微软雅黑" panose="020B0503020204020204" pitchFamily="34" charset="-122"/>
              </a:rPr>
              <a:t>system V ABI</a:t>
            </a:r>
            <a:endParaRPr lang="zh-CN" altLang="en-US" sz="2000" dirty="0">
              <a:solidFill>
                <a:srgbClr val="009242"/>
              </a:solidFill>
              <a:latin typeface="微软雅黑" panose="020B0503020204020204" pitchFamily="34" charset="-122"/>
              <a:ea typeface="微软雅黑" panose="020B0503020204020204" pitchFamily="34" charset="-122"/>
            </a:endParaRPr>
          </a:p>
        </p:txBody>
      </p:sp>
      <p:sp>
        <p:nvSpPr>
          <p:cNvPr id="27670" name="矩形 1"/>
          <p:cNvSpPr>
            <a:spLocks noChangeArrowheads="1"/>
          </p:cNvSpPr>
          <p:nvPr/>
        </p:nvSpPr>
        <p:spPr bwMode="auto">
          <a:xfrm>
            <a:off x="5838824" y="3717925"/>
            <a:ext cx="515371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zh-CN" sz="2000" dirty="0">
                <a:latin typeface="微软雅黑" panose="020B0503020204020204" pitchFamily="34" charset="-122"/>
                <a:ea typeface="微软雅黑" panose="020B0503020204020204" pitchFamily="34" charset="-122"/>
              </a:rPr>
              <a:t>同一个</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语言源程序，使用遵循不同</a:t>
            </a:r>
            <a:r>
              <a:rPr lang="en-US" altLang="zh-CN" sz="2000" dirty="0">
                <a:latin typeface="微软雅黑" panose="020B0503020204020204" pitchFamily="34" charset="-122"/>
                <a:ea typeface="微软雅黑" panose="020B0503020204020204" pitchFamily="34" charset="-122"/>
              </a:rPr>
              <a:t>ABI</a:t>
            </a:r>
            <a:r>
              <a:rPr lang="zh-CN" altLang="zh-CN" sz="2000" dirty="0">
                <a:latin typeface="微软雅黑" panose="020B0503020204020204" pitchFamily="34" charset="-122"/>
                <a:ea typeface="微软雅黑" panose="020B0503020204020204" pitchFamily="34" charset="-122"/>
              </a:rPr>
              <a:t>规范的编译器进行编译，其执行结果可能不一样。程序员</a:t>
            </a:r>
            <a:r>
              <a:rPr lang="zh-CN" altLang="en-US" sz="2000" dirty="0">
                <a:latin typeface="微软雅黑" panose="020B0503020204020204" pitchFamily="34" charset="-122"/>
                <a:ea typeface="微软雅黑" panose="020B0503020204020204" pitchFamily="34" charset="-122"/>
              </a:rPr>
              <a:t>将程序</a:t>
            </a:r>
            <a:r>
              <a:rPr lang="zh-CN" altLang="zh-CN" sz="2000" dirty="0">
                <a:latin typeface="微软雅黑" panose="020B0503020204020204" pitchFamily="34" charset="-122"/>
                <a:ea typeface="微软雅黑" panose="020B0503020204020204" pitchFamily="34" charset="-122"/>
              </a:rPr>
              <a:t>移植到另一个系统时，一定要仔细阅读目标系统的</a:t>
            </a:r>
            <a:r>
              <a:rPr lang="en-US" altLang="zh-CN" sz="2000" dirty="0">
                <a:latin typeface="微软雅黑" panose="020B0503020204020204" pitchFamily="34" charset="-122"/>
                <a:ea typeface="微软雅黑" panose="020B0503020204020204" pitchFamily="34" charset="-122"/>
              </a:rPr>
              <a:t>ABI</a:t>
            </a:r>
            <a:r>
              <a:rPr lang="zh-CN" altLang="zh-CN" sz="2000" dirty="0">
                <a:latin typeface="微软雅黑" panose="020B0503020204020204" pitchFamily="34" charset="-122"/>
                <a:ea typeface="微软雅黑" panose="020B0503020204020204" pitchFamily="34" charset="-122"/>
              </a:rPr>
              <a:t>规范。</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884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9" y="188640"/>
            <a:ext cx="8301037" cy="479747"/>
          </a:xfrm>
        </p:spPr>
        <p:txBody>
          <a:bodyPr/>
          <a:lstStyle/>
          <a:p>
            <a:r>
              <a:rPr lang="en-US" altLang="zh-CN" sz="3200" dirty="0"/>
              <a:t>I386 System V ABI</a:t>
            </a:r>
            <a:r>
              <a:rPr lang="zh-CN" altLang="en-US" sz="3200" dirty="0"/>
              <a:t>规定的数据类型</a:t>
            </a:r>
          </a:p>
        </p:txBody>
      </p:sp>
      <p:pic>
        <p:nvPicPr>
          <p:cNvPr id="296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863600"/>
            <a:ext cx="8893175"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8"/>
          <p:cNvSpPr>
            <a:spLocks noChangeArrowheads="1"/>
          </p:cNvSpPr>
          <p:nvPr/>
        </p:nvSpPr>
        <p:spPr bwMode="auto">
          <a:xfrm>
            <a:off x="1704975" y="3654425"/>
            <a:ext cx="8847138" cy="5397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305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7108" name="Rectangle 3"/>
          <p:cNvSpPr>
            <a:spLocks noGrp="1" noChangeArrowheads="1"/>
          </p:cNvSpPr>
          <p:nvPr>
            <p:ph type="title"/>
          </p:nvPr>
        </p:nvSpPr>
        <p:spPr>
          <a:xfrm>
            <a:off x="335360" y="228600"/>
            <a:ext cx="7010400" cy="372603"/>
          </a:xfrm>
        </p:spPr>
        <p:txBody>
          <a:bodyPr/>
          <a:lstStyle/>
          <a:p>
            <a:pPr marL="119063" indent="-119063" eaLnBrk="1" hangingPunct="1"/>
            <a:r>
              <a:rPr lang="zh-CN" altLang="en-US" dirty="0"/>
              <a:t>在</a:t>
            </a:r>
            <a:r>
              <a:rPr lang="en-US" altLang="zh-CN" dirty="0"/>
              <a:t>IA32 VS X86-64</a:t>
            </a:r>
            <a:r>
              <a:rPr lang="zh-CN" altLang="en-US" dirty="0"/>
              <a:t>机器上</a:t>
            </a:r>
            <a:r>
              <a:rPr lang="en-US" altLang="zh-CN" dirty="0"/>
              <a:t>C</a:t>
            </a:r>
            <a:r>
              <a:rPr lang="zh-CN" altLang="en-US" dirty="0"/>
              <a:t>语言数据长度</a:t>
            </a:r>
            <a:endParaRPr lang="en-US" dirty="0"/>
          </a:p>
        </p:txBody>
      </p:sp>
      <p:pic>
        <p:nvPicPr>
          <p:cNvPr id="2" name="图片 1"/>
          <p:cNvPicPr>
            <a:picLocks noChangeAspect="1"/>
          </p:cNvPicPr>
          <p:nvPr/>
        </p:nvPicPr>
        <p:blipFill>
          <a:blip r:embed="rId3"/>
          <a:stretch>
            <a:fillRect/>
          </a:stretch>
        </p:blipFill>
        <p:spPr>
          <a:xfrm>
            <a:off x="1055440" y="1484784"/>
            <a:ext cx="10175274" cy="4285091"/>
          </a:xfrm>
          <a:prstGeom prst="rect">
            <a:avLst/>
          </a:prstGeom>
        </p:spPr>
      </p:pic>
    </p:spTree>
    <p:extLst>
      <p:ext uri="{BB962C8B-B14F-4D97-AF65-F5344CB8AC3E}">
        <p14:creationId xmlns:p14="http://schemas.microsoft.com/office/powerpoint/2010/main" val="33246900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p:cNvSpPr>
            <a:spLocks noGrp="1" noChangeArrowheads="1"/>
          </p:cNvSpPr>
          <p:nvPr>
            <p:ph type="title" idx="4294967295"/>
          </p:nvPr>
        </p:nvSpPr>
        <p:spPr>
          <a:xfrm>
            <a:off x="119336" y="188640"/>
            <a:ext cx="5867400" cy="479747"/>
          </a:xfrm>
          <a:noFill/>
          <a:ln/>
        </p:spPr>
        <p:txBody>
          <a:bodyPr/>
          <a:lstStyle/>
          <a:p>
            <a:r>
              <a:rPr lang="en-US" altLang="zh-CN" sz="3200" dirty="0"/>
              <a:t>1.1 </a:t>
            </a:r>
            <a:r>
              <a:rPr lang="zh-CN" altLang="en-US" sz="3200" dirty="0"/>
              <a:t>指令系统概述</a:t>
            </a:r>
          </a:p>
        </p:txBody>
      </p:sp>
      <p:sp>
        <p:nvSpPr>
          <p:cNvPr id="205827" name="Rectangle 3"/>
          <p:cNvSpPr>
            <a:spLocks noGrp="1" noChangeArrowheads="1"/>
          </p:cNvSpPr>
          <p:nvPr>
            <p:ph type="body" idx="4294967295"/>
          </p:nvPr>
        </p:nvSpPr>
        <p:spPr>
          <a:xfrm>
            <a:off x="612000" y="900000"/>
            <a:ext cx="10596568" cy="4977272"/>
          </a:xfrm>
          <a:noFill/>
          <a:ln/>
        </p:spPr>
        <p:txBody>
          <a:bodyPr/>
          <a:lstStyle/>
          <a:p>
            <a:pPr>
              <a:lnSpc>
                <a:spcPct val="120000"/>
              </a:lnSpc>
              <a:spcBef>
                <a:spcPts val="0"/>
              </a:spcBef>
              <a:spcAft>
                <a:spcPts val="0"/>
              </a:spcAft>
            </a:pPr>
            <a:r>
              <a:rPr lang="zh-CN" altLang="en-US" sz="2800" dirty="0">
                <a:ea typeface="宋体" pitchFamily="2" charset="-122"/>
              </a:rPr>
              <a:t>机器指令的要素</a:t>
            </a:r>
          </a:p>
          <a:p>
            <a:pPr marL="808038" lvl="1" indent="-333375">
              <a:lnSpc>
                <a:spcPct val="160000"/>
              </a:lnSpc>
              <a:spcBef>
                <a:spcPts val="0"/>
              </a:spcBef>
              <a:spcAft>
                <a:spcPts val="0"/>
              </a:spcAft>
            </a:pPr>
            <a:r>
              <a:rPr lang="zh-CN" altLang="en-US" sz="2200" dirty="0">
                <a:latin typeface="宋体" pitchFamily="2" charset="-122"/>
                <a:ea typeface="宋体" pitchFamily="2" charset="-122"/>
              </a:rPr>
              <a:t>操作码</a:t>
            </a:r>
            <a:r>
              <a:rPr lang="zh-CN" altLang="en-US" sz="2200" dirty="0">
                <a:latin typeface="Times New Roman" pitchFamily="18" charset="0"/>
                <a:ea typeface="宋体" pitchFamily="2" charset="-122"/>
                <a:cs typeface="Times New Roman" pitchFamily="18" charset="0"/>
              </a:rPr>
              <a:t>(</a:t>
            </a:r>
            <a:r>
              <a:rPr lang="en-US" altLang="zh-CN" sz="2200" dirty="0">
                <a:latin typeface="Times New Roman" pitchFamily="18" charset="0"/>
                <a:ea typeface="宋体" pitchFamily="2" charset="-122"/>
                <a:cs typeface="Times New Roman" pitchFamily="18" charset="0"/>
              </a:rPr>
              <a:t>Operation Code)</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指明进行的何种操作</a:t>
            </a:r>
            <a:endParaRPr lang="en-US" altLang="zh-CN" sz="2200" dirty="0">
              <a:latin typeface="宋体" pitchFamily="2" charset="-122"/>
              <a:ea typeface="宋体" pitchFamily="2" charset="-122"/>
            </a:endParaRPr>
          </a:p>
          <a:p>
            <a:pPr marL="808038" lvl="1" indent="-333375">
              <a:lnSpc>
                <a:spcPct val="160000"/>
              </a:lnSpc>
              <a:spcBef>
                <a:spcPts val="0"/>
              </a:spcBef>
              <a:spcAft>
                <a:spcPts val="0"/>
              </a:spcAft>
            </a:pPr>
            <a:r>
              <a:rPr lang="zh-CN" altLang="en-US" sz="2200" dirty="0">
                <a:latin typeface="宋体" pitchFamily="2" charset="-122"/>
                <a:ea typeface="宋体" pitchFamily="2" charset="-122"/>
              </a:rPr>
              <a:t>源操作数地址</a:t>
            </a:r>
            <a:r>
              <a:rPr lang="zh-CN" altLang="en-US" sz="2200" dirty="0">
                <a:latin typeface="Times New Roman" pitchFamily="18" charset="0"/>
                <a:ea typeface="宋体" pitchFamily="2" charset="-122"/>
              </a:rPr>
              <a:t>(</a:t>
            </a:r>
            <a:r>
              <a:rPr lang="en-US" altLang="zh-CN" sz="2200" dirty="0">
                <a:latin typeface="Times New Roman" pitchFamily="18" charset="0"/>
                <a:ea typeface="宋体" pitchFamily="2" charset="-122"/>
              </a:rPr>
              <a:t>Source Operand Reference)</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参加操作的操作数的地址，可能有多个。</a:t>
            </a:r>
          </a:p>
          <a:p>
            <a:pPr marL="808038" lvl="1" indent="-333375">
              <a:lnSpc>
                <a:spcPct val="160000"/>
              </a:lnSpc>
              <a:spcBef>
                <a:spcPts val="0"/>
              </a:spcBef>
              <a:spcAft>
                <a:spcPts val="0"/>
              </a:spcAft>
            </a:pPr>
            <a:r>
              <a:rPr lang="zh-CN" altLang="en-US" sz="2200" dirty="0">
                <a:latin typeface="宋体" pitchFamily="2" charset="-122"/>
                <a:ea typeface="宋体" pitchFamily="2" charset="-122"/>
              </a:rPr>
              <a:t>目的操作数地址</a:t>
            </a:r>
            <a:r>
              <a:rPr lang="zh-CN" altLang="en-US" sz="2200" dirty="0">
                <a:latin typeface="Times New Roman" pitchFamily="18" charset="0"/>
                <a:ea typeface="宋体" pitchFamily="2" charset="-122"/>
              </a:rPr>
              <a:t>(</a:t>
            </a:r>
            <a:r>
              <a:rPr lang="en-US" altLang="zh-CN" sz="2200" dirty="0">
                <a:latin typeface="Times New Roman" pitchFamily="18" charset="0"/>
                <a:ea typeface="宋体" pitchFamily="2" charset="-122"/>
              </a:rPr>
              <a:t>Destination Operand Reference)</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保存操作结果的地址。</a:t>
            </a:r>
          </a:p>
          <a:p>
            <a:pPr marL="808038" lvl="1" indent="-333375">
              <a:lnSpc>
                <a:spcPct val="160000"/>
              </a:lnSpc>
              <a:spcBef>
                <a:spcPts val="0"/>
              </a:spcBef>
              <a:spcAft>
                <a:spcPts val="0"/>
              </a:spcAft>
            </a:pPr>
            <a:r>
              <a:rPr lang="zh-CN" altLang="en-US" sz="2200" dirty="0">
                <a:solidFill>
                  <a:schemeClr val="accent1"/>
                </a:solidFill>
                <a:latin typeface="宋体" pitchFamily="2" charset="-122"/>
                <a:ea typeface="宋体" pitchFamily="2" charset="-122"/>
              </a:rPr>
              <a:t>下条指令的地址</a:t>
            </a:r>
            <a:r>
              <a:rPr lang="zh-CN" altLang="en-US" sz="2200" dirty="0">
                <a:latin typeface="Times New Roman" pitchFamily="18" charset="0"/>
                <a:ea typeface="宋体" pitchFamily="2" charset="-122"/>
              </a:rPr>
              <a:t>(</a:t>
            </a:r>
            <a:r>
              <a:rPr lang="en-US" altLang="zh-CN" sz="2200" dirty="0">
                <a:latin typeface="Times New Roman" pitchFamily="18" charset="0"/>
                <a:ea typeface="宋体" pitchFamily="2" charset="-122"/>
              </a:rPr>
              <a:t>Next Instruction Reference)</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指明下一条要运行的指令的位置，一般指令是按顺序依次执行的，所以绝大多数指令中并不显式的指明下一条指令的地址，也就是说，指令格式中并不包含这部分信息。只有少数指令需要显示指明下一条指令的地址。</a:t>
            </a:r>
          </a:p>
        </p:txBody>
      </p:sp>
    </p:spTree>
    <p:custDataLst>
      <p:tags r:id="rId1"/>
    </p:custDataLst>
  </p:cSld>
  <p:clrMapOvr>
    <a:masterClrMapping/>
  </p:clrMapOvr>
  <p:transition advTm="394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title"/>
          </p:nvPr>
        </p:nvSpPr>
        <p:spPr>
          <a:xfrm>
            <a:off x="173039" y="211449"/>
            <a:ext cx="7010400" cy="479747"/>
          </a:xfrm>
        </p:spPr>
        <p:txBody>
          <a:bodyPr/>
          <a:lstStyle/>
          <a:p>
            <a:pPr marL="119063" indent="-119063" eaLnBrk="1" hangingPunct="1"/>
            <a:r>
              <a:rPr lang="zh-CN" altLang="en-US" sz="3200" dirty="0">
                <a:latin typeface="微软雅黑" panose="020B0503020204020204" pitchFamily="34" charset="-122"/>
                <a:ea typeface="微软雅黑" panose="020B0503020204020204" pitchFamily="34" charset="-122"/>
              </a:rPr>
              <a:t>面向字的内存组织</a:t>
            </a:r>
            <a:endParaRPr lang="en-US" sz="3200" dirty="0">
              <a:latin typeface="微软雅黑" panose="020B0503020204020204" pitchFamily="34" charset="-122"/>
              <a:ea typeface="微软雅黑" panose="020B0503020204020204" pitchFamily="34" charset="-122"/>
            </a:endParaRPr>
          </a:p>
        </p:txBody>
      </p:sp>
      <p:sp>
        <p:nvSpPr>
          <p:cNvPr id="46085" name="Rectangle 4"/>
          <p:cNvSpPr>
            <a:spLocks noGrp="1" noChangeArrowheads="1"/>
          </p:cNvSpPr>
          <p:nvPr>
            <p:ph idx="1"/>
          </p:nvPr>
        </p:nvSpPr>
        <p:spPr>
          <a:xfrm>
            <a:off x="335360" y="1143001"/>
            <a:ext cx="5976664" cy="2359620"/>
          </a:xfrm>
        </p:spPr>
        <p:txBody>
          <a:bodyPr/>
          <a:lstStyle/>
          <a:p>
            <a:pPr eaLnBrk="1" hangingPunct="1"/>
            <a:r>
              <a:rPr lang="zh-CN" altLang="en-US" sz="2400" dirty="0"/>
              <a:t>按字节编址</a:t>
            </a:r>
            <a:endParaRPr lang="en-US" sz="2400" dirty="0"/>
          </a:p>
          <a:p>
            <a:pPr marL="552450" lvl="1" eaLnBrk="1" hangingPunct="1"/>
            <a:r>
              <a:rPr lang="zh-CN" altLang="en-US" sz="2400" dirty="0"/>
              <a:t>某一数据的内存地址是指的起始地址，然后是连续</a:t>
            </a:r>
            <a:r>
              <a:rPr lang="en-US" altLang="zh-CN" sz="2400" dirty="0"/>
              <a:t>N</a:t>
            </a:r>
            <a:r>
              <a:rPr lang="zh-CN" altLang="en-US" sz="2400" dirty="0"/>
              <a:t>个字节地址空间</a:t>
            </a:r>
            <a:endParaRPr lang="en-US" sz="2400" dirty="0"/>
          </a:p>
          <a:p>
            <a:pPr marL="552450" lvl="1" eaLnBrk="1" hangingPunct="1"/>
            <a:r>
              <a:rPr lang="en-US" altLang="zh-CN" sz="2400" dirty="0"/>
              <a:t>N</a:t>
            </a:r>
            <a:r>
              <a:rPr lang="zh-CN" altLang="en-US" sz="2400" dirty="0"/>
              <a:t>可以是</a:t>
            </a:r>
            <a:r>
              <a:rPr lang="en-US" altLang="zh-CN" sz="2400" dirty="0"/>
              <a:t>1</a:t>
            </a:r>
            <a:r>
              <a:rPr lang="zh-CN" altLang="en-US" sz="2400" dirty="0"/>
              <a:t>，</a:t>
            </a:r>
            <a:r>
              <a:rPr lang="en-US" altLang="zh-CN" sz="2400" dirty="0"/>
              <a:t>2, 4</a:t>
            </a:r>
            <a:r>
              <a:rPr lang="zh-CN" altLang="en-US" sz="2400" dirty="0"/>
              <a:t>，</a:t>
            </a:r>
            <a:r>
              <a:rPr lang="en-US" altLang="zh-CN" sz="2400" dirty="0"/>
              <a:t>8</a:t>
            </a:r>
            <a:endParaRPr lang="en-US" sz="2400" dirty="0"/>
          </a:p>
        </p:txBody>
      </p:sp>
      <p:grpSp>
        <p:nvGrpSpPr>
          <p:cNvPr id="2" name="Group 5"/>
          <p:cNvGrpSpPr>
            <a:grpSpLocks/>
          </p:cNvGrpSpPr>
          <p:nvPr/>
        </p:nvGrpSpPr>
        <p:grpSpPr bwMode="auto">
          <a:xfrm>
            <a:off x="6745289" y="1143001"/>
            <a:ext cx="3460750" cy="5573713"/>
            <a:chOff x="1" y="0"/>
            <a:chExt cx="2180" cy="3511"/>
          </a:xfrm>
        </p:grpSpPr>
        <p:sp>
          <p:nvSpPr>
            <p:cNvPr id="46087" name="Rectangle 6"/>
            <p:cNvSpPr>
              <a:spLocks/>
            </p:cNvSpPr>
            <p:nvPr/>
          </p:nvSpPr>
          <p:spPr bwMode="auto">
            <a:xfrm>
              <a:off x="1253" y="41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88" name="Rectangle 7"/>
            <p:cNvSpPr>
              <a:spLocks/>
            </p:cNvSpPr>
            <p:nvPr/>
          </p:nvSpPr>
          <p:spPr bwMode="auto">
            <a:xfrm>
              <a:off x="1253" y="610"/>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89" name="Rectangle 8"/>
            <p:cNvSpPr>
              <a:spLocks/>
            </p:cNvSpPr>
            <p:nvPr/>
          </p:nvSpPr>
          <p:spPr bwMode="auto">
            <a:xfrm>
              <a:off x="1253" y="802"/>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0" name="Rectangle 9"/>
            <p:cNvSpPr>
              <a:spLocks/>
            </p:cNvSpPr>
            <p:nvPr/>
          </p:nvSpPr>
          <p:spPr bwMode="auto">
            <a:xfrm>
              <a:off x="1253" y="994"/>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1" name="Rectangle 10"/>
            <p:cNvSpPr>
              <a:spLocks/>
            </p:cNvSpPr>
            <p:nvPr/>
          </p:nvSpPr>
          <p:spPr bwMode="auto">
            <a:xfrm>
              <a:off x="1253" y="118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2" name="Rectangle 11"/>
            <p:cNvSpPr>
              <a:spLocks/>
            </p:cNvSpPr>
            <p:nvPr/>
          </p:nvSpPr>
          <p:spPr bwMode="auto">
            <a:xfrm>
              <a:off x="1253" y="137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3" name="Rectangle 12"/>
            <p:cNvSpPr>
              <a:spLocks/>
            </p:cNvSpPr>
            <p:nvPr/>
          </p:nvSpPr>
          <p:spPr bwMode="auto">
            <a:xfrm>
              <a:off x="1253" y="1570"/>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4" name="Rectangle 13"/>
            <p:cNvSpPr>
              <a:spLocks/>
            </p:cNvSpPr>
            <p:nvPr/>
          </p:nvSpPr>
          <p:spPr bwMode="auto">
            <a:xfrm>
              <a:off x="1253" y="1762"/>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5" name="Rectangle 14"/>
            <p:cNvSpPr>
              <a:spLocks/>
            </p:cNvSpPr>
            <p:nvPr/>
          </p:nvSpPr>
          <p:spPr bwMode="auto">
            <a:xfrm>
              <a:off x="1253" y="1954"/>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6" name="Rectangle 15"/>
            <p:cNvSpPr>
              <a:spLocks/>
            </p:cNvSpPr>
            <p:nvPr/>
          </p:nvSpPr>
          <p:spPr bwMode="auto">
            <a:xfrm>
              <a:off x="1253" y="214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7" name="Rectangle 16"/>
            <p:cNvSpPr>
              <a:spLocks/>
            </p:cNvSpPr>
            <p:nvPr/>
          </p:nvSpPr>
          <p:spPr bwMode="auto">
            <a:xfrm>
              <a:off x="1253" y="233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8" name="Rectangle 17"/>
            <p:cNvSpPr>
              <a:spLocks/>
            </p:cNvSpPr>
            <p:nvPr/>
          </p:nvSpPr>
          <p:spPr bwMode="auto">
            <a:xfrm>
              <a:off x="1253" y="2530"/>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099" name="Rectangle 18"/>
            <p:cNvSpPr>
              <a:spLocks/>
            </p:cNvSpPr>
            <p:nvPr/>
          </p:nvSpPr>
          <p:spPr bwMode="auto">
            <a:xfrm>
              <a:off x="1733" y="418"/>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0000</a:t>
              </a:r>
            </a:p>
          </p:txBody>
        </p:sp>
        <p:sp>
          <p:nvSpPr>
            <p:cNvPr id="46100" name="Rectangle 19"/>
            <p:cNvSpPr>
              <a:spLocks/>
            </p:cNvSpPr>
            <p:nvPr/>
          </p:nvSpPr>
          <p:spPr bwMode="auto">
            <a:xfrm>
              <a:off x="1733" y="610"/>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0001</a:t>
              </a:r>
            </a:p>
          </p:txBody>
        </p:sp>
        <p:sp>
          <p:nvSpPr>
            <p:cNvPr id="46101" name="Rectangle 20"/>
            <p:cNvSpPr>
              <a:spLocks/>
            </p:cNvSpPr>
            <p:nvPr/>
          </p:nvSpPr>
          <p:spPr bwMode="auto">
            <a:xfrm>
              <a:off x="1733" y="802"/>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0002</a:t>
              </a:r>
            </a:p>
          </p:txBody>
        </p:sp>
        <p:sp>
          <p:nvSpPr>
            <p:cNvPr id="46102" name="Rectangle 21"/>
            <p:cNvSpPr>
              <a:spLocks/>
            </p:cNvSpPr>
            <p:nvPr/>
          </p:nvSpPr>
          <p:spPr bwMode="auto">
            <a:xfrm>
              <a:off x="1733" y="994"/>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0003</a:t>
              </a:r>
            </a:p>
          </p:txBody>
        </p:sp>
        <p:sp>
          <p:nvSpPr>
            <p:cNvPr id="46103" name="Rectangle 22"/>
            <p:cNvSpPr>
              <a:spLocks/>
            </p:cNvSpPr>
            <p:nvPr/>
          </p:nvSpPr>
          <p:spPr bwMode="auto">
            <a:xfrm>
              <a:off x="1733" y="1186"/>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0004</a:t>
              </a:r>
            </a:p>
          </p:txBody>
        </p:sp>
        <p:sp>
          <p:nvSpPr>
            <p:cNvPr id="46104" name="Rectangle 23"/>
            <p:cNvSpPr>
              <a:spLocks/>
            </p:cNvSpPr>
            <p:nvPr/>
          </p:nvSpPr>
          <p:spPr bwMode="auto">
            <a:xfrm>
              <a:off x="1733" y="1378"/>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0005</a:t>
              </a:r>
            </a:p>
          </p:txBody>
        </p:sp>
        <p:sp>
          <p:nvSpPr>
            <p:cNvPr id="46105" name="Rectangle 24"/>
            <p:cNvSpPr>
              <a:spLocks/>
            </p:cNvSpPr>
            <p:nvPr/>
          </p:nvSpPr>
          <p:spPr bwMode="auto">
            <a:xfrm>
              <a:off x="1733" y="1570"/>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0006</a:t>
              </a:r>
            </a:p>
          </p:txBody>
        </p:sp>
        <p:sp>
          <p:nvSpPr>
            <p:cNvPr id="46106" name="Rectangle 25"/>
            <p:cNvSpPr>
              <a:spLocks/>
            </p:cNvSpPr>
            <p:nvPr/>
          </p:nvSpPr>
          <p:spPr bwMode="auto">
            <a:xfrm>
              <a:off x="1733" y="1762"/>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0007</a:t>
              </a:r>
            </a:p>
          </p:txBody>
        </p:sp>
        <p:sp>
          <p:nvSpPr>
            <p:cNvPr id="46107" name="Rectangle 26"/>
            <p:cNvSpPr>
              <a:spLocks/>
            </p:cNvSpPr>
            <p:nvPr/>
          </p:nvSpPr>
          <p:spPr bwMode="auto">
            <a:xfrm>
              <a:off x="1733" y="1954"/>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0008</a:t>
              </a:r>
            </a:p>
          </p:txBody>
        </p:sp>
        <p:sp>
          <p:nvSpPr>
            <p:cNvPr id="46108" name="Rectangle 27"/>
            <p:cNvSpPr>
              <a:spLocks/>
            </p:cNvSpPr>
            <p:nvPr/>
          </p:nvSpPr>
          <p:spPr bwMode="auto">
            <a:xfrm>
              <a:off x="1733" y="2146"/>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0009</a:t>
              </a:r>
            </a:p>
          </p:txBody>
        </p:sp>
        <p:sp>
          <p:nvSpPr>
            <p:cNvPr id="46109" name="Rectangle 28"/>
            <p:cNvSpPr>
              <a:spLocks/>
            </p:cNvSpPr>
            <p:nvPr/>
          </p:nvSpPr>
          <p:spPr bwMode="auto">
            <a:xfrm>
              <a:off x="1733" y="2338"/>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0010</a:t>
              </a:r>
            </a:p>
          </p:txBody>
        </p:sp>
        <p:sp>
          <p:nvSpPr>
            <p:cNvPr id="46110" name="Rectangle 29"/>
            <p:cNvSpPr>
              <a:spLocks/>
            </p:cNvSpPr>
            <p:nvPr/>
          </p:nvSpPr>
          <p:spPr bwMode="auto">
            <a:xfrm>
              <a:off x="1733" y="2530"/>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0011</a:t>
              </a:r>
            </a:p>
          </p:txBody>
        </p:sp>
        <p:grpSp>
          <p:nvGrpSpPr>
            <p:cNvPr id="3" name="Group 30"/>
            <p:cNvGrpSpPr>
              <a:grpSpLocks/>
            </p:cNvGrpSpPr>
            <p:nvPr/>
          </p:nvGrpSpPr>
          <p:grpSpPr bwMode="auto">
            <a:xfrm>
              <a:off x="657" y="418"/>
              <a:ext cx="384" cy="3072"/>
              <a:chOff x="0" y="0"/>
              <a:chExt cx="384" cy="3072"/>
            </a:xfrm>
          </p:grpSpPr>
          <p:sp>
            <p:nvSpPr>
              <p:cNvPr id="46155" name="Rectangle 31"/>
              <p:cNvSpPr>
                <a:spLocks/>
              </p:cNvSpPr>
              <p:nvPr/>
            </p:nvSpPr>
            <p:spPr bwMode="auto">
              <a:xfrm>
                <a:off x="0" y="1536"/>
                <a:ext cx="384" cy="1536"/>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56" name="Rectangle 32"/>
              <p:cNvSpPr>
                <a:spLocks/>
              </p:cNvSpPr>
              <p:nvPr/>
            </p:nvSpPr>
            <p:spPr bwMode="auto">
              <a:xfrm>
                <a:off x="0" y="0"/>
                <a:ext cx="384" cy="1536"/>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grpSp>
        <p:grpSp>
          <p:nvGrpSpPr>
            <p:cNvPr id="4" name="Group 33"/>
            <p:cNvGrpSpPr>
              <a:grpSpLocks/>
            </p:cNvGrpSpPr>
            <p:nvPr/>
          </p:nvGrpSpPr>
          <p:grpSpPr bwMode="auto">
            <a:xfrm>
              <a:off x="81" y="418"/>
              <a:ext cx="384" cy="3072"/>
              <a:chOff x="0" y="0"/>
              <a:chExt cx="384" cy="3072"/>
            </a:xfrm>
          </p:grpSpPr>
          <p:sp>
            <p:nvSpPr>
              <p:cNvPr id="46151" name="Rectangle 34"/>
              <p:cNvSpPr>
                <a:spLocks/>
              </p:cNvSpPr>
              <p:nvPr/>
            </p:nvSpPr>
            <p:spPr bwMode="auto">
              <a:xfrm>
                <a:off x="0" y="0"/>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52" name="Rectangle 35"/>
              <p:cNvSpPr>
                <a:spLocks/>
              </p:cNvSpPr>
              <p:nvPr/>
            </p:nvSpPr>
            <p:spPr bwMode="auto">
              <a:xfrm>
                <a:off x="0" y="768"/>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53" name="Rectangle 36"/>
              <p:cNvSpPr>
                <a:spLocks/>
              </p:cNvSpPr>
              <p:nvPr/>
            </p:nvSpPr>
            <p:spPr bwMode="auto">
              <a:xfrm>
                <a:off x="0" y="1536"/>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54" name="Rectangle 37"/>
              <p:cNvSpPr>
                <a:spLocks/>
              </p:cNvSpPr>
              <p:nvPr/>
            </p:nvSpPr>
            <p:spPr bwMode="auto">
              <a:xfrm>
                <a:off x="0" y="2304"/>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grpSp>
        <p:sp>
          <p:nvSpPr>
            <p:cNvPr id="46113" name="Rectangle 38"/>
            <p:cNvSpPr>
              <a:spLocks/>
            </p:cNvSpPr>
            <p:nvPr/>
          </p:nvSpPr>
          <p:spPr bwMode="auto">
            <a:xfrm>
              <a:off x="1" y="0"/>
              <a:ext cx="540" cy="431"/>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buNone/>
              </a:pPr>
              <a:r>
                <a:rPr lang="en-US">
                  <a:solidFill>
                    <a:srgbClr val="000066"/>
                  </a:solidFill>
                  <a:latin typeface="Helvetica" charset="0"/>
                  <a:ea typeface="Helvetica" charset="0"/>
                  <a:cs typeface="Helvetica" charset="0"/>
                  <a:sym typeface="Helvetica" charset="0"/>
                </a:rPr>
                <a:t>32-bit</a:t>
              </a:r>
            </a:p>
            <a:p>
              <a:pPr algn="ctr" eaLnBrk="1" hangingPunct="1">
                <a:buNone/>
              </a:pPr>
              <a:r>
                <a:rPr lang="en-US">
                  <a:solidFill>
                    <a:srgbClr val="000066"/>
                  </a:solidFill>
                  <a:latin typeface="Helvetica" charset="0"/>
                  <a:ea typeface="Helvetica" charset="0"/>
                  <a:cs typeface="Helvetica" charset="0"/>
                  <a:sym typeface="Helvetica" charset="0"/>
                </a:rPr>
                <a:t>Words</a:t>
              </a:r>
            </a:p>
          </p:txBody>
        </p:sp>
        <p:sp>
          <p:nvSpPr>
            <p:cNvPr id="46114" name="Rectangle 39"/>
            <p:cNvSpPr>
              <a:spLocks/>
            </p:cNvSpPr>
            <p:nvPr/>
          </p:nvSpPr>
          <p:spPr bwMode="auto">
            <a:xfrm>
              <a:off x="1199" y="82"/>
              <a:ext cx="486" cy="213"/>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buNone/>
              </a:pPr>
              <a:r>
                <a:rPr lang="en-US">
                  <a:solidFill>
                    <a:srgbClr val="000066"/>
                  </a:solidFill>
                  <a:latin typeface="Helvetica" charset="0"/>
                  <a:ea typeface="Helvetica" charset="0"/>
                  <a:cs typeface="Helvetica" charset="0"/>
                  <a:sym typeface="Helvetica" charset="0"/>
                </a:rPr>
                <a:t>Bytes</a:t>
              </a:r>
            </a:p>
          </p:txBody>
        </p:sp>
        <p:sp>
          <p:nvSpPr>
            <p:cNvPr id="46115" name="Rectangle 40"/>
            <p:cNvSpPr>
              <a:spLocks/>
            </p:cNvSpPr>
            <p:nvPr/>
          </p:nvSpPr>
          <p:spPr bwMode="auto">
            <a:xfrm>
              <a:off x="1719" y="82"/>
              <a:ext cx="462" cy="213"/>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buNone/>
              </a:pPr>
              <a:r>
                <a:rPr lang="en-US">
                  <a:solidFill>
                    <a:srgbClr val="000066"/>
                  </a:solidFill>
                  <a:latin typeface="Helvetica" charset="0"/>
                  <a:ea typeface="Helvetica" charset="0"/>
                  <a:cs typeface="Helvetica" charset="0"/>
                  <a:sym typeface="Helvetica" charset="0"/>
                </a:rPr>
                <a:t>Addr.</a:t>
              </a:r>
            </a:p>
          </p:txBody>
        </p:sp>
        <p:sp>
          <p:nvSpPr>
            <p:cNvPr id="46116" name="Rectangle 41"/>
            <p:cNvSpPr>
              <a:spLocks/>
            </p:cNvSpPr>
            <p:nvPr/>
          </p:nvSpPr>
          <p:spPr bwMode="auto">
            <a:xfrm>
              <a:off x="1253" y="2722"/>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17" name="Rectangle 42"/>
            <p:cNvSpPr>
              <a:spLocks/>
            </p:cNvSpPr>
            <p:nvPr/>
          </p:nvSpPr>
          <p:spPr bwMode="auto">
            <a:xfrm>
              <a:off x="1733" y="2722"/>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0012</a:t>
              </a:r>
            </a:p>
          </p:txBody>
        </p:sp>
        <p:sp>
          <p:nvSpPr>
            <p:cNvPr id="46118" name="Rectangle 43"/>
            <p:cNvSpPr>
              <a:spLocks/>
            </p:cNvSpPr>
            <p:nvPr/>
          </p:nvSpPr>
          <p:spPr bwMode="auto">
            <a:xfrm>
              <a:off x="1253" y="2914"/>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19" name="Rectangle 44"/>
            <p:cNvSpPr>
              <a:spLocks/>
            </p:cNvSpPr>
            <p:nvPr/>
          </p:nvSpPr>
          <p:spPr bwMode="auto">
            <a:xfrm>
              <a:off x="1733" y="2914"/>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0013</a:t>
              </a:r>
            </a:p>
          </p:txBody>
        </p:sp>
        <p:sp>
          <p:nvSpPr>
            <p:cNvPr id="46120" name="Rectangle 45"/>
            <p:cNvSpPr>
              <a:spLocks/>
            </p:cNvSpPr>
            <p:nvPr/>
          </p:nvSpPr>
          <p:spPr bwMode="auto">
            <a:xfrm>
              <a:off x="1253" y="310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21" name="Rectangle 46"/>
            <p:cNvSpPr>
              <a:spLocks/>
            </p:cNvSpPr>
            <p:nvPr/>
          </p:nvSpPr>
          <p:spPr bwMode="auto">
            <a:xfrm>
              <a:off x="1733" y="3106"/>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0014</a:t>
              </a:r>
            </a:p>
          </p:txBody>
        </p:sp>
        <p:sp>
          <p:nvSpPr>
            <p:cNvPr id="46122" name="Rectangle 47"/>
            <p:cNvSpPr>
              <a:spLocks/>
            </p:cNvSpPr>
            <p:nvPr/>
          </p:nvSpPr>
          <p:spPr bwMode="auto">
            <a:xfrm>
              <a:off x="1253" y="329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23" name="Rectangle 48"/>
            <p:cNvSpPr>
              <a:spLocks/>
            </p:cNvSpPr>
            <p:nvPr/>
          </p:nvSpPr>
          <p:spPr bwMode="auto">
            <a:xfrm>
              <a:off x="1733" y="3298"/>
              <a:ext cx="438" cy="213"/>
            </a:xfrm>
            <a:prstGeom prst="rect">
              <a:avLst/>
            </a:prstGeom>
            <a:noFill/>
            <a:ln w="25400">
              <a:noFill/>
              <a:miter lim="800000"/>
              <a:headEnd/>
              <a:tailEnd/>
            </a:ln>
          </p:spPr>
          <p:txBody>
            <a:bodyPr wrap="none" lIns="50800" tIns="50800" bIns="50800">
              <a:prstTxWarp prst="textNoShape">
                <a:avLst/>
              </a:prstTxWarp>
              <a:spAutoFit/>
            </a:bodyPr>
            <a:lstStyle/>
            <a:p>
              <a:pPr eaLnBrk="1" hangingPunct="1">
                <a:buNone/>
              </a:pPr>
              <a:r>
                <a:rPr lang="en-US" b="0">
                  <a:solidFill>
                    <a:srgbClr val="000066"/>
                  </a:solidFill>
                  <a:latin typeface="Courier New" charset="0"/>
                  <a:ea typeface="Courier New" charset="0"/>
                  <a:cs typeface="Courier New" charset="0"/>
                  <a:sym typeface="Courier New" charset="0"/>
                </a:rPr>
                <a:t>0015</a:t>
              </a:r>
            </a:p>
          </p:txBody>
        </p:sp>
        <p:sp>
          <p:nvSpPr>
            <p:cNvPr id="46124" name="Rectangle 49"/>
            <p:cNvSpPr>
              <a:spLocks/>
            </p:cNvSpPr>
            <p:nvPr/>
          </p:nvSpPr>
          <p:spPr bwMode="auto">
            <a:xfrm>
              <a:off x="577" y="0"/>
              <a:ext cx="540" cy="431"/>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buNone/>
              </a:pPr>
              <a:r>
                <a:rPr lang="en-US">
                  <a:solidFill>
                    <a:srgbClr val="000066"/>
                  </a:solidFill>
                  <a:latin typeface="Helvetica" charset="0"/>
                  <a:ea typeface="Helvetica" charset="0"/>
                  <a:cs typeface="Helvetica" charset="0"/>
                  <a:sym typeface="Helvetica" charset="0"/>
                </a:rPr>
                <a:t>64-bit</a:t>
              </a:r>
            </a:p>
            <a:p>
              <a:pPr algn="ctr" eaLnBrk="1" hangingPunct="1">
                <a:buNone/>
              </a:pPr>
              <a:r>
                <a:rPr lang="en-US">
                  <a:solidFill>
                    <a:srgbClr val="000066"/>
                  </a:solidFill>
                  <a:latin typeface="Helvetica" charset="0"/>
                  <a:ea typeface="Helvetica" charset="0"/>
                  <a:cs typeface="Helvetica" charset="0"/>
                  <a:sym typeface="Helvetica" charset="0"/>
                </a:rPr>
                <a:t>Words</a:t>
              </a:r>
            </a:p>
          </p:txBody>
        </p:sp>
        <p:sp>
          <p:nvSpPr>
            <p:cNvPr id="46125" name="Rectangle 50"/>
            <p:cNvSpPr>
              <a:spLocks/>
            </p:cNvSpPr>
            <p:nvPr/>
          </p:nvSpPr>
          <p:spPr bwMode="auto">
            <a:xfrm>
              <a:off x="657" y="946"/>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buNone/>
              </a:pPr>
              <a:r>
                <a:rPr lang="en-US" sz="1400">
                  <a:solidFill>
                    <a:srgbClr val="000066"/>
                  </a:solidFill>
                  <a:latin typeface="Helvetica" charset="0"/>
                  <a:ea typeface="Helvetica" charset="0"/>
                  <a:cs typeface="Helvetica" charset="0"/>
                  <a:sym typeface="Helvetica" charset="0"/>
                </a:rPr>
                <a:t>Addr </a:t>
              </a:r>
            </a:p>
            <a:p>
              <a:pPr algn="ctr" eaLnBrk="1" hangingPunct="1">
                <a:buNone/>
              </a:pPr>
              <a:r>
                <a:rPr lang="en-US" sz="1400">
                  <a:solidFill>
                    <a:srgbClr val="000066"/>
                  </a:solidFill>
                  <a:latin typeface="Helvetica" charset="0"/>
                  <a:ea typeface="Helvetica" charset="0"/>
                  <a:cs typeface="Helvetica" charset="0"/>
                  <a:sym typeface="Helvetica" charset="0"/>
                </a:rPr>
                <a:t>=</a:t>
              </a:r>
            </a:p>
            <a:p>
              <a:pPr algn="ctr" eaLnBrk="1" hangingPunct="1">
                <a:buNone/>
              </a:pPr>
              <a:r>
                <a:rPr lang="en-US" sz="1400" b="0">
                  <a:solidFill>
                    <a:srgbClr val="000066"/>
                  </a:solidFill>
                  <a:latin typeface="Courier New" charset="0"/>
                  <a:ea typeface="Courier New" charset="0"/>
                  <a:cs typeface="Courier New" charset="0"/>
                  <a:sym typeface="Courier New" charset="0"/>
                </a:rPr>
                <a:t>??</a:t>
              </a:r>
            </a:p>
          </p:txBody>
        </p:sp>
        <p:sp>
          <p:nvSpPr>
            <p:cNvPr id="46126" name="Rectangle 51"/>
            <p:cNvSpPr>
              <a:spLocks/>
            </p:cNvSpPr>
            <p:nvPr/>
          </p:nvSpPr>
          <p:spPr bwMode="auto">
            <a:xfrm>
              <a:off x="657" y="2434"/>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buNone/>
              </a:pPr>
              <a:r>
                <a:rPr lang="en-US" sz="1400">
                  <a:solidFill>
                    <a:srgbClr val="000066"/>
                  </a:solidFill>
                  <a:latin typeface="Helvetica" charset="0"/>
                  <a:ea typeface="Helvetica" charset="0"/>
                  <a:cs typeface="Helvetica" charset="0"/>
                  <a:sym typeface="Helvetica" charset="0"/>
                </a:rPr>
                <a:t>Addr </a:t>
              </a:r>
            </a:p>
            <a:p>
              <a:pPr algn="ctr" eaLnBrk="1" hangingPunct="1">
                <a:buNone/>
              </a:pPr>
              <a:r>
                <a:rPr lang="en-US" sz="1400">
                  <a:solidFill>
                    <a:srgbClr val="000066"/>
                  </a:solidFill>
                  <a:latin typeface="Helvetica" charset="0"/>
                  <a:ea typeface="Helvetica" charset="0"/>
                  <a:cs typeface="Helvetica" charset="0"/>
                  <a:sym typeface="Helvetica" charset="0"/>
                </a:rPr>
                <a:t>=</a:t>
              </a:r>
            </a:p>
            <a:p>
              <a:pPr algn="ctr" eaLnBrk="1" hangingPunct="1">
                <a:buNone/>
              </a:pPr>
              <a:r>
                <a:rPr lang="en-US" sz="1400" b="0">
                  <a:solidFill>
                    <a:srgbClr val="000066"/>
                  </a:solidFill>
                  <a:latin typeface="Courier New" charset="0"/>
                  <a:ea typeface="Courier New" charset="0"/>
                  <a:cs typeface="Courier New" charset="0"/>
                  <a:sym typeface="Courier New" charset="0"/>
                </a:rPr>
                <a:t>??</a:t>
              </a:r>
            </a:p>
          </p:txBody>
        </p:sp>
        <p:sp>
          <p:nvSpPr>
            <p:cNvPr id="46127" name="Rectangle 52"/>
            <p:cNvSpPr>
              <a:spLocks/>
            </p:cNvSpPr>
            <p:nvPr/>
          </p:nvSpPr>
          <p:spPr bwMode="auto">
            <a:xfrm>
              <a:off x="81" y="562"/>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buNone/>
              </a:pPr>
              <a:r>
                <a:rPr lang="en-US" sz="1400">
                  <a:solidFill>
                    <a:srgbClr val="000066"/>
                  </a:solidFill>
                  <a:latin typeface="Helvetica" charset="0"/>
                  <a:ea typeface="Helvetica" charset="0"/>
                  <a:cs typeface="Helvetica" charset="0"/>
                  <a:sym typeface="Helvetica" charset="0"/>
                </a:rPr>
                <a:t>Addr </a:t>
              </a:r>
            </a:p>
            <a:p>
              <a:pPr algn="ctr" eaLnBrk="1" hangingPunct="1">
                <a:buNone/>
              </a:pPr>
              <a:r>
                <a:rPr lang="en-US" sz="1400">
                  <a:solidFill>
                    <a:srgbClr val="000066"/>
                  </a:solidFill>
                  <a:latin typeface="Helvetica" charset="0"/>
                  <a:ea typeface="Helvetica" charset="0"/>
                  <a:cs typeface="Helvetica" charset="0"/>
                  <a:sym typeface="Helvetica" charset="0"/>
                </a:rPr>
                <a:t>=</a:t>
              </a:r>
            </a:p>
            <a:p>
              <a:pPr algn="ctr" eaLnBrk="1" hangingPunct="1">
                <a:buNone/>
              </a:pPr>
              <a:r>
                <a:rPr lang="en-US" sz="1400" b="0">
                  <a:solidFill>
                    <a:srgbClr val="000066"/>
                  </a:solidFill>
                  <a:latin typeface="Courier New" charset="0"/>
                  <a:ea typeface="Courier New" charset="0"/>
                  <a:cs typeface="Courier New" charset="0"/>
                  <a:sym typeface="Courier New" charset="0"/>
                </a:rPr>
                <a:t>??</a:t>
              </a:r>
            </a:p>
          </p:txBody>
        </p:sp>
        <p:sp>
          <p:nvSpPr>
            <p:cNvPr id="46128" name="Rectangle 53"/>
            <p:cNvSpPr>
              <a:spLocks/>
            </p:cNvSpPr>
            <p:nvPr/>
          </p:nvSpPr>
          <p:spPr bwMode="auto">
            <a:xfrm>
              <a:off x="81" y="1330"/>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buNone/>
              </a:pPr>
              <a:r>
                <a:rPr lang="en-US" sz="1400">
                  <a:solidFill>
                    <a:srgbClr val="000066"/>
                  </a:solidFill>
                  <a:latin typeface="Helvetica" charset="0"/>
                  <a:ea typeface="Helvetica" charset="0"/>
                  <a:cs typeface="Helvetica" charset="0"/>
                  <a:sym typeface="Helvetica" charset="0"/>
                </a:rPr>
                <a:t>Addr </a:t>
              </a:r>
            </a:p>
            <a:p>
              <a:pPr algn="ctr" eaLnBrk="1" hangingPunct="1">
                <a:buNone/>
              </a:pPr>
              <a:r>
                <a:rPr lang="en-US" sz="1400">
                  <a:solidFill>
                    <a:srgbClr val="000066"/>
                  </a:solidFill>
                  <a:latin typeface="Helvetica" charset="0"/>
                  <a:ea typeface="Helvetica" charset="0"/>
                  <a:cs typeface="Helvetica" charset="0"/>
                  <a:sym typeface="Helvetica" charset="0"/>
                </a:rPr>
                <a:t>=</a:t>
              </a:r>
            </a:p>
            <a:p>
              <a:pPr algn="ctr" eaLnBrk="1" hangingPunct="1">
                <a:buNone/>
              </a:pPr>
              <a:r>
                <a:rPr lang="en-US" sz="1400" b="0">
                  <a:solidFill>
                    <a:srgbClr val="000066"/>
                  </a:solidFill>
                  <a:latin typeface="Courier New" charset="0"/>
                  <a:ea typeface="Courier New" charset="0"/>
                  <a:cs typeface="Courier New" charset="0"/>
                  <a:sym typeface="Courier New" charset="0"/>
                </a:rPr>
                <a:t>??</a:t>
              </a:r>
            </a:p>
          </p:txBody>
        </p:sp>
        <p:sp>
          <p:nvSpPr>
            <p:cNvPr id="46129" name="Rectangle 54"/>
            <p:cNvSpPr>
              <a:spLocks/>
            </p:cNvSpPr>
            <p:nvPr/>
          </p:nvSpPr>
          <p:spPr bwMode="auto">
            <a:xfrm>
              <a:off x="81" y="2098"/>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buNone/>
              </a:pPr>
              <a:r>
                <a:rPr lang="en-US" sz="1400">
                  <a:solidFill>
                    <a:srgbClr val="000066"/>
                  </a:solidFill>
                  <a:latin typeface="Helvetica" charset="0"/>
                  <a:ea typeface="Helvetica" charset="0"/>
                  <a:cs typeface="Helvetica" charset="0"/>
                  <a:sym typeface="Helvetica" charset="0"/>
                </a:rPr>
                <a:t>Addr </a:t>
              </a:r>
            </a:p>
            <a:p>
              <a:pPr algn="ctr" eaLnBrk="1" hangingPunct="1">
                <a:buNone/>
              </a:pPr>
              <a:r>
                <a:rPr lang="en-US" sz="1400">
                  <a:solidFill>
                    <a:srgbClr val="000066"/>
                  </a:solidFill>
                  <a:latin typeface="Helvetica" charset="0"/>
                  <a:ea typeface="Helvetica" charset="0"/>
                  <a:cs typeface="Helvetica" charset="0"/>
                  <a:sym typeface="Helvetica" charset="0"/>
                </a:rPr>
                <a:t>=</a:t>
              </a:r>
            </a:p>
            <a:p>
              <a:pPr algn="ctr" eaLnBrk="1" hangingPunct="1">
                <a:buNone/>
              </a:pPr>
              <a:r>
                <a:rPr lang="en-US" sz="1400" b="0">
                  <a:solidFill>
                    <a:srgbClr val="000066"/>
                  </a:solidFill>
                  <a:latin typeface="Courier New" charset="0"/>
                  <a:ea typeface="Courier New" charset="0"/>
                  <a:cs typeface="Courier New" charset="0"/>
                  <a:sym typeface="Courier New" charset="0"/>
                </a:rPr>
                <a:t>??</a:t>
              </a:r>
            </a:p>
          </p:txBody>
        </p:sp>
        <p:sp>
          <p:nvSpPr>
            <p:cNvPr id="46130" name="Rectangle 55"/>
            <p:cNvSpPr>
              <a:spLocks/>
            </p:cNvSpPr>
            <p:nvPr/>
          </p:nvSpPr>
          <p:spPr bwMode="auto">
            <a:xfrm>
              <a:off x="81" y="2866"/>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buNone/>
              </a:pPr>
              <a:r>
                <a:rPr lang="en-US" sz="1400">
                  <a:solidFill>
                    <a:srgbClr val="000066"/>
                  </a:solidFill>
                  <a:latin typeface="Helvetica" charset="0"/>
                  <a:ea typeface="Helvetica" charset="0"/>
                  <a:cs typeface="Helvetica" charset="0"/>
                  <a:sym typeface="Helvetica" charset="0"/>
                </a:rPr>
                <a:t>Addr </a:t>
              </a:r>
            </a:p>
            <a:p>
              <a:pPr algn="ctr" eaLnBrk="1" hangingPunct="1">
                <a:buNone/>
              </a:pPr>
              <a:r>
                <a:rPr lang="en-US" sz="1400">
                  <a:solidFill>
                    <a:srgbClr val="000066"/>
                  </a:solidFill>
                  <a:latin typeface="Helvetica" charset="0"/>
                  <a:ea typeface="Helvetica" charset="0"/>
                  <a:cs typeface="Helvetica" charset="0"/>
                  <a:sym typeface="Helvetica" charset="0"/>
                </a:rPr>
                <a:t>=</a:t>
              </a:r>
            </a:p>
            <a:p>
              <a:pPr algn="ctr" eaLnBrk="1" hangingPunct="1">
                <a:buNone/>
              </a:pPr>
              <a:r>
                <a:rPr lang="en-US" sz="1400" b="0">
                  <a:solidFill>
                    <a:srgbClr val="000066"/>
                  </a:solidFill>
                  <a:latin typeface="Courier New" charset="0"/>
                  <a:ea typeface="Courier New" charset="0"/>
                  <a:cs typeface="Courier New" charset="0"/>
                  <a:sym typeface="Courier New" charset="0"/>
                </a:rPr>
                <a:t>??</a:t>
              </a:r>
            </a:p>
          </p:txBody>
        </p:sp>
        <p:grpSp>
          <p:nvGrpSpPr>
            <p:cNvPr id="5" name="Group 56"/>
            <p:cNvGrpSpPr>
              <a:grpSpLocks/>
            </p:cNvGrpSpPr>
            <p:nvPr/>
          </p:nvGrpSpPr>
          <p:grpSpPr bwMode="auto">
            <a:xfrm>
              <a:off x="107" y="829"/>
              <a:ext cx="332" cy="2491"/>
              <a:chOff x="4" y="3"/>
              <a:chExt cx="332" cy="2491"/>
            </a:xfrm>
          </p:grpSpPr>
          <p:grpSp>
            <p:nvGrpSpPr>
              <p:cNvPr id="6" name="Group 57"/>
              <p:cNvGrpSpPr>
                <a:grpSpLocks/>
              </p:cNvGrpSpPr>
              <p:nvPr/>
            </p:nvGrpSpPr>
            <p:grpSpPr bwMode="auto">
              <a:xfrm>
                <a:off x="4" y="3"/>
                <a:ext cx="332" cy="187"/>
                <a:chOff x="4" y="3"/>
                <a:chExt cx="332" cy="187"/>
              </a:xfrm>
            </p:grpSpPr>
            <p:sp>
              <p:nvSpPr>
                <p:cNvPr id="46149" name="Rectangle 58"/>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50" name="Rectangle 59"/>
                <p:cNvSpPr>
                  <a:spLocks/>
                </p:cNvSpPr>
                <p:nvPr/>
              </p:nvSpPr>
              <p:spPr bwMode="auto">
                <a:xfrm>
                  <a:off x="4" y="3"/>
                  <a:ext cx="332" cy="187"/>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buNone/>
                  </a:pPr>
                  <a:r>
                    <a:rPr lang="en-US" sz="1400" b="0">
                      <a:solidFill>
                        <a:srgbClr val="000066"/>
                      </a:solidFill>
                      <a:latin typeface="Courier New" charset="0"/>
                      <a:ea typeface="Courier New" charset="0"/>
                      <a:cs typeface="Courier New" charset="0"/>
                      <a:sym typeface="Courier New" charset="0"/>
                    </a:rPr>
                    <a:t>0000</a:t>
                  </a:r>
                </a:p>
              </p:txBody>
            </p:sp>
          </p:grpSp>
          <p:grpSp>
            <p:nvGrpSpPr>
              <p:cNvPr id="7" name="Group 60"/>
              <p:cNvGrpSpPr>
                <a:grpSpLocks/>
              </p:cNvGrpSpPr>
              <p:nvPr/>
            </p:nvGrpSpPr>
            <p:grpSpPr bwMode="auto">
              <a:xfrm>
                <a:off x="4" y="771"/>
                <a:ext cx="332" cy="187"/>
                <a:chOff x="4" y="3"/>
                <a:chExt cx="332" cy="187"/>
              </a:xfrm>
            </p:grpSpPr>
            <p:sp>
              <p:nvSpPr>
                <p:cNvPr id="46147" name="Rectangle 61"/>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48" name="Rectangle 62"/>
                <p:cNvSpPr>
                  <a:spLocks/>
                </p:cNvSpPr>
                <p:nvPr/>
              </p:nvSpPr>
              <p:spPr bwMode="auto">
                <a:xfrm>
                  <a:off x="4" y="3"/>
                  <a:ext cx="332" cy="187"/>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buNone/>
                  </a:pPr>
                  <a:r>
                    <a:rPr lang="en-US" sz="1400" b="0">
                      <a:solidFill>
                        <a:srgbClr val="000066"/>
                      </a:solidFill>
                      <a:latin typeface="Courier New" charset="0"/>
                      <a:ea typeface="Courier New" charset="0"/>
                      <a:cs typeface="Courier New" charset="0"/>
                      <a:sym typeface="Courier New" charset="0"/>
                    </a:rPr>
                    <a:t>0004</a:t>
                  </a:r>
                </a:p>
              </p:txBody>
            </p:sp>
          </p:grpSp>
          <p:grpSp>
            <p:nvGrpSpPr>
              <p:cNvPr id="8" name="Group 63"/>
              <p:cNvGrpSpPr>
                <a:grpSpLocks/>
              </p:cNvGrpSpPr>
              <p:nvPr/>
            </p:nvGrpSpPr>
            <p:grpSpPr bwMode="auto">
              <a:xfrm>
                <a:off x="4" y="1539"/>
                <a:ext cx="332" cy="187"/>
                <a:chOff x="4" y="3"/>
                <a:chExt cx="332" cy="187"/>
              </a:xfrm>
            </p:grpSpPr>
            <p:sp>
              <p:nvSpPr>
                <p:cNvPr id="46145" name="Rectangle 64"/>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46" name="Rectangle 65"/>
                <p:cNvSpPr>
                  <a:spLocks/>
                </p:cNvSpPr>
                <p:nvPr/>
              </p:nvSpPr>
              <p:spPr bwMode="auto">
                <a:xfrm>
                  <a:off x="4" y="3"/>
                  <a:ext cx="332" cy="187"/>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buNone/>
                  </a:pPr>
                  <a:r>
                    <a:rPr lang="en-US" sz="1400" b="0">
                      <a:solidFill>
                        <a:srgbClr val="000066"/>
                      </a:solidFill>
                      <a:latin typeface="Courier New" charset="0"/>
                      <a:ea typeface="Courier New" charset="0"/>
                      <a:cs typeface="Courier New" charset="0"/>
                      <a:sym typeface="Courier New" charset="0"/>
                    </a:rPr>
                    <a:t>0008</a:t>
                  </a:r>
                </a:p>
              </p:txBody>
            </p:sp>
          </p:grpSp>
          <p:grpSp>
            <p:nvGrpSpPr>
              <p:cNvPr id="9" name="Group 66"/>
              <p:cNvGrpSpPr>
                <a:grpSpLocks/>
              </p:cNvGrpSpPr>
              <p:nvPr/>
            </p:nvGrpSpPr>
            <p:grpSpPr bwMode="auto">
              <a:xfrm>
                <a:off x="4" y="2307"/>
                <a:ext cx="332" cy="187"/>
                <a:chOff x="4" y="3"/>
                <a:chExt cx="332" cy="187"/>
              </a:xfrm>
            </p:grpSpPr>
            <p:sp>
              <p:nvSpPr>
                <p:cNvPr id="46143" name="Rectangle 67"/>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44" name="Rectangle 68"/>
                <p:cNvSpPr>
                  <a:spLocks/>
                </p:cNvSpPr>
                <p:nvPr/>
              </p:nvSpPr>
              <p:spPr bwMode="auto">
                <a:xfrm>
                  <a:off x="4" y="3"/>
                  <a:ext cx="332" cy="187"/>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buNone/>
                  </a:pPr>
                  <a:r>
                    <a:rPr lang="en-US" sz="1400" b="0">
                      <a:solidFill>
                        <a:srgbClr val="000066"/>
                      </a:solidFill>
                      <a:latin typeface="Courier New" charset="0"/>
                      <a:ea typeface="Courier New" charset="0"/>
                      <a:cs typeface="Courier New" charset="0"/>
                      <a:sym typeface="Courier New" charset="0"/>
                    </a:rPr>
                    <a:t>0012</a:t>
                  </a:r>
                </a:p>
              </p:txBody>
            </p:sp>
          </p:grpSp>
        </p:grpSp>
        <p:grpSp>
          <p:nvGrpSpPr>
            <p:cNvPr id="10" name="Group 69"/>
            <p:cNvGrpSpPr>
              <a:grpSpLocks/>
            </p:cNvGrpSpPr>
            <p:nvPr/>
          </p:nvGrpSpPr>
          <p:grpSpPr bwMode="auto">
            <a:xfrm>
              <a:off x="683" y="1213"/>
              <a:ext cx="332" cy="1675"/>
              <a:chOff x="4" y="3"/>
              <a:chExt cx="332" cy="1675"/>
            </a:xfrm>
          </p:grpSpPr>
          <p:grpSp>
            <p:nvGrpSpPr>
              <p:cNvPr id="11" name="Group 70"/>
              <p:cNvGrpSpPr>
                <a:grpSpLocks/>
              </p:cNvGrpSpPr>
              <p:nvPr/>
            </p:nvGrpSpPr>
            <p:grpSpPr bwMode="auto">
              <a:xfrm>
                <a:off x="4" y="3"/>
                <a:ext cx="332" cy="187"/>
                <a:chOff x="4" y="3"/>
                <a:chExt cx="332" cy="187"/>
              </a:xfrm>
            </p:grpSpPr>
            <p:sp>
              <p:nvSpPr>
                <p:cNvPr id="46137" name="Rectangle 71"/>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38" name="Rectangle 72"/>
                <p:cNvSpPr>
                  <a:spLocks/>
                </p:cNvSpPr>
                <p:nvPr/>
              </p:nvSpPr>
              <p:spPr bwMode="auto">
                <a:xfrm>
                  <a:off x="4" y="3"/>
                  <a:ext cx="332" cy="187"/>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buNone/>
                  </a:pPr>
                  <a:r>
                    <a:rPr lang="en-US" sz="1400" b="0">
                      <a:solidFill>
                        <a:srgbClr val="000066"/>
                      </a:solidFill>
                      <a:latin typeface="Courier New" charset="0"/>
                      <a:ea typeface="Courier New" charset="0"/>
                      <a:cs typeface="Courier New" charset="0"/>
                      <a:sym typeface="Courier New" charset="0"/>
                    </a:rPr>
                    <a:t>0000</a:t>
                  </a:r>
                </a:p>
              </p:txBody>
            </p:sp>
          </p:grpSp>
          <p:grpSp>
            <p:nvGrpSpPr>
              <p:cNvPr id="12" name="Group 73"/>
              <p:cNvGrpSpPr>
                <a:grpSpLocks/>
              </p:cNvGrpSpPr>
              <p:nvPr/>
            </p:nvGrpSpPr>
            <p:grpSpPr bwMode="auto">
              <a:xfrm>
                <a:off x="4" y="1491"/>
                <a:ext cx="332" cy="187"/>
                <a:chOff x="4" y="3"/>
                <a:chExt cx="332" cy="187"/>
              </a:xfrm>
            </p:grpSpPr>
            <p:sp>
              <p:nvSpPr>
                <p:cNvPr id="46135" name="Rectangle 74"/>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buNone/>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46136" name="Rectangle 75"/>
                <p:cNvSpPr>
                  <a:spLocks/>
                </p:cNvSpPr>
                <p:nvPr/>
              </p:nvSpPr>
              <p:spPr bwMode="auto">
                <a:xfrm>
                  <a:off x="4" y="3"/>
                  <a:ext cx="332" cy="187"/>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buNone/>
                  </a:pPr>
                  <a:r>
                    <a:rPr lang="en-US" sz="1400" b="0">
                      <a:solidFill>
                        <a:srgbClr val="000066"/>
                      </a:solidFill>
                      <a:latin typeface="Courier New" charset="0"/>
                      <a:ea typeface="Courier New" charset="0"/>
                      <a:cs typeface="Courier New" charset="0"/>
                      <a:sym typeface="Courier New" charset="0"/>
                    </a:rPr>
                    <a:t>0008</a:t>
                  </a:r>
                </a:p>
              </p:txBody>
            </p:sp>
          </p:grpSp>
        </p:grpSp>
      </p:grpSp>
    </p:spTree>
    <p:extLst>
      <p:ext uri="{BB962C8B-B14F-4D97-AF65-F5344CB8AC3E}">
        <p14:creationId xmlns:p14="http://schemas.microsoft.com/office/powerpoint/2010/main" val="310476201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2" name="Rectangle 6"/>
          <p:cNvSpPr>
            <a:spLocks noChangeArrowheads="1"/>
          </p:cNvSpPr>
          <p:nvPr/>
        </p:nvSpPr>
        <p:spPr bwMode="auto">
          <a:xfrm>
            <a:off x="2590800" y="768896"/>
            <a:ext cx="3200400" cy="2209800"/>
          </a:xfrm>
          <a:prstGeom prst="rect">
            <a:avLst/>
          </a:prstGeom>
          <a:solidFill>
            <a:srgbClr val="EFBFBF"/>
          </a:solidFill>
          <a:ln w="28575">
            <a:solidFill>
              <a:schemeClr val="tx1"/>
            </a:solidFill>
            <a:miter lim="800000"/>
            <a:headEnd/>
            <a:tailEnd/>
          </a:ln>
          <a:effectLst/>
        </p:spPr>
        <p:txBody>
          <a:bodyPr lIns="90487" tIns="44450" rIns="90487" bIns="44450"/>
          <a:lstStyle/>
          <a:p>
            <a:pPr>
              <a:lnSpc>
                <a:spcPct val="100000"/>
              </a:lnSpc>
              <a:buNone/>
            </a:pPr>
            <a:r>
              <a:rPr lang="en-US" dirty="0">
                <a:latin typeface="Calibri" pitchFamily="34" charset="0"/>
              </a:rPr>
              <a:t>CPU</a:t>
            </a:r>
          </a:p>
        </p:txBody>
      </p:sp>
      <p:sp>
        <p:nvSpPr>
          <p:cNvPr id="147458" name="Rectangle 2"/>
          <p:cNvSpPr>
            <a:spLocks noGrp="1" noChangeArrowheads="1"/>
          </p:cNvSpPr>
          <p:nvPr>
            <p:ph type="title"/>
          </p:nvPr>
        </p:nvSpPr>
        <p:spPr>
          <a:xfrm>
            <a:off x="120650" y="178520"/>
            <a:ext cx="7226300" cy="479747"/>
          </a:xfrm>
        </p:spPr>
        <p:txBody>
          <a:bodyPr/>
          <a:lstStyle/>
          <a:p>
            <a:r>
              <a:rPr lang="zh-CN" altLang="en-US" sz="3200" dirty="0"/>
              <a:t>汇编程序员的视角</a:t>
            </a:r>
            <a:endParaRPr lang="en-US" sz="3200" dirty="0"/>
          </a:p>
        </p:txBody>
      </p:sp>
      <p:sp>
        <p:nvSpPr>
          <p:cNvPr id="147459" name="Rectangle 3"/>
          <p:cNvSpPr>
            <a:spLocks noGrp="1" noChangeArrowheads="1"/>
          </p:cNvSpPr>
          <p:nvPr>
            <p:ph type="body" sz="half" idx="1"/>
          </p:nvPr>
        </p:nvSpPr>
        <p:spPr>
          <a:xfrm>
            <a:off x="1828801" y="3239047"/>
            <a:ext cx="4357687" cy="3629199"/>
          </a:xfrm>
        </p:spPr>
        <p:txBody>
          <a:bodyPr/>
          <a:lstStyle/>
          <a:p>
            <a:pPr marL="227013" indent="-227013" defTabSz="895350">
              <a:tabLst>
                <a:tab pos="1371600" algn="l"/>
                <a:tab pos="4572000" algn="l"/>
              </a:tabLst>
            </a:pPr>
            <a:r>
              <a:rPr lang="en-US" sz="2000" dirty="0"/>
              <a:t>Programmer-Visible State</a:t>
            </a:r>
          </a:p>
          <a:p>
            <a:pPr marL="560388" lvl="1" indent="-222250" defTabSz="895350">
              <a:tabLst>
                <a:tab pos="1371600" algn="l"/>
                <a:tab pos="4572000" algn="l"/>
              </a:tabLst>
            </a:pPr>
            <a:r>
              <a:rPr lang="en-US" sz="1800" dirty="0"/>
              <a:t>PC: Program counter</a:t>
            </a:r>
          </a:p>
          <a:p>
            <a:pPr marL="839788" lvl="2" indent="-165100" defTabSz="895350">
              <a:tabLst>
                <a:tab pos="1371600" algn="l"/>
                <a:tab pos="4572000" algn="l"/>
              </a:tabLst>
            </a:pPr>
            <a:r>
              <a:rPr lang="en-US" sz="1600" dirty="0"/>
              <a:t>Address of next instruction</a:t>
            </a:r>
          </a:p>
          <a:p>
            <a:pPr marL="839788" lvl="2" indent="-165100" defTabSz="895350">
              <a:tabLst>
                <a:tab pos="1371600" algn="l"/>
                <a:tab pos="4572000" algn="l"/>
              </a:tabLst>
            </a:pPr>
            <a:r>
              <a:rPr lang="en-US" sz="1600" dirty="0"/>
              <a:t>Called “EIP” (IA32) or “RIP” (x86-64)</a:t>
            </a:r>
          </a:p>
          <a:p>
            <a:pPr marL="560388" lvl="1" indent="-222250" defTabSz="895350">
              <a:tabLst>
                <a:tab pos="1371600" algn="l"/>
                <a:tab pos="4572000" algn="l"/>
              </a:tabLst>
            </a:pPr>
            <a:r>
              <a:rPr lang="en-US" sz="1800" dirty="0"/>
              <a:t>Register file</a:t>
            </a:r>
          </a:p>
          <a:p>
            <a:pPr marL="839788" lvl="2" indent="-165100" defTabSz="895350">
              <a:tabLst>
                <a:tab pos="1371600" algn="l"/>
                <a:tab pos="4572000" algn="l"/>
              </a:tabLst>
            </a:pPr>
            <a:r>
              <a:rPr lang="en-US" sz="1600" dirty="0"/>
              <a:t>Heavily used program data</a:t>
            </a:r>
          </a:p>
          <a:p>
            <a:pPr marL="560388" lvl="1" indent="-222250" defTabSz="895350">
              <a:tabLst>
                <a:tab pos="1371600" algn="l"/>
                <a:tab pos="4572000" algn="l"/>
              </a:tabLst>
            </a:pPr>
            <a:r>
              <a:rPr lang="en-US" sz="1800" dirty="0"/>
              <a:t>Condition codes</a:t>
            </a:r>
          </a:p>
          <a:p>
            <a:pPr marL="839788" lvl="2" indent="-165100" defTabSz="895350">
              <a:tabLst>
                <a:tab pos="1371600" algn="l"/>
                <a:tab pos="4572000" algn="l"/>
              </a:tabLst>
            </a:pPr>
            <a:r>
              <a:rPr lang="en-US" sz="1600" dirty="0"/>
              <a:t>Store status information about most recent arithmetic operation</a:t>
            </a:r>
          </a:p>
          <a:p>
            <a:pPr marL="839788" lvl="2" indent="-165100" defTabSz="895350">
              <a:tabLst>
                <a:tab pos="1371600" algn="l"/>
                <a:tab pos="4572000" algn="l"/>
              </a:tabLst>
            </a:pPr>
            <a:r>
              <a:rPr lang="en-US" sz="1600" dirty="0"/>
              <a:t>Used for conditional branching</a:t>
            </a:r>
          </a:p>
        </p:txBody>
      </p:sp>
      <p:sp>
        <p:nvSpPr>
          <p:cNvPr id="147460" name="Rectangle 4"/>
          <p:cNvSpPr>
            <a:spLocks noChangeArrowheads="1"/>
          </p:cNvSpPr>
          <p:nvPr/>
        </p:nvSpPr>
        <p:spPr bwMode="auto">
          <a:xfrm>
            <a:off x="3200400" y="1454696"/>
            <a:ext cx="533400" cy="457200"/>
          </a:xfrm>
          <a:prstGeom prst="rect">
            <a:avLst/>
          </a:prstGeom>
          <a:solidFill>
            <a:schemeClr val="accent3"/>
          </a:solidFill>
          <a:ln w="25400">
            <a:solidFill>
              <a:schemeClr val="tx1"/>
            </a:solidFill>
            <a:miter lim="800000"/>
            <a:headEnd/>
            <a:tailEnd/>
          </a:ln>
          <a:effectLst/>
        </p:spPr>
        <p:txBody>
          <a:bodyPr wrap="none" anchor="ctr"/>
          <a:lstStyle/>
          <a:p>
            <a:pPr>
              <a:lnSpc>
                <a:spcPct val="100000"/>
              </a:lnSpc>
              <a:buNone/>
            </a:pPr>
            <a:r>
              <a:rPr lang="en-US" dirty="0">
                <a:latin typeface="Calibri" pitchFamily="34" charset="0"/>
              </a:rPr>
              <a:t>PC</a:t>
            </a:r>
          </a:p>
        </p:txBody>
      </p:sp>
      <p:sp>
        <p:nvSpPr>
          <p:cNvPr id="147461" name="Rectangle 5"/>
          <p:cNvSpPr>
            <a:spLocks noChangeArrowheads="1"/>
          </p:cNvSpPr>
          <p:nvPr/>
        </p:nvSpPr>
        <p:spPr bwMode="auto">
          <a:xfrm>
            <a:off x="3886200" y="1149896"/>
            <a:ext cx="1371600" cy="762000"/>
          </a:xfrm>
          <a:prstGeom prst="rect">
            <a:avLst/>
          </a:prstGeom>
          <a:solidFill>
            <a:schemeClr val="accent3"/>
          </a:solidFill>
          <a:ln w="25400">
            <a:solidFill>
              <a:schemeClr val="tx1"/>
            </a:solidFill>
            <a:miter lim="800000"/>
            <a:headEnd/>
            <a:tailEnd/>
          </a:ln>
          <a:effectLst/>
        </p:spPr>
        <p:txBody>
          <a:bodyPr wrap="none" anchor="ctr"/>
          <a:lstStyle/>
          <a:p>
            <a:pPr algn="ctr">
              <a:lnSpc>
                <a:spcPct val="100000"/>
              </a:lnSpc>
              <a:buNone/>
            </a:pPr>
            <a:r>
              <a:rPr lang="en-US" dirty="0">
                <a:latin typeface="Calibri" pitchFamily="34" charset="0"/>
              </a:rPr>
              <a:t>Registers</a:t>
            </a:r>
          </a:p>
        </p:txBody>
      </p:sp>
      <p:sp>
        <p:nvSpPr>
          <p:cNvPr id="147463" name="Rectangle 7"/>
          <p:cNvSpPr>
            <a:spLocks noChangeArrowheads="1"/>
          </p:cNvSpPr>
          <p:nvPr/>
        </p:nvSpPr>
        <p:spPr bwMode="auto">
          <a:xfrm>
            <a:off x="7543800" y="692696"/>
            <a:ext cx="1752600" cy="381000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buNone/>
            </a:pPr>
            <a:r>
              <a:rPr lang="en-US" dirty="0">
                <a:latin typeface="Calibri" pitchFamily="34" charset="0"/>
              </a:rPr>
              <a:t>Memory</a:t>
            </a:r>
          </a:p>
        </p:txBody>
      </p:sp>
      <p:sp>
        <p:nvSpPr>
          <p:cNvPr id="147464" name="Text Box 8"/>
          <p:cNvSpPr txBox="1">
            <a:spLocks noChangeArrowheads="1"/>
          </p:cNvSpPr>
          <p:nvPr/>
        </p:nvSpPr>
        <p:spPr bwMode="auto">
          <a:xfrm>
            <a:off x="7696200" y="1378496"/>
            <a:ext cx="1752600" cy="1259319"/>
          </a:xfrm>
          <a:prstGeom prst="rect">
            <a:avLst/>
          </a:prstGeom>
          <a:noFill/>
          <a:ln w="12700">
            <a:noFill/>
            <a:miter lim="800000"/>
            <a:headEnd/>
            <a:tailEnd/>
          </a:ln>
          <a:effectLst/>
        </p:spPr>
        <p:txBody>
          <a:bodyPr wrap="square" lIns="90487" tIns="44450" rIns="90487" bIns="44450">
            <a:spAutoFit/>
          </a:bodyPr>
          <a:lstStyle/>
          <a:p>
            <a:pPr>
              <a:lnSpc>
                <a:spcPct val="100000"/>
              </a:lnSpc>
              <a:buNone/>
            </a:pPr>
            <a:r>
              <a:rPr lang="en-US" sz="2000" dirty="0">
                <a:latin typeface="Calibri" pitchFamily="34" charset="0"/>
              </a:rPr>
              <a:t>Object Code</a:t>
            </a:r>
          </a:p>
          <a:p>
            <a:pPr>
              <a:lnSpc>
                <a:spcPct val="100000"/>
              </a:lnSpc>
              <a:buNone/>
            </a:pPr>
            <a:r>
              <a:rPr lang="en-US" sz="2000" dirty="0">
                <a:latin typeface="Calibri" pitchFamily="34" charset="0"/>
              </a:rPr>
              <a:t>Program Data</a:t>
            </a:r>
          </a:p>
          <a:p>
            <a:pPr>
              <a:lnSpc>
                <a:spcPct val="100000"/>
              </a:lnSpc>
              <a:buNone/>
            </a:pPr>
            <a:r>
              <a:rPr lang="en-US" sz="2000" dirty="0">
                <a:latin typeface="Calibri" pitchFamily="34" charset="0"/>
              </a:rPr>
              <a:t>OS Data</a:t>
            </a:r>
          </a:p>
        </p:txBody>
      </p:sp>
      <p:sp>
        <p:nvSpPr>
          <p:cNvPr id="147465" name="Line 9"/>
          <p:cNvSpPr>
            <a:spLocks noChangeShapeType="1"/>
          </p:cNvSpPr>
          <p:nvPr/>
        </p:nvSpPr>
        <p:spPr bwMode="auto">
          <a:xfrm>
            <a:off x="5791200" y="1454696"/>
            <a:ext cx="1752600" cy="0"/>
          </a:xfrm>
          <a:prstGeom prst="line">
            <a:avLst/>
          </a:prstGeom>
          <a:noFill/>
          <a:ln w="25400">
            <a:solidFill>
              <a:schemeClr val="tx1"/>
            </a:solidFill>
            <a:round/>
            <a:headEnd/>
            <a:tailEnd type="triangle" w="med" len="med"/>
          </a:ln>
          <a:effectLst/>
        </p:spPr>
        <p:txBody>
          <a:bodyPr wrap="none" anchor="ctr"/>
          <a:lstStyle/>
          <a:p>
            <a:pPr>
              <a:buNone/>
            </a:pPr>
            <a:endParaRPr lang="en-US" dirty="0">
              <a:latin typeface="Calibri" pitchFamily="34" charset="0"/>
            </a:endParaRPr>
          </a:p>
        </p:txBody>
      </p:sp>
      <p:sp>
        <p:nvSpPr>
          <p:cNvPr id="147466" name="Line 10"/>
          <p:cNvSpPr>
            <a:spLocks noChangeShapeType="1"/>
          </p:cNvSpPr>
          <p:nvPr/>
        </p:nvSpPr>
        <p:spPr bwMode="auto">
          <a:xfrm>
            <a:off x="5791200" y="1988096"/>
            <a:ext cx="1752600" cy="0"/>
          </a:xfrm>
          <a:prstGeom prst="line">
            <a:avLst/>
          </a:prstGeom>
          <a:noFill/>
          <a:ln w="25400">
            <a:solidFill>
              <a:schemeClr val="tx1"/>
            </a:solidFill>
            <a:round/>
            <a:headEnd type="triangle" w="med" len="med"/>
            <a:tailEnd type="triangle" w="med" len="med"/>
          </a:ln>
          <a:effectLst/>
        </p:spPr>
        <p:txBody>
          <a:bodyPr wrap="none" anchor="ctr"/>
          <a:lstStyle/>
          <a:p>
            <a:pPr>
              <a:buNone/>
            </a:pPr>
            <a:endParaRPr lang="en-US" dirty="0">
              <a:latin typeface="Calibri" pitchFamily="34" charset="0"/>
            </a:endParaRPr>
          </a:p>
        </p:txBody>
      </p:sp>
      <p:sp>
        <p:nvSpPr>
          <p:cNvPr id="147467" name="Line 11"/>
          <p:cNvSpPr>
            <a:spLocks noChangeShapeType="1"/>
          </p:cNvSpPr>
          <p:nvPr/>
        </p:nvSpPr>
        <p:spPr bwMode="auto">
          <a:xfrm>
            <a:off x="5791200" y="2521496"/>
            <a:ext cx="1752600" cy="0"/>
          </a:xfrm>
          <a:prstGeom prst="line">
            <a:avLst/>
          </a:prstGeom>
          <a:noFill/>
          <a:ln w="25400">
            <a:solidFill>
              <a:schemeClr val="tx1"/>
            </a:solidFill>
            <a:round/>
            <a:headEnd type="triangle" w="med" len="med"/>
            <a:tailEnd/>
          </a:ln>
          <a:effectLst/>
        </p:spPr>
        <p:txBody>
          <a:bodyPr wrap="none" anchor="ctr"/>
          <a:lstStyle/>
          <a:p>
            <a:pPr>
              <a:buNone/>
            </a:pPr>
            <a:endParaRPr lang="en-US" dirty="0">
              <a:latin typeface="Calibri" pitchFamily="34" charset="0"/>
            </a:endParaRPr>
          </a:p>
        </p:txBody>
      </p:sp>
      <p:sp>
        <p:nvSpPr>
          <p:cNvPr id="147468" name="Text Box 12"/>
          <p:cNvSpPr txBox="1">
            <a:spLocks noChangeArrowheads="1"/>
          </p:cNvSpPr>
          <p:nvPr/>
        </p:nvSpPr>
        <p:spPr bwMode="auto">
          <a:xfrm>
            <a:off x="5791200" y="1048297"/>
            <a:ext cx="1752600" cy="397545"/>
          </a:xfrm>
          <a:prstGeom prst="rect">
            <a:avLst/>
          </a:prstGeom>
          <a:noFill/>
          <a:ln w="12700">
            <a:noFill/>
            <a:miter lim="800000"/>
            <a:headEnd/>
            <a:tailEnd/>
          </a:ln>
          <a:effectLst/>
        </p:spPr>
        <p:txBody>
          <a:bodyPr lIns="90487" tIns="44450" rIns="90487" bIns="44450">
            <a:spAutoFit/>
          </a:bodyPr>
          <a:lstStyle/>
          <a:p>
            <a:pPr algn="ctr">
              <a:lnSpc>
                <a:spcPct val="100000"/>
              </a:lnSpc>
              <a:buNone/>
            </a:pPr>
            <a:r>
              <a:rPr lang="en-US" sz="2000" b="0" dirty="0">
                <a:latin typeface="Calibri" pitchFamily="34" charset="0"/>
              </a:rPr>
              <a:t>Addresses</a:t>
            </a:r>
          </a:p>
        </p:txBody>
      </p:sp>
      <p:sp>
        <p:nvSpPr>
          <p:cNvPr id="147469" name="Text Box 13"/>
          <p:cNvSpPr txBox="1">
            <a:spLocks noChangeArrowheads="1"/>
          </p:cNvSpPr>
          <p:nvPr/>
        </p:nvSpPr>
        <p:spPr bwMode="auto">
          <a:xfrm>
            <a:off x="5791200" y="1607097"/>
            <a:ext cx="1752600" cy="397545"/>
          </a:xfrm>
          <a:prstGeom prst="rect">
            <a:avLst/>
          </a:prstGeom>
          <a:noFill/>
          <a:ln w="12700">
            <a:noFill/>
            <a:miter lim="800000"/>
            <a:headEnd/>
            <a:tailEnd/>
          </a:ln>
          <a:effectLst/>
        </p:spPr>
        <p:txBody>
          <a:bodyPr lIns="90487" tIns="44450" rIns="90487" bIns="44450">
            <a:spAutoFit/>
          </a:bodyPr>
          <a:lstStyle/>
          <a:p>
            <a:pPr algn="ctr">
              <a:lnSpc>
                <a:spcPct val="100000"/>
              </a:lnSpc>
              <a:buNone/>
            </a:pPr>
            <a:r>
              <a:rPr lang="en-US" sz="2000" b="0" dirty="0">
                <a:latin typeface="Calibri" pitchFamily="34" charset="0"/>
              </a:rPr>
              <a:t>Data</a:t>
            </a:r>
          </a:p>
        </p:txBody>
      </p:sp>
      <p:sp>
        <p:nvSpPr>
          <p:cNvPr id="147470" name="Text Box 14"/>
          <p:cNvSpPr txBox="1">
            <a:spLocks noChangeArrowheads="1"/>
          </p:cNvSpPr>
          <p:nvPr/>
        </p:nvSpPr>
        <p:spPr bwMode="auto">
          <a:xfrm>
            <a:off x="5791200" y="2140497"/>
            <a:ext cx="1676400" cy="397545"/>
          </a:xfrm>
          <a:prstGeom prst="rect">
            <a:avLst/>
          </a:prstGeom>
          <a:noFill/>
          <a:ln w="12700">
            <a:noFill/>
            <a:miter lim="800000"/>
            <a:headEnd/>
            <a:tailEnd/>
          </a:ln>
          <a:effectLst/>
        </p:spPr>
        <p:txBody>
          <a:bodyPr lIns="90487" tIns="44450" rIns="90487" bIns="44450">
            <a:spAutoFit/>
          </a:bodyPr>
          <a:lstStyle/>
          <a:p>
            <a:pPr algn="ctr">
              <a:lnSpc>
                <a:spcPct val="100000"/>
              </a:lnSpc>
              <a:buNone/>
            </a:pPr>
            <a:r>
              <a:rPr lang="en-US" sz="2000" b="0" dirty="0">
                <a:latin typeface="Calibri" pitchFamily="34" charset="0"/>
              </a:rPr>
              <a:t>Instructions</a:t>
            </a:r>
          </a:p>
        </p:txBody>
      </p:sp>
      <p:sp>
        <p:nvSpPr>
          <p:cNvPr id="147471" name="Rectangle 15"/>
          <p:cNvSpPr>
            <a:spLocks noChangeArrowheads="1"/>
          </p:cNvSpPr>
          <p:nvPr/>
        </p:nvSpPr>
        <p:spPr bwMode="auto">
          <a:xfrm>
            <a:off x="7543800" y="2673896"/>
            <a:ext cx="1752600" cy="914400"/>
          </a:xfrm>
          <a:prstGeom prst="rect">
            <a:avLst/>
          </a:prstGeom>
          <a:solidFill>
            <a:schemeClr val="accent2">
              <a:lumMod val="40000"/>
              <a:lumOff val="60000"/>
            </a:schemeClr>
          </a:solidFill>
          <a:ln w="25400">
            <a:solidFill>
              <a:schemeClr val="tx1"/>
            </a:solidFill>
            <a:miter lim="800000"/>
            <a:headEnd/>
            <a:tailEnd/>
          </a:ln>
          <a:effectLst/>
        </p:spPr>
        <p:txBody>
          <a:bodyPr wrap="none" anchor="ctr"/>
          <a:lstStyle/>
          <a:p>
            <a:pPr algn="ctr">
              <a:lnSpc>
                <a:spcPct val="100000"/>
              </a:lnSpc>
              <a:buNone/>
            </a:pPr>
            <a:r>
              <a:rPr lang="en-US" dirty="0">
                <a:latin typeface="Calibri" pitchFamily="34" charset="0"/>
              </a:rPr>
              <a:t>Stack</a:t>
            </a:r>
          </a:p>
        </p:txBody>
      </p:sp>
      <p:sp>
        <p:nvSpPr>
          <p:cNvPr id="147472" name="Rectangle 16"/>
          <p:cNvSpPr>
            <a:spLocks noChangeArrowheads="1"/>
          </p:cNvSpPr>
          <p:nvPr/>
        </p:nvSpPr>
        <p:spPr bwMode="auto">
          <a:xfrm>
            <a:off x="3886200" y="2064296"/>
            <a:ext cx="1371600" cy="685800"/>
          </a:xfrm>
          <a:prstGeom prst="rect">
            <a:avLst/>
          </a:prstGeom>
          <a:solidFill>
            <a:schemeClr val="accent3"/>
          </a:solidFill>
          <a:ln w="25400">
            <a:solidFill>
              <a:schemeClr val="tx1"/>
            </a:solidFill>
            <a:miter lim="800000"/>
            <a:headEnd/>
            <a:tailEnd/>
          </a:ln>
          <a:effectLst/>
        </p:spPr>
        <p:txBody>
          <a:bodyPr wrap="none" anchor="ctr"/>
          <a:lstStyle/>
          <a:p>
            <a:pPr algn="ctr">
              <a:buNone/>
            </a:pPr>
            <a:r>
              <a:rPr lang="en-US" dirty="0">
                <a:latin typeface="Calibri" pitchFamily="34" charset="0"/>
              </a:rPr>
              <a:t>Condition</a:t>
            </a:r>
          </a:p>
          <a:p>
            <a:pPr algn="ctr">
              <a:buNone/>
            </a:pPr>
            <a:r>
              <a:rPr lang="en-US" dirty="0">
                <a:latin typeface="Calibri" pitchFamily="34" charset="0"/>
              </a:rPr>
              <a:t>Codes</a:t>
            </a:r>
          </a:p>
        </p:txBody>
      </p:sp>
      <p:sp>
        <p:nvSpPr>
          <p:cNvPr id="147473" name="Rectangle 17"/>
          <p:cNvSpPr>
            <a:spLocks noGrp="1" noChangeArrowheads="1"/>
          </p:cNvSpPr>
          <p:nvPr>
            <p:ph type="body" sz="half" idx="2"/>
          </p:nvPr>
        </p:nvSpPr>
        <p:spPr>
          <a:xfrm>
            <a:off x="6438900" y="4686846"/>
            <a:ext cx="4076700" cy="2051844"/>
          </a:xfrm>
        </p:spPr>
        <p:txBody>
          <a:bodyPr/>
          <a:lstStyle/>
          <a:p>
            <a:pPr marL="292100" lvl="1" indent="-177800"/>
            <a:r>
              <a:rPr lang="en-US" sz="2000" dirty="0"/>
              <a:t>Memory</a:t>
            </a:r>
          </a:p>
          <a:p>
            <a:pPr marL="571500" lvl="2" indent="-165100"/>
            <a:r>
              <a:rPr lang="en-US" sz="1600" dirty="0"/>
              <a:t>Byte addressable array</a:t>
            </a:r>
          </a:p>
          <a:p>
            <a:pPr marL="571500" lvl="2" indent="-165100"/>
            <a:r>
              <a:rPr lang="en-US" sz="1600" dirty="0"/>
              <a:t>Code, user data, (some) OS data</a:t>
            </a:r>
          </a:p>
          <a:p>
            <a:pPr marL="571500" lvl="2" indent="-165100"/>
            <a:r>
              <a:rPr lang="en-US" sz="1600" dirty="0"/>
              <a:t>Includes stack used to support procedures</a:t>
            </a:r>
          </a:p>
          <a:p>
            <a:pPr marL="0" indent="0"/>
            <a:endParaRPr lang="en-US" sz="2000" dirty="0"/>
          </a:p>
        </p:txBody>
      </p:sp>
    </p:spTree>
    <p:extLst>
      <p:ext uri="{BB962C8B-B14F-4D97-AF65-F5344CB8AC3E}">
        <p14:creationId xmlns:p14="http://schemas.microsoft.com/office/powerpoint/2010/main" val="1193078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2625726" y="2514600"/>
            <a:ext cx="727075" cy="366767"/>
          </a:xfrm>
          <a:prstGeom prst="rect">
            <a:avLst/>
          </a:prstGeom>
          <a:noFill/>
          <a:ln w="12700">
            <a:noFill/>
            <a:miter lim="800000"/>
            <a:headEnd/>
            <a:tailEnd/>
          </a:ln>
          <a:effectLst/>
        </p:spPr>
        <p:txBody>
          <a:bodyPr lIns="90487" tIns="44450" rIns="90487" bIns="44450">
            <a:spAutoFit/>
          </a:bodyPr>
          <a:lstStyle/>
          <a:p>
            <a:pPr algn="r">
              <a:lnSpc>
                <a:spcPct val="100000"/>
              </a:lnSpc>
              <a:buNone/>
            </a:pPr>
            <a:r>
              <a:rPr lang="en-US" i="1" dirty="0">
                <a:latin typeface="Calibri" pitchFamily="34" charset="0"/>
              </a:rPr>
              <a:t>text</a:t>
            </a:r>
          </a:p>
        </p:txBody>
      </p:sp>
      <p:sp>
        <p:nvSpPr>
          <p:cNvPr id="148483" name="Rectangle 3"/>
          <p:cNvSpPr>
            <a:spLocks noChangeArrowheads="1"/>
          </p:cNvSpPr>
          <p:nvPr/>
        </p:nvSpPr>
        <p:spPr bwMode="auto">
          <a:xfrm>
            <a:off x="2625726" y="3655700"/>
            <a:ext cx="727075" cy="366767"/>
          </a:xfrm>
          <a:prstGeom prst="rect">
            <a:avLst/>
          </a:prstGeom>
          <a:noFill/>
          <a:ln w="12700">
            <a:noFill/>
            <a:miter lim="800000"/>
            <a:headEnd/>
            <a:tailEnd/>
          </a:ln>
          <a:effectLst/>
        </p:spPr>
        <p:txBody>
          <a:bodyPr lIns="90487" tIns="44450" rIns="90487" bIns="44450">
            <a:spAutoFit/>
          </a:bodyPr>
          <a:lstStyle/>
          <a:p>
            <a:pPr algn="r">
              <a:lnSpc>
                <a:spcPct val="100000"/>
              </a:lnSpc>
              <a:buNone/>
            </a:pPr>
            <a:r>
              <a:rPr lang="en-US" i="1" dirty="0">
                <a:latin typeface="Calibri" pitchFamily="34" charset="0"/>
              </a:rPr>
              <a:t>text</a:t>
            </a:r>
          </a:p>
        </p:txBody>
      </p:sp>
      <p:sp>
        <p:nvSpPr>
          <p:cNvPr id="148484" name="Rectangle 4"/>
          <p:cNvSpPr>
            <a:spLocks noChangeArrowheads="1"/>
          </p:cNvSpPr>
          <p:nvPr/>
        </p:nvSpPr>
        <p:spPr bwMode="auto">
          <a:xfrm>
            <a:off x="2352676" y="4724400"/>
            <a:ext cx="1000125" cy="366767"/>
          </a:xfrm>
          <a:prstGeom prst="rect">
            <a:avLst/>
          </a:prstGeom>
          <a:noFill/>
          <a:ln w="12700">
            <a:noFill/>
            <a:miter lim="800000"/>
            <a:headEnd/>
            <a:tailEnd/>
          </a:ln>
          <a:effectLst/>
        </p:spPr>
        <p:txBody>
          <a:bodyPr lIns="90487" tIns="44450" rIns="90487" bIns="44450">
            <a:spAutoFit/>
          </a:bodyPr>
          <a:lstStyle/>
          <a:p>
            <a:pPr algn="r">
              <a:lnSpc>
                <a:spcPct val="100000"/>
              </a:lnSpc>
              <a:buNone/>
            </a:pPr>
            <a:r>
              <a:rPr lang="en-US" i="1" dirty="0">
                <a:latin typeface="Calibri" pitchFamily="34" charset="0"/>
              </a:rPr>
              <a:t>binary</a:t>
            </a:r>
          </a:p>
        </p:txBody>
      </p:sp>
      <p:sp>
        <p:nvSpPr>
          <p:cNvPr id="148485" name="Rectangle 5"/>
          <p:cNvSpPr>
            <a:spLocks noChangeArrowheads="1"/>
          </p:cNvSpPr>
          <p:nvPr/>
        </p:nvSpPr>
        <p:spPr bwMode="auto">
          <a:xfrm>
            <a:off x="2352676" y="5867400"/>
            <a:ext cx="1000125" cy="366767"/>
          </a:xfrm>
          <a:prstGeom prst="rect">
            <a:avLst/>
          </a:prstGeom>
          <a:noFill/>
          <a:ln w="12700">
            <a:noFill/>
            <a:miter lim="800000"/>
            <a:headEnd/>
            <a:tailEnd/>
          </a:ln>
          <a:effectLst/>
        </p:spPr>
        <p:txBody>
          <a:bodyPr lIns="90487" tIns="44450" rIns="90487" bIns="44450">
            <a:spAutoFit/>
          </a:bodyPr>
          <a:lstStyle/>
          <a:p>
            <a:pPr algn="r">
              <a:lnSpc>
                <a:spcPct val="100000"/>
              </a:lnSpc>
              <a:buNone/>
            </a:pPr>
            <a:r>
              <a:rPr lang="en-US" i="1" dirty="0">
                <a:latin typeface="Calibri" pitchFamily="34" charset="0"/>
              </a:rPr>
              <a:t>binary</a:t>
            </a:r>
          </a:p>
        </p:txBody>
      </p:sp>
      <p:sp>
        <p:nvSpPr>
          <p:cNvPr id="148486" name="Line 6"/>
          <p:cNvSpPr>
            <a:spLocks noChangeShapeType="1"/>
          </p:cNvSpPr>
          <p:nvPr/>
        </p:nvSpPr>
        <p:spPr bwMode="auto">
          <a:xfrm>
            <a:off x="5513388" y="2977234"/>
            <a:ext cx="0" cy="680367"/>
          </a:xfrm>
          <a:prstGeom prst="line">
            <a:avLst/>
          </a:prstGeom>
          <a:noFill/>
          <a:ln w="28575">
            <a:solidFill>
              <a:schemeClr val="tx1"/>
            </a:solidFill>
            <a:round/>
            <a:headEnd/>
            <a:tailEnd type="triangle" w="med" len="med"/>
          </a:ln>
          <a:effectLst/>
        </p:spPr>
        <p:txBody>
          <a:bodyPr wrap="square" lIns="90487" tIns="44450" rIns="90487" bIns="44450">
            <a:spAutoFit/>
          </a:bodyPr>
          <a:lstStyle/>
          <a:p>
            <a:pPr>
              <a:buNone/>
            </a:pPr>
            <a:endParaRPr lang="en-US" dirty="0">
              <a:latin typeface="Calibri" pitchFamily="34" charset="0"/>
            </a:endParaRPr>
          </a:p>
        </p:txBody>
      </p:sp>
      <p:sp>
        <p:nvSpPr>
          <p:cNvPr id="148487" name="Rectangle 7"/>
          <p:cNvSpPr>
            <a:spLocks noChangeArrowheads="1"/>
          </p:cNvSpPr>
          <p:nvPr/>
        </p:nvSpPr>
        <p:spPr bwMode="auto">
          <a:xfrm>
            <a:off x="5819775" y="3124201"/>
            <a:ext cx="2501900" cy="397545"/>
          </a:xfrm>
          <a:prstGeom prst="rect">
            <a:avLst/>
          </a:prstGeom>
          <a:noFill/>
          <a:ln w="12700">
            <a:noFill/>
            <a:miter lim="800000"/>
            <a:headEnd/>
            <a:tailEnd/>
          </a:ln>
          <a:effectLst/>
        </p:spPr>
        <p:txBody>
          <a:bodyPr lIns="90487" tIns="44450" rIns="90487" bIns="44450">
            <a:spAutoFit/>
          </a:bodyPr>
          <a:lstStyle/>
          <a:p>
            <a:pPr algn="l">
              <a:lnSpc>
                <a:spcPct val="100000"/>
              </a:lnSpc>
              <a:buNone/>
            </a:pPr>
            <a:r>
              <a:rPr lang="en-US" sz="2000" dirty="0">
                <a:latin typeface="Calibri" pitchFamily="34" charset="0"/>
              </a:rPr>
              <a:t>Compiler (</a:t>
            </a:r>
            <a:r>
              <a:rPr lang="en-US" sz="2000" dirty="0" err="1">
                <a:latin typeface="Courier New" pitchFamily="49" charset="0"/>
              </a:rPr>
              <a:t>gcc</a:t>
            </a:r>
            <a:r>
              <a:rPr lang="en-US" sz="2000" dirty="0">
                <a:latin typeface="Courier New" pitchFamily="49" charset="0"/>
              </a:rPr>
              <a:t> -S</a:t>
            </a:r>
            <a:r>
              <a:rPr lang="en-US" sz="2000" dirty="0">
                <a:latin typeface="Calibri" pitchFamily="34" charset="0"/>
              </a:rPr>
              <a:t>)</a:t>
            </a:r>
          </a:p>
        </p:txBody>
      </p:sp>
      <p:sp>
        <p:nvSpPr>
          <p:cNvPr id="148488" name="Rectangle 8"/>
          <p:cNvSpPr>
            <a:spLocks noChangeArrowheads="1"/>
          </p:cNvSpPr>
          <p:nvPr/>
        </p:nvSpPr>
        <p:spPr bwMode="auto">
          <a:xfrm>
            <a:off x="5803900" y="4191001"/>
            <a:ext cx="3048000" cy="397545"/>
          </a:xfrm>
          <a:prstGeom prst="rect">
            <a:avLst/>
          </a:prstGeom>
          <a:noFill/>
          <a:ln w="12700">
            <a:noFill/>
            <a:miter lim="800000"/>
            <a:headEnd/>
            <a:tailEnd/>
          </a:ln>
          <a:effectLst/>
        </p:spPr>
        <p:txBody>
          <a:bodyPr lIns="90487" tIns="44450" rIns="90487" bIns="44450">
            <a:spAutoFit/>
          </a:bodyPr>
          <a:lstStyle/>
          <a:p>
            <a:pPr algn="l">
              <a:lnSpc>
                <a:spcPct val="100000"/>
              </a:lnSpc>
              <a:buNone/>
            </a:pPr>
            <a:r>
              <a:rPr lang="en-US" sz="2000" dirty="0">
                <a:latin typeface="Calibri" pitchFamily="34" charset="0"/>
              </a:rPr>
              <a:t>Assembler (</a:t>
            </a:r>
            <a:r>
              <a:rPr lang="en-US" sz="2000" dirty="0" err="1">
                <a:latin typeface="Courier New" pitchFamily="49" charset="0"/>
              </a:rPr>
              <a:t>gcc</a:t>
            </a:r>
            <a:r>
              <a:rPr lang="en-US" sz="2000" dirty="0">
                <a:latin typeface="Calibri" pitchFamily="34" charset="0"/>
              </a:rPr>
              <a:t> -c)</a:t>
            </a:r>
          </a:p>
        </p:txBody>
      </p:sp>
      <p:sp>
        <p:nvSpPr>
          <p:cNvPr id="148489" name="Rectangle 9"/>
          <p:cNvSpPr>
            <a:spLocks noChangeArrowheads="1"/>
          </p:cNvSpPr>
          <p:nvPr/>
        </p:nvSpPr>
        <p:spPr bwMode="auto">
          <a:xfrm>
            <a:off x="5819776" y="5334001"/>
            <a:ext cx="2638425" cy="397545"/>
          </a:xfrm>
          <a:prstGeom prst="rect">
            <a:avLst/>
          </a:prstGeom>
          <a:noFill/>
          <a:ln w="12700">
            <a:noFill/>
            <a:miter lim="800000"/>
            <a:headEnd/>
            <a:tailEnd/>
          </a:ln>
          <a:effectLst/>
        </p:spPr>
        <p:txBody>
          <a:bodyPr lIns="90487" tIns="44450" rIns="90487" bIns="44450">
            <a:spAutoFit/>
          </a:bodyPr>
          <a:lstStyle/>
          <a:p>
            <a:pPr algn="l">
              <a:lnSpc>
                <a:spcPct val="100000"/>
              </a:lnSpc>
              <a:buNone/>
            </a:pPr>
            <a:r>
              <a:rPr lang="en-US" sz="2000" dirty="0">
                <a:latin typeface="Calibri" pitchFamily="34" charset="0"/>
              </a:rPr>
              <a:t>Linker (</a:t>
            </a:r>
            <a:r>
              <a:rPr lang="en-US" sz="2000" dirty="0" err="1">
                <a:latin typeface="Courier New" pitchFamily="49" charset="0"/>
              </a:rPr>
              <a:t>gcc</a:t>
            </a:r>
            <a:r>
              <a:rPr lang="en-US" sz="2000" dirty="0">
                <a:latin typeface="Calibri" pitchFamily="34" charset="0"/>
              </a:rPr>
              <a:t>)</a:t>
            </a:r>
          </a:p>
        </p:txBody>
      </p:sp>
      <p:sp>
        <p:nvSpPr>
          <p:cNvPr id="148490" name="Rectangle 10"/>
          <p:cNvSpPr>
            <a:spLocks noChangeArrowheads="1"/>
          </p:cNvSpPr>
          <p:nvPr/>
        </p:nvSpPr>
        <p:spPr bwMode="auto">
          <a:xfrm>
            <a:off x="3897313" y="2579689"/>
            <a:ext cx="3263900" cy="397545"/>
          </a:xfrm>
          <a:prstGeom prst="rect">
            <a:avLst/>
          </a:prstGeom>
          <a:solidFill>
            <a:srgbClr val="F6F5BD"/>
          </a:solidFill>
          <a:ln w="28575">
            <a:solidFill>
              <a:schemeClr val="tx1"/>
            </a:solidFill>
            <a:miter lim="800000"/>
            <a:headEnd/>
            <a:tailEnd/>
          </a:ln>
          <a:effectLst/>
        </p:spPr>
        <p:txBody>
          <a:bodyPr lIns="90487" tIns="44450" rIns="90487" bIns="44450">
            <a:spAutoFit/>
          </a:bodyPr>
          <a:lstStyle/>
          <a:p>
            <a:pPr algn="ctr">
              <a:lnSpc>
                <a:spcPct val="100000"/>
              </a:lnSpc>
              <a:buNone/>
            </a:pPr>
            <a:r>
              <a:rPr lang="en-US" sz="2000" dirty="0">
                <a:latin typeface="Calibri" pitchFamily="34" charset="0"/>
              </a:rPr>
              <a:t>C program (</a:t>
            </a:r>
            <a:r>
              <a:rPr lang="en-US" sz="2000" dirty="0">
                <a:latin typeface="Courier New" pitchFamily="49" charset="0"/>
              </a:rPr>
              <a:t>p1.c p2.c</a:t>
            </a:r>
            <a:r>
              <a:rPr lang="en-US" sz="2000" dirty="0">
                <a:latin typeface="Calibri" pitchFamily="34" charset="0"/>
              </a:rPr>
              <a:t>)</a:t>
            </a:r>
          </a:p>
        </p:txBody>
      </p:sp>
      <p:sp>
        <p:nvSpPr>
          <p:cNvPr id="148491" name="Rectangle 11"/>
          <p:cNvSpPr>
            <a:spLocks noChangeArrowheads="1"/>
          </p:cNvSpPr>
          <p:nvPr/>
        </p:nvSpPr>
        <p:spPr bwMode="auto">
          <a:xfrm>
            <a:off x="3783013" y="3657601"/>
            <a:ext cx="3492500" cy="397545"/>
          </a:xfrm>
          <a:prstGeom prst="rect">
            <a:avLst/>
          </a:prstGeom>
          <a:solidFill>
            <a:srgbClr val="F6F5BD"/>
          </a:solidFill>
          <a:ln w="28575">
            <a:solidFill>
              <a:schemeClr val="tx1"/>
            </a:solidFill>
            <a:miter lim="800000"/>
            <a:headEnd/>
            <a:tailEnd/>
          </a:ln>
          <a:effectLst/>
        </p:spPr>
        <p:txBody>
          <a:bodyPr lIns="90487" tIns="44450" rIns="90487" bIns="44450">
            <a:spAutoFit/>
          </a:bodyPr>
          <a:lstStyle/>
          <a:p>
            <a:pPr algn="ctr">
              <a:lnSpc>
                <a:spcPct val="100000"/>
              </a:lnSpc>
              <a:buNone/>
            </a:pPr>
            <a:r>
              <a:rPr lang="en-US" sz="2000" dirty="0" err="1">
                <a:latin typeface="Calibri" pitchFamily="34" charset="0"/>
              </a:rPr>
              <a:t>Asm</a:t>
            </a:r>
            <a:r>
              <a:rPr lang="en-US" sz="2000" dirty="0">
                <a:latin typeface="Calibri" pitchFamily="34" charset="0"/>
              </a:rPr>
              <a:t> program (</a:t>
            </a:r>
            <a:r>
              <a:rPr lang="en-US" sz="2000" dirty="0">
                <a:latin typeface="Courier New" pitchFamily="49" charset="0"/>
              </a:rPr>
              <a:t>p1.s p2.s</a:t>
            </a:r>
            <a:r>
              <a:rPr lang="en-US" sz="2000" dirty="0">
                <a:latin typeface="Calibri" pitchFamily="34" charset="0"/>
              </a:rPr>
              <a:t>)</a:t>
            </a:r>
          </a:p>
        </p:txBody>
      </p:sp>
      <p:sp>
        <p:nvSpPr>
          <p:cNvPr id="148492" name="Rectangle 12"/>
          <p:cNvSpPr>
            <a:spLocks noChangeArrowheads="1"/>
          </p:cNvSpPr>
          <p:nvPr/>
        </p:nvSpPr>
        <p:spPr bwMode="auto">
          <a:xfrm>
            <a:off x="3668713" y="4800601"/>
            <a:ext cx="3721100" cy="397545"/>
          </a:xfrm>
          <a:prstGeom prst="rect">
            <a:avLst/>
          </a:prstGeom>
          <a:solidFill>
            <a:schemeClr val="accent2">
              <a:lumMod val="20000"/>
              <a:lumOff val="80000"/>
            </a:schemeClr>
          </a:solidFill>
          <a:ln w="28575">
            <a:solidFill>
              <a:schemeClr val="tx1"/>
            </a:solidFill>
            <a:miter lim="800000"/>
            <a:headEnd/>
            <a:tailEnd/>
          </a:ln>
          <a:effectLst/>
        </p:spPr>
        <p:txBody>
          <a:bodyPr lIns="90487" tIns="44450" rIns="90487" bIns="44450">
            <a:spAutoFit/>
          </a:bodyPr>
          <a:lstStyle/>
          <a:p>
            <a:pPr algn="ctr">
              <a:lnSpc>
                <a:spcPct val="100000"/>
              </a:lnSpc>
              <a:buNone/>
            </a:pPr>
            <a:r>
              <a:rPr lang="en-US" sz="2000" dirty="0">
                <a:latin typeface="Calibri" pitchFamily="34" charset="0"/>
              </a:rPr>
              <a:t>Object program (</a:t>
            </a:r>
            <a:r>
              <a:rPr lang="en-US" sz="2000" dirty="0">
                <a:latin typeface="Courier New" pitchFamily="49" charset="0"/>
              </a:rPr>
              <a:t>p1.o p2.o</a:t>
            </a:r>
            <a:r>
              <a:rPr lang="en-US" sz="2000" dirty="0">
                <a:latin typeface="Calibri" pitchFamily="34" charset="0"/>
              </a:rPr>
              <a:t>)</a:t>
            </a:r>
          </a:p>
        </p:txBody>
      </p:sp>
      <p:sp>
        <p:nvSpPr>
          <p:cNvPr id="148493" name="Rectangle 13"/>
          <p:cNvSpPr>
            <a:spLocks noChangeArrowheads="1"/>
          </p:cNvSpPr>
          <p:nvPr/>
        </p:nvSpPr>
        <p:spPr bwMode="auto">
          <a:xfrm>
            <a:off x="3655219" y="5943601"/>
            <a:ext cx="3748088" cy="397545"/>
          </a:xfrm>
          <a:prstGeom prst="rect">
            <a:avLst/>
          </a:prstGeom>
          <a:solidFill>
            <a:srgbClr val="FF9999"/>
          </a:solidFill>
          <a:ln w="28575">
            <a:solidFill>
              <a:schemeClr val="tx1"/>
            </a:solidFill>
            <a:miter lim="800000"/>
            <a:headEnd/>
            <a:tailEnd/>
          </a:ln>
          <a:effectLst/>
        </p:spPr>
        <p:txBody>
          <a:bodyPr lIns="90487" tIns="44450" rIns="90487" bIns="44450">
            <a:spAutoFit/>
          </a:bodyPr>
          <a:lstStyle/>
          <a:p>
            <a:pPr algn="ctr">
              <a:lnSpc>
                <a:spcPct val="100000"/>
              </a:lnSpc>
              <a:buNone/>
            </a:pPr>
            <a:r>
              <a:rPr lang="en-US" sz="2000" dirty="0">
                <a:latin typeface="Calibri" pitchFamily="34" charset="0"/>
              </a:rPr>
              <a:t>Executable program (</a:t>
            </a:r>
            <a:r>
              <a:rPr lang="en-US" sz="2000" dirty="0">
                <a:latin typeface="Courier New" pitchFamily="49" charset="0"/>
              </a:rPr>
              <a:t>p</a:t>
            </a:r>
            <a:r>
              <a:rPr lang="en-US" sz="2000" dirty="0">
                <a:latin typeface="Calibri" pitchFamily="34" charset="0"/>
              </a:rPr>
              <a:t>)</a:t>
            </a:r>
          </a:p>
        </p:txBody>
      </p:sp>
      <p:sp>
        <p:nvSpPr>
          <p:cNvPr id="148494" name="Line 14"/>
          <p:cNvSpPr>
            <a:spLocks noChangeShapeType="1"/>
          </p:cNvSpPr>
          <p:nvPr/>
        </p:nvSpPr>
        <p:spPr bwMode="auto">
          <a:xfrm>
            <a:off x="5513388" y="4055146"/>
            <a:ext cx="0" cy="726405"/>
          </a:xfrm>
          <a:prstGeom prst="line">
            <a:avLst/>
          </a:prstGeom>
          <a:noFill/>
          <a:ln w="28575">
            <a:solidFill>
              <a:schemeClr val="tx1"/>
            </a:solidFill>
            <a:round/>
            <a:headEnd/>
            <a:tailEnd type="triangle" w="med" len="med"/>
          </a:ln>
          <a:effectLst/>
        </p:spPr>
        <p:txBody>
          <a:bodyPr wrap="square" lIns="90487" tIns="44450" rIns="90487" bIns="44450">
            <a:spAutoFit/>
          </a:bodyPr>
          <a:lstStyle/>
          <a:p>
            <a:pPr>
              <a:buNone/>
            </a:pPr>
            <a:endParaRPr lang="en-US" dirty="0">
              <a:latin typeface="Calibri" pitchFamily="34" charset="0"/>
            </a:endParaRPr>
          </a:p>
        </p:txBody>
      </p:sp>
      <p:sp>
        <p:nvSpPr>
          <p:cNvPr id="148495" name="Line 15"/>
          <p:cNvSpPr>
            <a:spLocks noChangeShapeType="1"/>
          </p:cNvSpPr>
          <p:nvPr/>
        </p:nvSpPr>
        <p:spPr bwMode="auto">
          <a:xfrm>
            <a:off x="5513388" y="5198146"/>
            <a:ext cx="0" cy="726405"/>
          </a:xfrm>
          <a:prstGeom prst="line">
            <a:avLst/>
          </a:prstGeom>
          <a:noFill/>
          <a:ln w="28575">
            <a:solidFill>
              <a:schemeClr val="tx1"/>
            </a:solidFill>
            <a:round/>
            <a:headEnd/>
            <a:tailEnd type="triangle" w="med" len="med"/>
          </a:ln>
          <a:effectLst/>
        </p:spPr>
        <p:txBody>
          <a:bodyPr wrap="square" lIns="90487" tIns="44450" rIns="90487" bIns="44450">
            <a:spAutoFit/>
          </a:bodyPr>
          <a:lstStyle/>
          <a:p>
            <a:pPr>
              <a:buNone/>
            </a:pPr>
            <a:endParaRPr lang="en-US" dirty="0">
              <a:latin typeface="Calibri" pitchFamily="34" charset="0"/>
            </a:endParaRPr>
          </a:p>
        </p:txBody>
      </p:sp>
      <p:sp>
        <p:nvSpPr>
          <p:cNvPr id="148496" name="Rectangle 16"/>
          <p:cNvSpPr>
            <a:spLocks noChangeArrowheads="1"/>
          </p:cNvSpPr>
          <p:nvPr/>
        </p:nvSpPr>
        <p:spPr bwMode="auto">
          <a:xfrm>
            <a:off x="8382000" y="4800601"/>
            <a:ext cx="2044700" cy="705321"/>
          </a:xfrm>
          <a:prstGeom prst="rect">
            <a:avLst/>
          </a:prstGeom>
          <a:solidFill>
            <a:schemeClr val="accent2">
              <a:lumMod val="20000"/>
              <a:lumOff val="80000"/>
            </a:schemeClr>
          </a:solidFill>
          <a:ln w="28575">
            <a:solidFill>
              <a:schemeClr val="tx1"/>
            </a:solidFill>
            <a:miter lim="800000"/>
            <a:headEnd/>
            <a:tailEnd/>
          </a:ln>
          <a:effectLst/>
        </p:spPr>
        <p:txBody>
          <a:bodyPr lIns="90487" tIns="44450" rIns="90487" bIns="44450">
            <a:spAutoFit/>
          </a:bodyPr>
          <a:lstStyle/>
          <a:p>
            <a:pPr algn="ctr">
              <a:lnSpc>
                <a:spcPct val="100000"/>
              </a:lnSpc>
              <a:buNone/>
            </a:pPr>
            <a:r>
              <a:rPr lang="en-US" sz="2000" dirty="0">
                <a:latin typeface="Calibri" pitchFamily="34" charset="0"/>
              </a:rPr>
              <a:t>Static libraries (</a:t>
            </a:r>
            <a:r>
              <a:rPr lang="en-US" sz="2000" dirty="0">
                <a:latin typeface="Courier New" pitchFamily="49" charset="0"/>
              </a:rPr>
              <a:t>.a</a:t>
            </a:r>
            <a:r>
              <a:rPr lang="en-US" sz="2000" dirty="0">
                <a:latin typeface="Calibri" pitchFamily="34" charset="0"/>
              </a:rPr>
              <a:t>)</a:t>
            </a:r>
          </a:p>
        </p:txBody>
      </p:sp>
      <p:sp>
        <p:nvSpPr>
          <p:cNvPr id="148497" name="Line 17"/>
          <p:cNvSpPr>
            <a:spLocks noChangeShapeType="1"/>
          </p:cNvSpPr>
          <p:nvPr/>
        </p:nvSpPr>
        <p:spPr bwMode="auto">
          <a:xfrm flipH="1">
            <a:off x="7389813" y="5334000"/>
            <a:ext cx="990600" cy="914400"/>
          </a:xfrm>
          <a:prstGeom prst="line">
            <a:avLst/>
          </a:prstGeom>
          <a:noFill/>
          <a:ln w="28575">
            <a:solidFill>
              <a:schemeClr val="tx1"/>
            </a:solidFill>
            <a:round/>
            <a:headEnd/>
            <a:tailEnd type="triangle" w="med" len="med"/>
          </a:ln>
          <a:effectLst/>
        </p:spPr>
        <p:txBody>
          <a:bodyPr lIns="90487" tIns="44450" rIns="90487" bIns="44450">
            <a:spAutoFit/>
          </a:bodyPr>
          <a:lstStyle/>
          <a:p>
            <a:pPr>
              <a:buNone/>
            </a:pPr>
            <a:endParaRPr lang="en-US" dirty="0">
              <a:latin typeface="Calibri" pitchFamily="34" charset="0"/>
            </a:endParaRPr>
          </a:p>
        </p:txBody>
      </p:sp>
      <p:sp>
        <p:nvSpPr>
          <p:cNvPr id="148498" name="Rectangle 18"/>
          <p:cNvSpPr>
            <a:spLocks noGrp="1" noChangeArrowheads="1"/>
          </p:cNvSpPr>
          <p:nvPr>
            <p:ph type="title"/>
          </p:nvPr>
        </p:nvSpPr>
        <p:spPr>
          <a:xfrm>
            <a:off x="87705" y="261066"/>
            <a:ext cx="6997700" cy="372603"/>
          </a:xfrm>
        </p:spPr>
        <p:txBody>
          <a:bodyPr/>
          <a:lstStyle/>
          <a:p>
            <a:r>
              <a:rPr lang="en-US" altLang="zh-CN" dirty="0"/>
              <a:t>C</a:t>
            </a:r>
            <a:r>
              <a:rPr lang="zh-CN" altLang="en-US" dirty="0"/>
              <a:t>代码编译</a:t>
            </a:r>
            <a:endParaRPr lang="en-US" dirty="0"/>
          </a:p>
        </p:txBody>
      </p:sp>
      <p:sp>
        <p:nvSpPr>
          <p:cNvPr id="148499" name="Rectangle 19"/>
          <p:cNvSpPr>
            <a:spLocks noGrp="1" noChangeArrowheads="1"/>
          </p:cNvSpPr>
          <p:nvPr>
            <p:ph type="body" idx="1"/>
          </p:nvPr>
        </p:nvSpPr>
        <p:spPr>
          <a:xfrm>
            <a:off x="1814514" y="990601"/>
            <a:ext cx="8307387" cy="1513235"/>
          </a:xfrm>
        </p:spPr>
        <p:txBody>
          <a:bodyPr/>
          <a:lstStyle/>
          <a:p>
            <a:pPr marL="338138" lvl="1" indent="0" defTabSz="895350">
              <a:buNone/>
              <a:tabLst>
                <a:tab pos="2286000" algn="l"/>
                <a:tab pos="3543300" algn="l"/>
              </a:tabLst>
            </a:pPr>
            <a:r>
              <a:rPr lang="en-US" dirty="0"/>
              <a:t>Code in files  </a:t>
            </a:r>
            <a:r>
              <a:rPr lang="en-US" b="1" dirty="0">
                <a:latin typeface="Courier New" pitchFamily="49" charset="0"/>
              </a:rPr>
              <a:t>p1.c p2.c</a:t>
            </a:r>
            <a:endParaRPr lang="en-US" b="1" dirty="0">
              <a:latin typeface="Courier" pitchFamily="49" charset="0"/>
            </a:endParaRPr>
          </a:p>
          <a:p>
            <a:pPr marL="338138" lvl="1" indent="0" defTabSz="895350">
              <a:buNone/>
              <a:tabLst>
                <a:tab pos="2286000" algn="l"/>
                <a:tab pos="3543300" algn="l"/>
              </a:tabLst>
            </a:pPr>
            <a:r>
              <a:rPr lang="en-US" dirty="0"/>
              <a:t>Compile with command:  </a:t>
            </a:r>
            <a:r>
              <a:rPr lang="en-US" b="1" dirty="0" err="1">
                <a:latin typeface="Courier New" pitchFamily="49" charset="0"/>
              </a:rPr>
              <a:t>gcc</a:t>
            </a:r>
            <a:r>
              <a:rPr lang="en-US" b="1" dirty="0">
                <a:latin typeface="Courier New" pitchFamily="49" charset="0"/>
              </a:rPr>
              <a:t> </a:t>
            </a:r>
            <a:r>
              <a:rPr lang="en-US" b="1" dirty="0">
                <a:solidFill>
                  <a:srgbClr val="FF0000"/>
                </a:solidFill>
                <a:latin typeface="Courier New" pitchFamily="49" charset="0"/>
              </a:rPr>
              <a:t>–O</a:t>
            </a:r>
            <a:r>
              <a:rPr lang="en-US" b="1" dirty="0">
                <a:latin typeface="Courier New" pitchFamily="49" charset="0"/>
              </a:rPr>
              <a:t>1 p1.c p2.c </a:t>
            </a:r>
            <a:r>
              <a:rPr lang="en-US" b="1" dirty="0">
                <a:solidFill>
                  <a:srgbClr val="FF0000"/>
                </a:solidFill>
                <a:latin typeface="Courier New" pitchFamily="49" charset="0"/>
              </a:rPr>
              <a:t>-o</a:t>
            </a:r>
            <a:r>
              <a:rPr lang="en-US" b="1" dirty="0">
                <a:latin typeface="Courier New" pitchFamily="49" charset="0"/>
              </a:rPr>
              <a:t> p</a:t>
            </a:r>
            <a:endParaRPr lang="en-US" b="1" dirty="0">
              <a:latin typeface="Courier" pitchFamily="49" charset="0"/>
            </a:endParaRPr>
          </a:p>
          <a:p>
            <a:pPr marL="674688" lvl="2" indent="0" defTabSz="895350">
              <a:buNone/>
              <a:tabLst>
                <a:tab pos="2286000" algn="l"/>
                <a:tab pos="3543300" algn="l"/>
              </a:tabLst>
            </a:pPr>
            <a:r>
              <a:rPr lang="en-US" dirty="0"/>
              <a:t>Use basic optimizations (</a:t>
            </a:r>
            <a:r>
              <a:rPr lang="en-US" b="1" dirty="0">
                <a:solidFill>
                  <a:schemeClr val="tx1"/>
                </a:solidFill>
                <a:latin typeface="Courier New" pitchFamily="49" charset="0"/>
              </a:rPr>
              <a:t>-O1</a:t>
            </a:r>
            <a:r>
              <a:rPr lang="en-US" dirty="0"/>
              <a:t>)</a:t>
            </a:r>
          </a:p>
          <a:p>
            <a:pPr marL="674688" lvl="2" indent="0" defTabSz="895350">
              <a:buNone/>
              <a:tabLst>
                <a:tab pos="2286000" algn="l"/>
                <a:tab pos="3543300" algn="l"/>
              </a:tabLst>
            </a:pPr>
            <a:r>
              <a:rPr lang="en-US" dirty="0"/>
              <a:t>Put resulting binary in file </a:t>
            </a:r>
            <a:r>
              <a:rPr lang="en-US" b="1" dirty="0">
                <a:solidFill>
                  <a:schemeClr val="tx1"/>
                </a:solidFill>
                <a:latin typeface="Courier New" pitchFamily="49" charset="0"/>
              </a:rPr>
              <a:t>p</a:t>
            </a:r>
            <a:endParaRPr lang="en-US" b="1" dirty="0"/>
          </a:p>
        </p:txBody>
      </p:sp>
    </p:spTree>
    <p:extLst>
      <p:ext uri="{BB962C8B-B14F-4D97-AF65-F5344CB8AC3E}">
        <p14:creationId xmlns:p14="http://schemas.microsoft.com/office/powerpoint/2010/main" val="425502853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347663" y="216987"/>
            <a:ext cx="6845300" cy="372603"/>
          </a:xfrm>
          <a:noFill/>
          <a:ln/>
          <a:effectLst/>
        </p:spPr>
        <p:txBody>
          <a:bodyPr/>
          <a:lstStyle/>
          <a:p>
            <a:r>
              <a:rPr lang="zh-CN" altLang="en-US" dirty="0"/>
              <a:t>编译成汇编代码</a:t>
            </a:r>
            <a:endParaRPr lang="en-US" dirty="0"/>
          </a:p>
        </p:txBody>
      </p:sp>
      <p:sp>
        <p:nvSpPr>
          <p:cNvPr id="149507" name="Rectangle 3"/>
          <p:cNvSpPr>
            <a:spLocks noGrp="1" noChangeArrowheads="1"/>
          </p:cNvSpPr>
          <p:nvPr>
            <p:ph type="body" idx="1"/>
          </p:nvPr>
        </p:nvSpPr>
        <p:spPr>
          <a:xfrm>
            <a:off x="1752601" y="1143000"/>
            <a:ext cx="1622425" cy="474297"/>
          </a:xfrm>
          <a:noFill/>
          <a:ln/>
        </p:spPr>
        <p:txBody>
          <a:bodyPr vert="horz" wrap="square" lIns="90487" tIns="44450" rIns="90487" bIns="44450" numCol="1" anchor="t" anchorCtr="0" compatLnSpc="1">
            <a:prstTxWarp prst="textNoShape">
              <a:avLst/>
            </a:prstTxWarp>
            <a:spAutoFit/>
          </a:bodyPr>
          <a:lstStyle/>
          <a:p>
            <a:pPr marL="0" indent="0">
              <a:buNone/>
            </a:pPr>
            <a:r>
              <a:rPr lang="en-US" dirty="0"/>
              <a:t>C </a:t>
            </a:r>
            <a:r>
              <a:rPr lang="zh-CN" altLang="en-US" dirty="0"/>
              <a:t>代码</a:t>
            </a:r>
            <a:endParaRPr lang="en-US" dirty="0"/>
          </a:p>
        </p:txBody>
      </p:sp>
      <p:sp>
        <p:nvSpPr>
          <p:cNvPr id="149508" name="Rectangle 4"/>
          <p:cNvSpPr>
            <a:spLocks noChangeArrowheads="1"/>
          </p:cNvSpPr>
          <p:nvPr/>
        </p:nvSpPr>
        <p:spPr bwMode="auto">
          <a:xfrm>
            <a:off x="1828801" y="1600201"/>
            <a:ext cx="3883025" cy="1917961"/>
          </a:xfrm>
          <a:prstGeom prst="rect">
            <a:avLst/>
          </a:prstGeom>
          <a:solidFill>
            <a:srgbClr val="F6F5BD"/>
          </a:solidFill>
          <a:ln w="12700">
            <a:solidFill>
              <a:schemeClr val="tx1"/>
            </a:solidFill>
            <a:miter lim="800000"/>
            <a:headEnd/>
            <a:tailEnd/>
          </a:ln>
          <a:effectLst/>
        </p:spPr>
        <p:txBody>
          <a:bodyPr lIns="90487" tIns="44450" rIns="90487" bIns="44450">
            <a:spAutoFit/>
          </a:bodyPr>
          <a:lstStyle/>
          <a:p>
            <a:pPr>
              <a:lnSpc>
                <a:spcPct val="100000"/>
              </a:lnSpc>
              <a:buNone/>
              <a:tabLst>
                <a:tab pos="457200" algn="l"/>
                <a:tab pos="1485900" algn="l"/>
              </a:tabLst>
            </a:pPr>
            <a:r>
              <a:rPr lang="en-US" dirty="0" err="1">
                <a:latin typeface="Courier New" pitchFamily="49" charset="0"/>
              </a:rPr>
              <a:t>int</a:t>
            </a:r>
            <a:r>
              <a:rPr lang="en-US" dirty="0">
                <a:latin typeface="Courier New" pitchFamily="49" charset="0"/>
              </a:rPr>
              <a:t> </a:t>
            </a:r>
            <a:r>
              <a:rPr lang="en-US" dirty="0" err="1">
                <a:latin typeface="Courier New" pitchFamily="49" charset="0"/>
              </a:rPr>
              <a:t>sum(int</a:t>
            </a:r>
            <a:r>
              <a:rPr lang="en-US" dirty="0">
                <a:latin typeface="Courier New" pitchFamily="49" charset="0"/>
              </a:rPr>
              <a:t> </a:t>
            </a:r>
            <a:r>
              <a:rPr lang="en-US" dirty="0" err="1">
                <a:latin typeface="Courier New" pitchFamily="49" charset="0"/>
              </a:rPr>
              <a:t>x</a:t>
            </a:r>
            <a:r>
              <a:rPr lang="en-US" dirty="0">
                <a:latin typeface="Courier New" pitchFamily="49" charset="0"/>
              </a:rPr>
              <a:t>, </a:t>
            </a:r>
            <a:r>
              <a:rPr lang="en-US" dirty="0" err="1">
                <a:latin typeface="Courier New" pitchFamily="49" charset="0"/>
              </a:rPr>
              <a:t>int</a:t>
            </a:r>
            <a:r>
              <a:rPr lang="en-US" dirty="0">
                <a:latin typeface="Courier New" pitchFamily="49" charset="0"/>
              </a:rPr>
              <a:t> </a:t>
            </a:r>
            <a:r>
              <a:rPr lang="en-US" dirty="0" err="1">
                <a:latin typeface="Courier New" pitchFamily="49" charset="0"/>
              </a:rPr>
              <a:t>y</a:t>
            </a:r>
            <a:r>
              <a:rPr lang="en-US" dirty="0">
                <a:latin typeface="Courier New" pitchFamily="49" charset="0"/>
              </a:rPr>
              <a:t>)</a:t>
            </a:r>
          </a:p>
          <a:p>
            <a:pPr>
              <a:lnSpc>
                <a:spcPct val="100000"/>
              </a:lnSpc>
              <a:buNone/>
              <a:tabLst>
                <a:tab pos="457200" algn="l"/>
                <a:tab pos="1485900" algn="l"/>
              </a:tabLst>
            </a:pPr>
            <a:r>
              <a:rPr lang="en-US" dirty="0">
                <a:latin typeface="Courier New" pitchFamily="49" charset="0"/>
              </a:rPr>
              <a:t>{</a:t>
            </a:r>
          </a:p>
          <a:p>
            <a:pPr>
              <a:lnSpc>
                <a:spcPct val="100000"/>
              </a:lnSpc>
              <a:buNone/>
              <a:tabLst>
                <a:tab pos="457200" algn="l"/>
                <a:tab pos="1485900" algn="l"/>
              </a:tabLst>
            </a:pPr>
            <a:r>
              <a:rPr lang="en-US" dirty="0">
                <a:latin typeface="Courier New" pitchFamily="49" charset="0"/>
              </a:rPr>
              <a:t>  </a:t>
            </a:r>
            <a:r>
              <a:rPr lang="en-US" dirty="0" err="1">
                <a:latin typeface="Courier New" pitchFamily="49" charset="0"/>
              </a:rPr>
              <a:t>int</a:t>
            </a:r>
            <a:r>
              <a:rPr lang="en-US" dirty="0">
                <a:latin typeface="Courier New" pitchFamily="49" charset="0"/>
              </a:rPr>
              <a:t> </a:t>
            </a:r>
            <a:r>
              <a:rPr lang="en-US" dirty="0" err="1">
                <a:latin typeface="Courier New" pitchFamily="49" charset="0"/>
              </a:rPr>
              <a:t>t</a:t>
            </a:r>
            <a:r>
              <a:rPr lang="en-US" dirty="0">
                <a:latin typeface="Courier New" pitchFamily="49" charset="0"/>
              </a:rPr>
              <a:t> = </a:t>
            </a:r>
            <a:r>
              <a:rPr lang="en-US" dirty="0" err="1">
                <a:latin typeface="Courier New" pitchFamily="49" charset="0"/>
              </a:rPr>
              <a:t>x+y</a:t>
            </a:r>
            <a:r>
              <a:rPr lang="en-US" dirty="0">
                <a:latin typeface="Courier New" pitchFamily="49" charset="0"/>
              </a:rPr>
              <a:t>;</a:t>
            </a:r>
          </a:p>
          <a:p>
            <a:pPr>
              <a:lnSpc>
                <a:spcPct val="100000"/>
              </a:lnSpc>
              <a:buNone/>
              <a:tabLst>
                <a:tab pos="457200" algn="l"/>
                <a:tab pos="1485900" algn="l"/>
              </a:tabLst>
            </a:pPr>
            <a:r>
              <a:rPr lang="en-US" dirty="0">
                <a:latin typeface="Courier New" pitchFamily="49" charset="0"/>
              </a:rPr>
              <a:t>  return </a:t>
            </a:r>
            <a:r>
              <a:rPr lang="en-US" dirty="0" err="1">
                <a:latin typeface="Courier New" pitchFamily="49" charset="0"/>
              </a:rPr>
              <a:t>t</a:t>
            </a:r>
            <a:r>
              <a:rPr lang="en-US" dirty="0">
                <a:latin typeface="Courier New" pitchFamily="49" charset="0"/>
              </a:rPr>
              <a:t>;</a:t>
            </a:r>
          </a:p>
          <a:p>
            <a:pPr>
              <a:lnSpc>
                <a:spcPct val="100000"/>
              </a:lnSpc>
              <a:buNone/>
              <a:tabLst>
                <a:tab pos="457200" algn="l"/>
                <a:tab pos="1485900" algn="l"/>
              </a:tabLst>
            </a:pPr>
            <a:r>
              <a:rPr lang="en-US" dirty="0">
                <a:latin typeface="Courier New" pitchFamily="49" charset="0"/>
              </a:rPr>
              <a:t>}</a:t>
            </a:r>
          </a:p>
        </p:txBody>
      </p:sp>
      <p:sp>
        <p:nvSpPr>
          <p:cNvPr id="149509" name="Rectangle 5"/>
          <p:cNvSpPr>
            <a:spLocks noChangeArrowheads="1"/>
          </p:cNvSpPr>
          <p:nvPr/>
        </p:nvSpPr>
        <p:spPr bwMode="auto">
          <a:xfrm>
            <a:off x="5943600" y="1111250"/>
            <a:ext cx="4114800" cy="412750"/>
          </a:xfrm>
          <a:prstGeom prst="rect">
            <a:avLst/>
          </a:prstGeom>
          <a:noFill/>
          <a:ln w="12700">
            <a:noFill/>
            <a:miter lim="800000"/>
            <a:headEnd/>
            <a:tailEnd/>
          </a:ln>
          <a:effectLst/>
        </p:spPr>
        <p:txBody>
          <a:bodyPr lIns="90487" tIns="44450" rIns="90487" bIns="44450"/>
          <a:lstStyle/>
          <a:p>
            <a:pPr defTabSz="895350">
              <a:spcBef>
                <a:spcPct val="30000"/>
              </a:spcBef>
              <a:buNone/>
            </a:pPr>
            <a:r>
              <a:rPr lang="zh-CN" altLang="en-US" sz="2400" dirty="0">
                <a:solidFill>
                  <a:schemeClr val="tx2"/>
                </a:solidFill>
                <a:latin typeface="Calibri" pitchFamily="34" charset="0"/>
              </a:rPr>
              <a:t>对应</a:t>
            </a:r>
            <a:r>
              <a:rPr lang="en-US" altLang="zh-CN" sz="2400" dirty="0">
                <a:solidFill>
                  <a:schemeClr val="tx2"/>
                </a:solidFill>
                <a:latin typeface="Calibri" pitchFamily="34" charset="0"/>
              </a:rPr>
              <a:t>IA32</a:t>
            </a:r>
            <a:r>
              <a:rPr lang="zh-CN" altLang="en-US" sz="2400" dirty="0">
                <a:solidFill>
                  <a:schemeClr val="tx2"/>
                </a:solidFill>
                <a:latin typeface="Calibri" pitchFamily="34" charset="0"/>
              </a:rPr>
              <a:t>汇编代码</a:t>
            </a:r>
            <a:endParaRPr lang="en-US" sz="2400" dirty="0">
              <a:solidFill>
                <a:schemeClr val="tx2"/>
              </a:solidFill>
              <a:latin typeface="Calibri" pitchFamily="34" charset="0"/>
            </a:endParaRPr>
          </a:p>
        </p:txBody>
      </p:sp>
      <p:sp>
        <p:nvSpPr>
          <p:cNvPr id="149510" name="Rectangle 6"/>
          <p:cNvSpPr>
            <a:spLocks noChangeArrowheads="1"/>
          </p:cNvSpPr>
          <p:nvPr/>
        </p:nvSpPr>
        <p:spPr bwMode="auto">
          <a:xfrm>
            <a:off x="6019801" y="1592263"/>
            <a:ext cx="4195763" cy="2693558"/>
          </a:xfrm>
          <a:prstGeom prst="rect">
            <a:avLst/>
          </a:prstGeom>
          <a:solidFill>
            <a:srgbClr val="F6F5BD"/>
          </a:solidFill>
          <a:ln w="12700">
            <a:solidFill>
              <a:schemeClr val="tx1"/>
            </a:solidFill>
            <a:miter lim="800000"/>
            <a:headEnd/>
            <a:tailEnd/>
          </a:ln>
          <a:effectLst/>
        </p:spPr>
        <p:txBody>
          <a:bodyPr lIns="90487" tIns="44450" rIns="90487" bIns="44450">
            <a:spAutoFit/>
          </a:bodyPr>
          <a:lstStyle/>
          <a:p>
            <a:pPr>
              <a:lnSpc>
                <a:spcPct val="100000"/>
              </a:lnSpc>
              <a:buNone/>
              <a:tabLst>
                <a:tab pos="457200" algn="l"/>
                <a:tab pos="1485900" algn="l"/>
              </a:tabLst>
            </a:pPr>
            <a:r>
              <a:rPr lang="en-US" dirty="0">
                <a:latin typeface="Courier New" pitchFamily="49" charset="0"/>
              </a:rPr>
              <a:t>sum:</a:t>
            </a:r>
          </a:p>
          <a:p>
            <a:pPr>
              <a:lnSpc>
                <a:spcPct val="100000"/>
              </a:lnSpc>
              <a:buNone/>
              <a:tabLst>
                <a:tab pos="457200" algn="l"/>
                <a:tab pos="1485900" algn="l"/>
              </a:tabLst>
            </a:pPr>
            <a:r>
              <a:rPr lang="en-US" dirty="0">
                <a:latin typeface="Courier New" pitchFamily="49" charset="0"/>
              </a:rPr>
              <a:t>   </a:t>
            </a:r>
            <a:r>
              <a:rPr lang="en-US" dirty="0" err="1">
                <a:latin typeface="Courier New" pitchFamily="49" charset="0"/>
              </a:rPr>
              <a:t>pushl</a:t>
            </a:r>
            <a:r>
              <a:rPr lang="en-US" dirty="0">
                <a:latin typeface="Courier New" pitchFamily="49" charset="0"/>
              </a:rPr>
              <a:t> %</a:t>
            </a:r>
            <a:r>
              <a:rPr lang="en-US" dirty="0" err="1">
                <a:latin typeface="Courier New" pitchFamily="49" charset="0"/>
              </a:rPr>
              <a:t>ebp</a:t>
            </a:r>
            <a:endParaRPr lang="en-US" dirty="0">
              <a:latin typeface="Courier New" pitchFamily="49" charset="0"/>
            </a:endParaRPr>
          </a:p>
          <a:p>
            <a:pPr>
              <a:lnSpc>
                <a:spcPct val="100000"/>
              </a:lnSpc>
              <a:buNone/>
              <a:tabLst>
                <a:tab pos="457200" algn="l"/>
                <a:tab pos="1485900" algn="l"/>
              </a:tabLst>
            </a:pPr>
            <a:r>
              <a:rPr lang="en-US" dirty="0">
                <a:latin typeface="Courier New" pitchFamily="49" charset="0"/>
              </a:rPr>
              <a:t>   </a:t>
            </a:r>
            <a:r>
              <a:rPr lang="en-US" dirty="0" err="1">
                <a:latin typeface="Courier New" pitchFamily="49" charset="0"/>
              </a:rPr>
              <a:t>movl</a:t>
            </a:r>
            <a:r>
              <a:rPr lang="en-US" dirty="0">
                <a:latin typeface="Courier New" pitchFamily="49" charset="0"/>
              </a:rPr>
              <a:t> %</a:t>
            </a:r>
            <a:r>
              <a:rPr lang="en-US" dirty="0" err="1">
                <a:latin typeface="Courier New" pitchFamily="49" charset="0"/>
              </a:rPr>
              <a:t>esp,%ebp</a:t>
            </a:r>
            <a:endParaRPr lang="en-US" dirty="0">
              <a:latin typeface="Courier New" pitchFamily="49" charset="0"/>
            </a:endParaRPr>
          </a:p>
          <a:p>
            <a:pPr>
              <a:lnSpc>
                <a:spcPct val="100000"/>
              </a:lnSpc>
              <a:buNone/>
              <a:tabLst>
                <a:tab pos="457200" algn="l"/>
                <a:tab pos="1485900" algn="l"/>
              </a:tabLst>
            </a:pPr>
            <a:r>
              <a:rPr lang="en-US" dirty="0">
                <a:latin typeface="Courier New" pitchFamily="49" charset="0"/>
              </a:rPr>
              <a:t>   </a:t>
            </a:r>
            <a:r>
              <a:rPr lang="en-US" dirty="0" err="1">
                <a:latin typeface="Courier New" pitchFamily="49" charset="0"/>
              </a:rPr>
              <a:t>movl</a:t>
            </a:r>
            <a:r>
              <a:rPr lang="en-US" dirty="0">
                <a:latin typeface="Courier New" pitchFamily="49" charset="0"/>
              </a:rPr>
              <a:t> 12(%ebp),%eax</a:t>
            </a:r>
          </a:p>
          <a:p>
            <a:pPr>
              <a:lnSpc>
                <a:spcPct val="100000"/>
              </a:lnSpc>
              <a:buNone/>
              <a:tabLst>
                <a:tab pos="457200" algn="l"/>
                <a:tab pos="1485900" algn="l"/>
              </a:tabLst>
            </a:pPr>
            <a:r>
              <a:rPr lang="en-US" dirty="0">
                <a:latin typeface="Courier New" pitchFamily="49" charset="0"/>
              </a:rPr>
              <a:t>   </a:t>
            </a:r>
            <a:r>
              <a:rPr lang="en-US" dirty="0" err="1">
                <a:latin typeface="Courier New" pitchFamily="49" charset="0"/>
              </a:rPr>
              <a:t>addl</a:t>
            </a:r>
            <a:r>
              <a:rPr lang="en-US" dirty="0">
                <a:latin typeface="Courier New" pitchFamily="49" charset="0"/>
              </a:rPr>
              <a:t> 8(%ebp),%eax</a:t>
            </a:r>
          </a:p>
          <a:p>
            <a:pPr>
              <a:lnSpc>
                <a:spcPct val="100000"/>
              </a:lnSpc>
              <a:buNone/>
              <a:tabLst>
                <a:tab pos="457200" algn="l"/>
                <a:tab pos="1485900" algn="l"/>
              </a:tabLst>
            </a:pPr>
            <a:r>
              <a:rPr lang="en-US" dirty="0">
                <a:latin typeface="Courier New" pitchFamily="49" charset="0"/>
              </a:rPr>
              <a:t>   </a:t>
            </a:r>
            <a:r>
              <a:rPr lang="en-US" dirty="0" err="1">
                <a:latin typeface="Courier New" pitchFamily="49" charset="0"/>
              </a:rPr>
              <a:t>popl</a:t>
            </a:r>
            <a:r>
              <a:rPr lang="en-US" dirty="0">
                <a:latin typeface="Courier New" pitchFamily="49" charset="0"/>
              </a:rPr>
              <a:t> %</a:t>
            </a:r>
            <a:r>
              <a:rPr lang="en-US" dirty="0" err="1">
                <a:latin typeface="Courier New" pitchFamily="49" charset="0"/>
              </a:rPr>
              <a:t>ebp</a:t>
            </a:r>
            <a:endParaRPr lang="en-US" dirty="0">
              <a:latin typeface="Courier New" pitchFamily="49" charset="0"/>
            </a:endParaRPr>
          </a:p>
          <a:p>
            <a:pPr>
              <a:lnSpc>
                <a:spcPct val="100000"/>
              </a:lnSpc>
              <a:buNone/>
              <a:tabLst>
                <a:tab pos="457200" algn="l"/>
                <a:tab pos="1485900" algn="l"/>
              </a:tabLst>
            </a:pPr>
            <a:r>
              <a:rPr lang="en-US" dirty="0">
                <a:latin typeface="Courier New" pitchFamily="49" charset="0"/>
              </a:rPr>
              <a:t>   ret</a:t>
            </a:r>
          </a:p>
        </p:txBody>
      </p:sp>
      <p:sp>
        <p:nvSpPr>
          <p:cNvPr id="149511" name="Rectangle 7"/>
          <p:cNvSpPr>
            <a:spLocks noChangeArrowheads="1"/>
          </p:cNvSpPr>
          <p:nvPr/>
        </p:nvSpPr>
        <p:spPr bwMode="auto">
          <a:xfrm>
            <a:off x="1838569" y="5264556"/>
            <a:ext cx="7467600" cy="1197764"/>
          </a:xfrm>
          <a:prstGeom prst="rect">
            <a:avLst/>
          </a:prstGeom>
          <a:noFill/>
          <a:ln w="25400">
            <a:noFill/>
            <a:miter lim="800000"/>
            <a:headEnd/>
            <a:tailEnd/>
          </a:ln>
          <a:effectLst/>
        </p:spPr>
        <p:txBody>
          <a:bodyPr wrap="square" lIns="90487" tIns="44450" rIns="90487" bIns="44450">
            <a:spAutoFit/>
          </a:bodyPr>
          <a:lstStyle/>
          <a:p>
            <a:pPr algn="l">
              <a:lnSpc>
                <a:spcPct val="100000"/>
              </a:lnSpc>
              <a:spcBef>
                <a:spcPct val="50000"/>
              </a:spcBef>
              <a:buNone/>
            </a:pPr>
            <a:r>
              <a:rPr lang="zh-CN" altLang="en-US" dirty="0">
                <a:latin typeface="Calibri" pitchFamily="34" charset="0"/>
              </a:rPr>
              <a:t>使用命令：</a:t>
            </a:r>
            <a:endParaRPr lang="en-US" altLang="zh-CN" dirty="0">
              <a:latin typeface="Calibri" pitchFamily="34" charset="0"/>
            </a:endParaRPr>
          </a:p>
          <a:p>
            <a:pPr algn="l">
              <a:lnSpc>
                <a:spcPct val="100000"/>
              </a:lnSpc>
              <a:spcBef>
                <a:spcPct val="50000"/>
              </a:spcBef>
              <a:buNone/>
            </a:pPr>
            <a:r>
              <a:rPr lang="en-US" dirty="0">
                <a:latin typeface="Calibri" pitchFamily="34" charset="0"/>
              </a:rPr>
              <a:t>	</a:t>
            </a:r>
            <a:r>
              <a:rPr lang="en-US" dirty="0">
                <a:latin typeface="Courier New" pitchFamily="49" charset="0"/>
              </a:rPr>
              <a:t>/</a:t>
            </a:r>
            <a:r>
              <a:rPr lang="en-US" dirty="0" err="1">
                <a:latin typeface="Courier New" pitchFamily="49" charset="0"/>
              </a:rPr>
              <a:t>usr</a:t>
            </a:r>
            <a:r>
              <a:rPr lang="en-US" dirty="0">
                <a:latin typeface="Courier New" pitchFamily="49" charset="0"/>
              </a:rPr>
              <a:t>/local/bin/</a:t>
            </a:r>
            <a:r>
              <a:rPr lang="en-US" dirty="0" err="1">
                <a:latin typeface="Courier New" pitchFamily="49" charset="0"/>
              </a:rPr>
              <a:t>gcc</a:t>
            </a:r>
            <a:r>
              <a:rPr lang="en-US" dirty="0">
                <a:latin typeface="Courier New" pitchFamily="49" charset="0"/>
              </a:rPr>
              <a:t> –O1 </a:t>
            </a:r>
            <a:r>
              <a:rPr lang="en-US" dirty="0">
                <a:solidFill>
                  <a:srgbClr val="FF0000"/>
                </a:solidFill>
                <a:latin typeface="Courier New" pitchFamily="49" charset="0"/>
              </a:rPr>
              <a:t>-S</a:t>
            </a:r>
            <a:r>
              <a:rPr lang="en-US" dirty="0">
                <a:latin typeface="Courier New" pitchFamily="49" charset="0"/>
              </a:rPr>
              <a:t> </a:t>
            </a:r>
            <a:r>
              <a:rPr lang="en-US" dirty="0" err="1">
                <a:latin typeface="Courier New" pitchFamily="49" charset="0"/>
              </a:rPr>
              <a:t>code.c</a:t>
            </a:r>
            <a:endParaRPr lang="en-US" dirty="0">
              <a:latin typeface="Courier New" pitchFamily="49" charset="0"/>
            </a:endParaRPr>
          </a:p>
          <a:p>
            <a:pPr algn="l">
              <a:lnSpc>
                <a:spcPct val="100000"/>
              </a:lnSpc>
              <a:spcBef>
                <a:spcPct val="50000"/>
              </a:spcBef>
              <a:buNone/>
            </a:pPr>
            <a:r>
              <a:rPr lang="zh-CN" altLang="en-US" dirty="0">
                <a:latin typeface="Calibri" pitchFamily="34" charset="0"/>
              </a:rPr>
              <a:t>产生文件  </a:t>
            </a:r>
            <a:r>
              <a:rPr lang="en-US" dirty="0" err="1">
                <a:solidFill>
                  <a:srgbClr val="FF0000"/>
                </a:solidFill>
                <a:latin typeface="Courier New" pitchFamily="49" charset="0"/>
              </a:rPr>
              <a:t>code.s</a:t>
            </a:r>
            <a:endParaRPr lang="en-US" dirty="0">
              <a:solidFill>
                <a:srgbClr val="FF0000"/>
              </a:solidFill>
              <a:latin typeface="Courier New" pitchFamily="49" charset="0"/>
            </a:endParaRPr>
          </a:p>
        </p:txBody>
      </p:sp>
      <p:grpSp>
        <p:nvGrpSpPr>
          <p:cNvPr id="12" name="Group 11"/>
          <p:cNvGrpSpPr/>
          <p:nvPr/>
        </p:nvGrpSpPr>
        <p:grpSpPr>
          <a:xfrm>
            <a:off x="1631504" y="3661703"/>
            <a:ext cx="4799012" cy="1384762"/>
            <a:chOff x="228600" y="3074963"/>
            <a:chExt cx="4799012" cy="1384762"/>
          </a:xfrm>
        </p:grpSpPr>
        <p:sp>
          <p:nvSpPr>
            <p:cNvPr id="149513" name="Line 9"/>
            <p:cNvSpPr>
              <a:spLocks noChangeShapeType="1"/>
            </p:cNvSpPr>
            <p:nvPr/>
          </p:nvSpPr>
          <p:spPr bwMode="auto">
            <a:xfrm flipH="1">
              <a:off x="3856037" y="3074963"/>
              <a:ext cx="1171575" cy="1236663"/>
            </a:xfrm>
            <a:prstGeom prst="line">
              <a:avLst/>
            </a:prstGeom>
            <a:noFill/>
            <a:ln w="19050">
              <a:solidFill>
                <a:schemeClr val="accent2">
                  <a:lumMod val="75000"/>
                </a:schemeClr>
              </a:solidFill>
              <a:round/>
              <a:headEnd type="triangle" w="lg" len="med"/>
              <a:tailEnd type="none" w="sm" len="sm"/>
            </a:ln>
            <a:effectLst/>
          </p:spPr>
          <p:txBody>
            <a:bodyPr wrap="square" lIns="45720" rIns="45720" anchor="ctr">
              <a:spAutoFit/>
            </a:bodyPr>
            <a:lstStyle/>
            <a:p>
              <a:pPr>
                <a:buNone/>
              </a:pPr>
              <a:endParaRPr lang="en-US" dirty="0">
                <a:latin typeface="Calibri" pitchFamily="34" charset="0"/>
              </a:endParaRPr>
            </a:p>
          </p:txBody>
        </p:sp>
        <p:sp>
          <p:nvSpPr>
            <p:cNvPr id="149514" name="Text Box 10"/>
            <p:cNvSpPr txBox="1">
              <a:spLocks noChangeArrowheads="1"/>
            </p:cNvSpPr>
            <p:nvPr/>
          </p:nvSpPr>
          <p:spPr bwMode="auto">
            <a:xfrm>
              <a:off x="228600" y="3896494"/>
              <a:ext cx="3627437" cy="563231"/>
            </a:xfrm>
            <a:prstGeom prst="rect">
              <a:avLst/>
            </a:prstGeom>
            <a:solidFill>
              <a:schemeClr val="accent2">
                <a:lumMod val="20000"/>
                <a:lumOff val="80000"/>
              </a:schemeClr>
            </a:solidFill>
            <a:ln w="19050">
              <a:noFill/>
              <a:miter lim="800000"/>
              <a:headEnd/>
              <a:tailEnd type="none" w="sm" len="sm"/>
            </a:ln>
            <a:effectLst/>
          </p:spPr>
          <p:txBody>
            <a:bodyPr lIns="45720" rIns="45720">
              <a:spAutoFit/>
            </a:bodyPr>
            <a:lstStyle/>
            <a:p>
              <a:pPr algn="l">
                <a:buNone/>
              </a:pPr>
              <a:r>
                <a:rPr lang="en-US" dirty="0">
                  <a:latin typeface="Calibri" pitchFamily="34" charset="0"/>
                </a:rPr>
                <a:t>Some compilers use instruction “</a:t>
              </a:r>
              <a:r>
                <a:rPr lang="en-US" dirty="0">
                  <a:latin typeface="Courier New" pitchFamily="49" charset="0"/>
                  <a:cs typeface="Courier New" pitchFamily="49" charset="0"/>
                </a:rPr>
                <a:t>leave</a:t>
              </a:r>
              <a:r>
                <a:rPr lang="en-US" dirty="0">
                  <a:latin typeface="Calibri" pitchFamily="34" charset="0"/>
                </a:rPr>
                <a:t>”</a:t>
              </a:r>
            </a:p>
          </p:txBody>
        </p:sp>
      </p:grpSp>
    </p:spTree>
    <p:extLst>
      <p:ext uri="{BB962C8B-B14F-4D97-AF65-F5344CB8AC3E}">
        <p14:creationId xmlns:p14="http://schemas.microsoft.com/office/powerpoint/2010/main" val="1954174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866900" y="914400"/>
            <a:ext cx="2514600" cy="412750"/>
          </a:xfrm>
          <a:prstGeom prst="rect">
            <a:avLst/>
          </a:prstGeom>
          <a:noFill/>
          <a:ln w="12700">
            <a:noFill/>
            <a:miter lim="800000"/>
            <a:headEnd/>
            <a:tailEnd/>
          </a:ln>
          <a:effectLst/>
        </p:spPr>
        <p:txBody>
          <a:bodyPr lIns="90487" tIns="44450" rIns="90487" bIns="44450"/>
          <a:lstStyle/>
          <a:p>
            <a:pPr defTabSz="895350">
              <a:spcBef>
                <a:spcPct val="30000"/>
              </a:spcBef>
              <a:buNone/>
            </a:pPr>
            <a:r>
              <a:rPr lang="en-US" sz="2400" dirty="0">
                <a:solidFill>
                  <a:schemeClr val="tx2"/>
                </a:solidFill>
                <a:latin typeface="Calibri" pitchFamily="34" charset="0"/>
              </a:rPr>
              <a:t>Code for </a:t>
            </a:r>
            <a:r>
              <a:rPr lang="en-US" sz="2400" dirty="0">
                <a:latin typeface="Courier New" pitchFamily="49" charset="0"/>
              </a:rPr>
              <a:t>sum</a:t>
            </a:r>
            <a:endParaRPr lang="en-US" sz="2400" dirty="0">
              <a:solidFill>
                <a:schemeClr val="tx2"/>
              </a:solidFill>
              <a:latin typeface="Calibri" pitchFamily="34" charset="0"/>
            </a:endParaRPr>
          </a:p>
          <a:p>
            <a:pPr defTabSz="895350">
              <a:lnSpc>
                <a:spcPct val="100000"/>
              </a:lnSpc>
              <a:buNone/>
            </a:pPr>
            <a:endParaRPr lang="en-US" sz="2400" dirty="0">
              <a:solidFill>
                <a:schemeClr val="tx2"/>
              </a:solidFill>
              <a:latin typeface="Calibri" pitchFamily="34" charset="0"/>
            </a:endParaRPr>
          </a:p>
        </p:txBody>
      </p:sp>
      <p:sp>
        <p:nvSpPr>
          <p:cNvPr id="151555" name="Rectangle 3"/>
          <p:cNvSpPr>
            <a:spLocks noChangeArrowheads="1"/>
          </p:cNvSpPr>
          <p:nvPr/>
        </p:nvSpPr>
        <p:spPr bwMode="auto">
          <a:xfrm>
            <a:off x="1868489" y="1447800"/>
            <a:ext cx="2511425" cy="4591000"/>
          </a:xfrm>
          <a:prstGeom prst="rect">
            <a:avLst/>
          </a:prstGeom>
          <a:noFill/>
          <a:ln w="12700">
            <a:noFill/>
            <a:miter lim="800000"/>
            <a:headEnd/>
            <a:tailEnd/>
          </a:ln>
          <a:effectLst/>
        </p:spPr>
        <p:txBody>
          <a:bodyPr lIns="90487" tIns="44450" rIns="90487" bIns="44450">
            <a:spAutoFit/>
          </a:bodyPr>
          <a:lstStyle/>
          <a:p>
            <a:pPr>
              <a:buNone/>
              <a:tabLst>
                <a:tab pos="457200" algn="l"/>
                <a:tab pos="1485900" algn="l"/>
              </a:tabLst>
            </a:pPr>
            <a:r>
              <a:rPr lang="en-US" altLang="zh-CN" dirty="0">
                <a:latin typeface="Courier New" pitchFamily="49" charset="0"/>
              </a:rPr>
              <a:t>080483c4</a:t>
            </a:r>
            <a:r>
              <a:rPr lang="en-US" dirty="0">
                <a:latin typeface="Courier New" pitchFamily="49" charset="0"/>
              </a:rPr>
              <a:t> &lt;sum&gt;:     </a:t>
            </a:r>
          </a:p>
          <a:p>
            <a:pPr>
              <a:lnSpc>
                <a:spcPct val="100000"/>
              </a:lnSpc>
              <a:buNone/>
              <a:tabLst>
                <a:tab pos="457200" algn="l"/>
                <a:tab pos="1485900" algn="l"/>
              </a:tabLst>
            </a:pPr>
            <a:r>
              <a:rPr lang="en-US" dirty="0">
                <a:latin typeface="Courier New" pitchFamily="49" charset="0"/>
              </a:rPr>
              <a:t>   0x55</a:t>
            </a:r>
          </a:p>
          <a:p>
            <a:pPr>
              <a:lnSpc>
                <a:spcPct val="100000"/>
              </a:lnSpc>
              <a:buNone/>
              <a:tabLst>
                <a:tab pos="457200" algn="l"/>
                <a:tab pos="1485900" algn="l"/>
              </a:tabLst>
            </a:pPr>
            <a:r>
              <a:rPr lang="en-US" dirty="0">
                <a:latin typeface="Courier New" pitchFamily="49" charset="0"/>
              </a:rPr>
              <a:t>   0x89</a:t>
            </a:r>
          </a:p>
          <a:p>
            <a:pPr>
              <a:lnSpc>
                <a:spcPct val="100000"/>
              </a:lnSpc>
              <a:buNone/>
              <a:tabLst>
                <a:tab pos="457200" algn="l"/>
                <a:tab pos="1485900" algn="l"/>
              </a:tabLst>
            </a:pPr>
            <a:r>
              <a:rPr lang="en-US" dirty="0">
                <a:latin typeface="Courier New" pitchFamily="49" charset="0"/>
              </a:rPr>
              <a:t>   0xe5</a:t>
            </a:r>
          </a:p>
          <a:p>
            <a:pPr>
              <a:lnSpc>
                <a:spcPct val="100000"/>
              </a:lnSpc>
              <a:buNone/>
              <a:tabLst>
                <a:tab pos="457200" algn="l"/>
                <a:tab pos="1485900" algn="l"/>
              </a:tabLst>
            </a:pPr>
            <a:r>
              <a:rPr lang="en-US" dirty="0">
                <a:latin typeface="Courier New" pitchFamily="49" charset="0"/>
              </a:rPr>
              <a:t>   0x8b</a:t>
            </a:r>
          </a:p>
          <a:p>
            <a:pPr>
              <a:lnSpc>
                <a:spcPct val="100000"/>
              </a:lnSpc>
              <a:buNone/>
              <a:tabLst>
                <a:tab pos="457200" algn="l"/>
                <a:tab pos="1485900" algn="l"/>
              </a:tabLst>
            </a:pPr>
            <a:r>
              <a:rPr lang="en-US" dirty="0">
                <a:latin typeface="Courier New" pitchFamily="49" charset="0"/>
              </a:rPr>
              <a:t>   0x45</a:t>
            </a:r>
          </a:p>
          <a:p>
            <a:pPr>
              <a:lnSpc>
                <a:spcPct val="100000"/>
              </a:lnSpc>
              <a:buNone/>
              <a:tabLst>
                <a:tab pos="457200" algn="l"/>
                <a:tab pos="1485900" algn="l"/>
              </a:tabLst>
            </a:pPr>
            <a:r>
              <a:rPr lang="en-US" dirty="0">
                <a:latin typeface="Courier New" pitchFamily="49" charset="0"/>
              </a:rPr>
              <a:t>   0x0c</a:t>
            </a:r>
          </a:p>
          <a:p>
            <a:pPr>
              <a:lnSpc>
                <a:spcPct val="100000"/>
              </a:lnSpc>
              <a:buNone/>
              <a:tabLst>
                <a:tab pos="457200" algn="l"/>
                <a:tab pos="1485900" algn="l"/>
              </a:tabLst>
            </a:pPr>
            <a:r>
              <a:rPr lang="en-US" dirty="0">
                <a:latin typeface="Courier New" pitchFamily="49" charset="0"/>
              </a:rPr>
              <a:t>   0x03</a:t>
            </a:r>
          </a:p>
          <a:p>
            <a:pPr>
              <a:lnSpc>
                <a:spcPct val="100000"/>
              </a:lnSpc>
              <a:buNone/>
              <a:tabLst>
                <a:tab pos="457200" algn="l"/>
                <a:tab pos="1485900" algn="l"/>
              </a:tabLst>
            </a:pPr>
            <a:r>
              <a:rPr lang="en-US" dirty="0">
                <a:latin typeface="Courier New" pitchFamily="49" charset="0"/>
              </a:rPr>
              <a:t>   0x45</a:t>
            </a:r>
          </a:p>
          <a:p>
            <a:pPr>
              <a:lnSpc>
                <a:spcPct val="100000"/>
              </a:lnSpc>
              <a:buNone/>
              <a:tabLst>
                <a:tab pos="457200" algn="l"/>
                <a:tab pos="1485900" algn="l"/>
              </a:tabLst>
            </a:pPr>
            <a:r>
              <a:rPr lang="en-US" dirty="0">
                <a:latin typeface="Courier New" pitchFamily="49" charset="0"/>
              </a:rPr>
              <a:t>   0x08</a:t>
            </a:r>
          </a:p>
          <a:p>
            <a:pPr>
              <a:lnSpc>
                <a:spcPct val="100000"/>
              </a:lnSpc>
              <a:buNone/>
              <a:tabLst>
                <a:tab pos="457200" algn="l"/>
                <a:tab pos="1485900" algn="l"/>
              </a:tabLst>
            </a:pPr>
            <a:r>
              <a:rPr lang="en-US" dirty="0">
                <a:latin typeface="Courier New" pitchFamily="49" charset="0"/>
              </a:rPr>
              <a:t>   0x5d</a:t>
            </a:r>
          </a:p>
          <a:p>
            <a:pPr>
              <a:lnSpc>
                <a:spcPct val="100000"/>
              </a:lnSpc>
              <a:buNone/>
              <a:tabLst>
                <a:tab pos="457200" algn="l"/>
                <a:tab pos="1485900" algn="l"/>
              </a:tabLst>
            </a:pPr>
            <a:r>
              <a:rPr lang="en-US" dirty="0">
                <a:latin typeface="Courier New" pitchFamily="49" charset="0"/>
              </a:rPr>
              <a:t>   0xc3</a:t>
            </a:r>
          </a:p>
        </p:txBody>
      </p:sp>
      <p:sp>
        <p:nvSpPr>
          <p:cNvPr id="151556" name="Rectangle 4"/>
          <p:cNvSpPr>
            <a:spLocks noGrp="1" noChangeArrowheads="1"/>
          </p:cNvSpPr>
          <p:nvPr>
            <p:ph type="title"/>
          </p:nvPr>
        </p:nvSpPr>
        <p:spPr>
          <a:xfrm>
            <a:off x="263352" y="210575"/>
            <a:ext cx="5524500" cy="426142"/>
          </a:xfrm>
        </p:spPr>
        <p:txBody>
          <a:bodyPr/>
          <a:lstStyle/>
          <a:p>
            <a:r>
              <a:rPr lang="zh-CN" altLang="en-US" sz="2800" dirty="0"/>
              <a:t>目标代码</a:t>
            </a:r>
            <a:endParaRPr lang="en-US" sz="2800" dirty="0"/>
          </a:p>
        </p:txBody>
      </p:sp>
      <p:sp>
        <p:nvSpPr>
          <p:cNvPr id="151557" name="Rectangle 5"/>
          <p:cNvSpPr>
            <a:spLocks noGrp="1" noChangeArrowheads="1"/>
          </p:cNvSpPr>
          <p:nvPr>
            <p:ph type="body" idx="1"/>
          </p:nvPr>
        </p:nvSpPr>
        <p:spPr>
          <a:xfrm>
            <a:off x="5029200" y="3276600"/>
            <a:ext cx="5486400" cy="3052118"/>
          </a:xfrm>
        </p:spPr>
        <p:txBody>
          <a:bodyPr/>
          <a:lstStyle/>
          <a:p>
            <a:pPr marL="0" indent="0">
              <a:buNone/>
            </a:pPr>
            <a:r>
              <a:rPr lang="en-US" dirty="0"/>
              <a:t>Linker</a:t>
            </a:r>
          </a:p>
          <a:p>
            <a:pPr marL="474663" lvl="1" indent="0">
              <a:buNone/>
            </a:pPr>
            <a:r>
              <a:rPr lang="en-US" dirty="0"/>
              <a:t>Resolves references between files</a:t>
            </a:r>
          </a:p>
          <a:p>
            <a:pPr marL="474663" lvl="1" indent="0">
              <a:buNone/>
            </a:pPr>
            <a:r>
              <a:rPr lang="en-US" dirty="0"/>
              <a:t>Combines with static run-time libraries</a:t>
            </a:r>
          </a:p>
          <a:p>
            <a:pPr marL="858837" lvl="2" indent="0">
              <a:buNone/>
            </a:pPr>
            <a:r>
              <a:rPr lang="en-US" dirty="0"/>
              <a:t>E.g., code for </a:t>
            </a:r>
            <a:r>
              <a:rPr lang="en-US" b="1" dirty="0" err="1">
                <a:solidFill>
                  <a:schemeClr val="tx1"/>
                </a:solidFill>
                <a:latin typeface="Courier New" pitchFamily="49" charset="0"/>
              </a:rPr>
              <a:t>malloc</a:t>
            </a:r>
            <a:r>
              <a:rPr lang="en-US" b="1" dirty="0"/>
              <a:t>, </a:t>
            </a:r>
            <a:r>
              <a:rPr lang="en-US" b="1" dirty="0" err="1">
                <a:solidFill>
                  <a:schemeClr val="tx1"/>
                </a:solidFill>
                <a:latin typeface="Courier New" pitchFamily="49" charset="0"/>
              </a:rPr>
              <a:t>printf</a:t>
            </a:r>
            <a:endParaRPr lang="en-US" b="1" dirty="0">
              <a:solidFill>
                <a:schemeClr val="tx1"/>
              </a:solidFill>
              <a:latin typeface="Courier New" pitchFamily="49" charset="0"/>
            </a:endParaRPr>
          </a:p>
          <a:p>
            <a:pPr marL="474663" lvl="1" indent="0">
              <a:buNone/>
            </a:pPr>
            <a:r>
              <a:rPr lang="en-US" dirty="0"/>
              <a:t>Some libraries are </a:t>
            </a:r>
            <a:r>
              <a:rPr lang="en-US" i="1" dirty="0"/>
              <a:t>dynamically linked</a:t>
            </a:r>
          </a:p>
          <a:p>
            <a:pPr marL="858837" lvl="2" indent="0">
              <a:buNone/>
            </a:pPr>
            <a:r>
              <a:rPr lang="en-US" dirty="0"/>
              <a:t>Linking occurs when program begins execution</a:t>
            </a:r>
          </a:p>
        </p:txBody>
      </p:sp>
      <p:sp>
        <p:nvSpPr>
          <p:cNvPr id="151558" name="Text Box 6"/>
          <p:cNvSpPr txBox="1">
            <a:spLocks noChangeArrowheads="1"/>
          </p:cNvSpPr>
          <p:nvPr/>
        </p:nvSpPr>
        <p:spPr bwMode="auto">
          <a:xfrm>
            <a:off x="2819400" y="4038600"/>
            <a:ext cx="2362200" cy="1905000"/>
          </a:xfrm>
          <a:prstGeom prst="rect">
            <a:avLst/>
          </a:prstGeom>
          <a:noFill/>
          <a:ln w="12700">
            <a:noFill/>
            <a:miter lim="800000"/>
            <a:headEnd/>
            <a:tailEnd/>
          </a:ln>
          <a:effectLst/>
        </p:spPr>
        <p:txBody>
          <a:bodyPr lIns="90487" tIns="44450" rIns="90487" bIns="44450"/>
          <a:lstStyle/>
          <a:p>
            <a:pPr marL="338138" lvl="1" defTabSz="895350">
              <a:spcBef>
                <a:spcPct val="30000"/>
              </a:spcBef>
              <a:buNone/>
            </a:pPr>
            <a:r>
              <a:rPr lang="en-US" dirty="0">
                <a:solidFill>
                  <a:srgbClr val="C00000"/>
                </a:solidFill>
                <a:latin typeface="Calibri" pitchFamily="34" charset="0"/>
              </a:rPr>
              <a:t>Total of 11 bytes</a:t>
            </a:r>
          </a:p>
          <a:p>
            <a:pPr marL="338138" lvl="1" defTabSz="895350">
              <a:spcBef>
                <a:spcPct val="30000"/>
              </a:spcBef>
              <a:buNone/>
            </a:pPr>
            <a:r>
              <a:rPr lang="en-US" dirty="0">
                <a:solidFill>
                  <a:srgbClr val="C00000"/>
                </a:solidFill>
                <a:latin typeface="Calibri" pitchFamily="34" charset="0"/>
              </a:rPr>
              <a:t>Each instruction 1, 2, or 3 bytes</a:t>
            </a:r>
          </a:p>
          <a:p>
            <a:pPr marL="338138" lvl="1" defTabSz="895350">
              <a:spcBef>
                <a:spcPct val="30000"/>
              </a:spcBef>
              <a:buNone/>
            </a:pPr>
            <a:r>
              <a:rPr lang="en-US" dirty="0">
                <a:solidFill>
                  <a:srgbClr val="C00000"/>
                </a:solidFill>
                <a:latin typeface="Calibri" pitchFamily="34" charset="0"/>
              </a:rPr>
              <a:t>Starts at address </a:t>
            </a:r>
            <a:r>
              <a:rPr lang="en-US" dirty="0">
                <a:solidFill>
                  <a:srgbClr val="C00000"/>
                </a:solidFill>
                <a:latin typeface="Courier New" pitchFamily="49" charset="0"/>
              </a:rPr>
              <a:t>0x080483c4</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752601"/>
            <a:ext cx="3543300" cy="132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295401"/>
            <a:ext cx="4876800" cy="35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50142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2425700" y="1035050"/>
            <a:ext cx="2603500" cy="412750"/>
          </a:xfrm>
          <a:prstGeom prst="rect">
            <a:avLst/>
          </a:prstGeom>
          <a:noFill/>
          <a:ln w="12700">
            <a:noFill/>
            <a:miter lim="800000"/>
            <a:headEnd/>
            <a:tailEnd/>
          </a:ln>
          <a:effectLst/>
        </p:spPr>
        <p:txBody>
          <a:bodyPr lIns="90487" tIns="44450" rIns="90487" bIns="44450"/>
          <a:lstStyle/>
          <a:p>
            <a:pPr defTabSz="895350">
              <a:spcBef>
                <a:spcPct val="30000"/>
              </a:spcBef>
              <a:buNone/>
            </a:pPr>
            <a:r>
              <a:rPr lang="zh-CN" altLang="en-US" sz="2400" dirty="0">
                <a:solidFill>
                  <a:schemeClr val="tx2"/>
                </a:solidFill>
                <a:latin typeface="Calibri" pitchFamily="34" charset="0"/>
              </a:rPr>
              <a:t>反汇编代码</a:t>
            </a:r>
            <a:endParaRPr lang="en-US" sz="2400" dirty="0">
              <a:solidFill>
                <a:schemeClr val="tx2"/>
              </a:solidFill>
              <a:latin typeface="Calibri" pitchFamily="34" charset="0"/>
            </a:endParaRPr>
          </a:p>
          <a:p>
            <a:pPr defTabSz="895350">
              <a:lnSpc>
                <a:spcPct val="100000"/>
              </a:lnSpc>
              <a:buNone/>
            </a:pPr>
            <a:endParaRPr lang="en-US" sz="2400" dirty="0">
              <a:solidFill>
                <a:schemeClr val="tx2"/>
              </a:solidFill>
              <a:latin typeface="Calibri" pitchFamily="34" charset="0"/>
            </a:endParaRPr>
          </a:p>
        </p:txBody>
      </p:sp>
      <p:sp>
        <p:nvSpPr>
          <p:cNvPr id="153604" name="Rectangle 4"/>
          <p:cNvSpPr>
            <a:spLocks noGrp="1" noChangeArrowheads="1"/>
          </p:cNvSpPr>
          <p:nvPr>
            <p:ph type="title"/>
          </p:nvPr>
        </p:nvSpPr>
        <p:spPr>
          <a:xfrm>
            <a:off x="191344" y="260648"/>
            <a:ext cx="6819900" cy="372603"/>
          </a:xfrm>
        </p:spPr>
        <p:txBody>
          <a:bodyPr/>
          <a:lstStyle/>
          <a:p>
            <a:r>
              <a:rPr lang="zh-CN" altLang="en-US" dirty="0"/>
              <a:t>反汇编目标代码</a:t>
            </a:r>
            <a:endParaRPr lang="en-US" dirty="0"/>
          </a:p>
        </p:txBody>
      </p:sp>
      <p:sp>
        <p:nvSpPr>
          <p:cNvPr id="153605" name="Rectangle 5"/>
          <p:cNvSpPr>
            <a:spLocks noGrp="1" noChangeArrowheads="1"/>
          </p:cNvSpPr>
          <p:nvPr>
            <p:ph type="body" idx="1"/>
          </p:nvPr>
        </p:nvSpPr>
        <p:spPr>
          <a:xfrm>
            <a:off x="1981200" y="4114800"/>
            <a:ext cx="9587408" cy="2398092"/>
          </a:xfrm>
        </p:spPr>
        <p:txBody>
          <a:bodyPr/>
          <a:lstStyle/>
          <a:p>
            <a:pPr marL="0" indent="0">
              <a:buNone/>
            </a:pPr>
            <a:r>
              <a:rPr lang="en-US" dirty="0" err="1"/>
              <a:t>Disassembler</a:t>
            </a:r>
            <a:endParaRPr lang="en-US" dirty="0"/>
          </a:p>
          <a:p>
            <a:pPr marL="474663" lvl="1" indent="0">
              <a:buNone/>
            </a:pPr>
            <a:r>
              <a:rPr lang="en-US" b="1" dirty="0" err="1">
                <a:latin typeface="Courier New" pitchFamily="49" charset="0"/>
              </a:rPr>
              <a:t>objdump</a:t>
            </a:r>
            <a:r>
              <a:rPr lang="en-US" b="1" dirty="0">
                <a:latin typeface="Courier New" pitchFamily="49" charset="0"/>
              </a:rPr>
              <a:t> -d </a:t>
            </a:r>
            <a:r>
              <a:rPr lang="en-US" b="1" dirty="0" err="1">
                <a:latin typeface="Courier New" pitchFamily="49" charset="0"/>
              </a:rPr>
              <a:t>prog</a:t>
            </a:r>
            <a:endParaRPr lang="en-US" b="1" dirty="0">
              <a:latin typeface="Courier New" pitchFamily="49" charset="0"/>
            </a:endParaRPr>
          </a:p>
          <a:p>
            <a:pPr marL="474663" lvl="1" indent="0">
              <a:buNone/>
            </a:pPr>
            <a:r>
              <a:rPr lang="en-US" dirty="0"/>
              <a:t>Useful tool for examining object code</a:t>
            </a:r>
          </a:p>
          <a:p>
            <a:pPr marL="474663" lvl="1" indent="0">
              <a:buNone/>
            </a:pPr>
            <a:r>
              <a:rPr lang="en-US" dirty="0"/>
              <a:t>Analyzes bit pattern of series of instructions</a:t>
            </a:r>
          </a:p>
          <a:p>
            <a:pPr marL="474663" lvl="1" indent="0">
              <a:buNone/>
            </a:pPr>
            <a:r>
              <a:rPr lang="en-US" dirty="0"/>
              <a:t>Produces approximate rendition of assembly code</a:t>
            </a:r>
          </a:p>
          <a:p>
            <a:pPr marL="474663" lvl="1" indent="0">
              <a:buNone/>
            </a:pPr>
            <a:r>
              <a:rPr lang="en-US" dirty="0"/>
              <a:t>Can be run on either </a:t>
            </a:r>
            <a:r>
              <a:rPr lang="en-US" b="1" dirty="0" err="1">
                <a:latin typeface="Courier New" pitchFamily="49" charset="0"/>
              </a:rPr>
              <a:t>a.out</a:t>
            </a:r>
            <a:r>
              <a:rPr lang="en-US" dirty="0"/>
              <a:t> (complete executable) or </a:t>
            </a:r>
            <a:r>
              <a:rPr lang="en-US" b="1" dirty="0">
                <a:latin typeface="Courier New" pitchFamily="49" charset="0"/>
              </a:rPr>
              <a:t>.o</a:t>
            </a:r>
            <a:r>
              <a:rPr lang="en-US" dirty="0"/>
              <a:t> file</a:t>
            </a:r>
          </a:p>
        </p:txBody>
      </p:sp>
      <p:sp>
        <p:nvSpPr>
          <p:cNvPr id="6" name="Rectangle 3"/>
          <p:cNvSpPr>
            <a:spLocks noChangeArrowheads="1"/>
          </p:cNvSpPr>
          <p:nvPr/>
        </p:nvSpPr>
        <p:spPr bwMode="auto">
          <a:xfrm>
            <a:off x="2628900" y="1628840"/>
            <a:ext cx="6096000" cy="2402709"/>
          </a:xfrm>
          <a:prstGeom prst="rect">
            <a:avLst/>
          </a:prstGeom>
          <a:solidFill>
            <a:srgbClr val="F6F5BD"/>
          </a:solidFill>
          <a:ln w="12700">
            <a:solidFill>
              <a:schemeClr val="tx1"/>
            </a:solidFill>
            <a:miter lim="800000"/>
            <a:headEnd/>
            <a:tailEnd/>
          </a:ln>
          <a:effectLst/>
        </p:spPr>
        <p:txBody>
          <a:bodyPr wrap="square" lIns="90487" tIns="44450" rIns="90487" bIns="44450">
            <a:spAutoFit/>
          </a:bodyPr>
          <a:lstStyle/>
          <a:p>
            <a:pPr>
              <a:buNone/>
              <a:tabLst>
                <a:tab pos="457200" algn="l"/>
                <a:tab pos="1485900" algn="l"/>
              </a:tabLst>
            </a:pPr>
            <a:r>
              <a:rPr lang="en-US" dirty="0">
                <a:latin typeface="Courier New" pitchFamily="49" charset="0"/>
              </a:rPr>
              <a:t>080483c4 &lt;sum&gt;:</a:t>
            </a:r>
          </a:p>
          <a:p>
            <a:pPr>
              <a:buNone/>
              <a:tabLst>
                <a:tab pos="457200" algn="l"/>
                <a:tab pos="1485900" algn="l"/>
              </a:tabLst>
            </a:pPr>
            <a:r>
              <a:rPr lang="en-US" dirty="0">
                <a:latin typeface="Courier New" pitchFamily="49" charset="0"/>
              </a:rPr>
              <a:t> 80483c4:  55        push   %</a:t>
            </a:r>
            <a:r>
              <a:rPr lang="en-US" dirty="0" err="1">
                <a:latin typeface="Courier New" pitchFamily="49" charset="0"/>
              </a:rPr>
              <a:t>ebp</a:t>
            </a:r>
            <a:endParaRPr lang="en-US" dirty="0">
              <a:latin typeface="Courier New" pitchFamily="49" charset="0"/>
            </a:endParaRPr>
          </a:p>
          <a:p>
            <a:pPr>
              <a:buNone/>
              <a:tabLst>
                <a:tab pos="457200" algn="l"/>
                <a:tab pos="1485900" algn="l"/>
              </a:tabLst>
            </a:pPr>
            <a:r>
              <a:rPr lang="en-US" dirty="0">
                <a:latin typeface="Courier New" pitchFamily="49" charset="0"/>
              </a:rPr>
              <a:t> 80483c5:  89 e5     </a:t>
            </a:r>
            <a:r>
              <a:rPr lang="en-US" dirty="0" err="1">
                <a:latin typeface="Courier New" pitchFamily="49" charset="0"/>
              </a:rPr>
              <a:t>mov</a:t>
            </a:r>
            <a:r>
              <a:rPr lang="en-US" dirty="0">
                <a:latin typeface="Courier New" pitchFamily="49" charset="0"/>
              </a:rPr>
              <a:t>    %</a:t>
            </a:r>
            <a:r>
              <a:rPr lang="en-US" dirty="0" err="1">
                <a:latin typeface="Courier New" pitchFamily="49" charset="0"/>
              </a:rPr>
              <a:t>esp,%ebp</a:t>
            </a:r>
            <a:endParaRPr lang="en-US" dirty="0">
              <a:latin typeface="Courier New" pitchFamily="49" charset="0"/>
            </a:endParaRPr>
          </a:p>
          <a:p>
            <a:pPr>
              <a:buNone/>
              <a:tabLst>
                <a:tab pos="457200" algn="l"/>
                <a:tab pos="1485900" algn="l"/>
              </a:tabLst>
            </a:pPr>
            <a:r>
              <a:rPr lang="en-US" dirty="0">
                <a:latin typeface="Courier New" pitchFamily="49" charset="0"/>
              </a:rPr>
              <a:t> 80483c7:  8b 45 0c  </a:t>
            </a:r>
            <a:r>
              <a:rPr lang="en-US" dirty="0" err="1">
                <a:latin typeface="Courier New" pitchFamily="49" charset="0"/>
              </a:rPr>
              <a:t>mov</a:t>
            </a:r>
            <a:r>
              <a:rPr lang="en-US" dirty="0">
                <a:latin typeface="Courier New" pitchFamily="49" charset="0"/>
              </a:rPr>
              <a:t>    0xc(%ebp),%eax</a:t>
            </a:r>
          </a:p>
          <a:p>
            <a:pPr>
              <a:buNone/>
              <a:tabLst>
                <a:tab pos="457200" algn="l"/>
                <a:tab pos="1485900" algn="l"/>
              </a:tabLst>
            </a:pPr>
            <a:r>
              <a:rPr lang="en-US" dirty="0">
                <a:latin typeface="Courier New" pitchFamily="49" charset="0"/>
              </a:rPr>
              <a:t> 80483ca:  03 45 08  add    0x8(%ebp),%eax</a:t>
            </a:r>
          </a:p>
          <a:p>
            <a:pPr>
              <a:buNone/>
              <a:tabLst>
                <a:tab pos="457200" algn="l"/>
                <a:tab pos="1485900" algn="l"/>
              </a:tabLst>
            </a:pPr>
            <a:r>
              <a:rPr lang="en-US" dirty="0">
                <a:latin typeface="Courier New" pitchFamily="49" charset="0"/>
              </a:rPr>
              <a:t> 80483cd:  5d        pop    %</a:t>
            </a:r>
            <a:r>
              <a:rPr lang="en-US" dirty="0" err="1">
                <a:latin typeface="Courier New" pitchFamily="49" charset="0"/>
              </a:rPr>
              <a:t>ebp</a:t>
            </a:r>
            <a:endParaRPr lang="en-US" dirty="0">
              <a:latin typeface="Courier New" pitchFamily="49" charset="0"/>
            </a:endParaRPr>
          </a:p>
          <a:p>
            <a:pPr>
              <a:buNone/>
              <a:tabLst>
                <a:tab pos="457200" algn="l"/>
                <a:tab pos="1485900" algn="l"/>
              </a:tabLst>
            </a:pPr>
            <a:r>
              <a:rPr lang="en-US" dirty="0">
                <a:latin typeface="Courier New" pitchFamily="49" charset="0"/>
              </a:rPr>
              <a:t> 80483ce:  c3        ret </a:t>
            </a:r>
            <a:endParaRPr lang="en-US" i="1" dirty="0">
              <a:latin typeface="Courier New" pitchFamily="49" charset="0"/>
            </a:endParaRPr>
          </a:p>
        </p:txBody>
      </p:sp>
    </p:spTree>
    <p:extLst>
      <p:ext uri="{BB962C8B-B14F-4D97-AF65-F5344CB8AC3E}">
        <p14:creationId xmlns:p14="http://schemas.microsoft.com/office/powerpoint/2010/main" val="41631826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91344" y="188640"/>
            <a:ext cx="8229600" cy="479747"/>
          </a:xfrm>
        </p:spPr>
        <p:txBody>
          <a:bodyPr/>
          <a:lstStyle/>
          <a:p>
            <a:r>
              <a:rPr lang="en-US" altLang="zh-CN" sz="3200" dirty="0"/>
              <a:t>IA-32</a:t>
            </a:r>
            <a:r>
              <a:rPr lang="zh-CN" altLang="en-US" sz="3200" dirty="0"/>
              <a:t>的定点寄存器组织</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819150"/>
            <a:ext cx="873125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5"/>
          <p:cNvSpPr txBox="1">
            <a:spLocks noChangeArrowheads="1"/>
          </p:cNvSpPr>
          <p:nvPr/>
        </p:nvSpPr>
        <p:spPr bwMode="auto">
          <a:xfrm>
            <a:off x="2000251" y="4959351"/>
            <a:ext cx="2970213"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FF3300"/>
                </a:solidFill>
                <a:latin typeface="微软雅黑" panose="020B0503020204020204" pitchFamily="34" charset="-122"/>
                <a:ea typeface="微软雅黑" panose="020B0503020204020204" pitchFamily="34" charset="-122"/>
              </a:rPr>
              <a:t>8</a:t>
            </a:r>
            <a:r>
              <a:rPr lang="zh-CN" altLang="en-US" sz="2000">
                <a:solidFill>
                  <a:srgbClr val="FF3300"/>
                </a:solidFill>
                <a:latin typeface="微软雅黑" panose="020B0503020204020204" pitchFamily="34" charset="-122"/>
                <a:ea typeface="微软雅黑" panose="020B0503020204020204" pitchFamily="34" charset="-122"/>
              </a:rPr>
              <a:t>个通用寄存器</a:t>
            </a:r>
          </a:p>
          <a:p>
            <a:pPr>
              <a:lnSpc>
                <a:spcPct val="100000"/>
              </a:lnSpc>
              <a:spcBef>
                <a:spcPct val="50000"/>
              </a:spcBef>
              <a:buFontTx/>
              <a:buNone/>
            </a:pPr>
            <a:r>
              <a:rPr lang="zh-CN" altLang="en-US" sz="2000">
                <a:solidFill>
                  <a:srgbClr val="FF3300"/>
                </a:solidFill>
                <a:latin typeface="微软雅黑" panose="020B0503020204020204" pitchFamily="34" charset="-122"/>
                <a:ea typeface="微软雅黑" panose="020B0503020204020204" pitchFamily="34" charset="-122"/>
              </a:rPr>
              <a:t>两个专用寄存器</a:t>
            </a:r>
          </a:p>
          <a:p>
            <a:pPr>
              <a:lnSpc>
                <a:spcPct val="100000"/>
              </a:lnSpc>
              <a:spcBef>
                <a:spcPct val="50000"/>
              </a:spcBef>
              <a:buFontTx/>
              <a:buNone/>
            </a:pPr>
            <a:r>
              <a:rPr lang="en-US" altLang="zh-CN" sz="2000">
                <a:solidFill>
                  <a:srgbClr val="FF3300"/>
                </a:solidFill>
                <a:latin typeface="微软雅黑" panose="020B0503020204020204" pitchFamily="34" charset="-122"/>
                <a:ea typeface="微软雅黑" panose="020B0503020204020204" pitchFamily="34" charset="-122"/>
              </a:rPr>
              <a:t>6</a:t>
            </a:r>
            <a:r>
              <a:rPr lang="zh-CN" altLang="en-US" sz="2000">
                <a:solidFill>
                  <a:srgbClr val="FF3300"/>
                </a:solidFill>
                <a:latin typeface="微软雅黑" panose="020B0503020204020204" pitchFamily="34" charset="-122"/>
                <a:ea typeface="微软雅黑" panose="020B0503020204020204" pitchFamily="34" charset="-122"/>
              </a:rPr>
              <a:t>个段寄存器</a:t>
            </a:r>
          </a:p>
        </p:txBody>
      </p:sp>
    </p:spTree>
    <p:extLst>
      <p:ext uri="{BB962C8B-B14F-4D97-AF65-F5344CB8AC3E}">
        <p14:creationId xmlns:p14="http://schemas.microsoft.com/office/powerpoint/2010/main" val="1510564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17099"/>
            <a:ext cx="5904656" cy="690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91344" y="2492896"/>
            <a:ext cx="5112568" cy="824841"/>
          </a:xfrm>
          <a:prstGeom prst="rect">
            <a:avLst/>
          </a:prstGeom>
          <a:noFill/>
        </p:spPr>
        <p:txBody>
          <a:bodyPr wrap="square" rtlCol="0">
            <a:spAutoFit/>
          </a:bodyPr>
          <a:lstStyle/>
          <a:p>
            <a:pPr>
              <a:buNone/>
            </a:pPr>
            <a:r>
              <a:rPr lang="en-US" altLang="zh-CN" sz="2800" dirty="0">
                <a:latin typeface="Calibri" pitchFamily="34" charset="0"/>
              </a:rPr>
              <a:t>X86-64</a:t>
            </a:r>
            <a:r>
              <a:rPr lang="zh-CN" altLang="en-US" sz="2800" dirty="0">
                <a:latin typeface="Calibri" pitchFamily="34" charset="0"/>
              </a:rPr>
              <a:t>扩展了</a:t>
            </a:r>
            <a:r>
              <a:rPr lang="en-US" altLang="zh-CN" sz="2800" dirty="0">
                <a:latin typeface="Calibri" pitchFamily="34" charset="0"/>
              </a:rPr>
              <a:t>8</a:t>
            </a:r>
            <a:r>
              <a:rPr lang="zh-CN" altLang="en-US" sz="2800" dirty="0">
                <a:latin typeface="Calibri" pitchFamily="34" charset="0"/>
              </a:rPr>
              <a:t>个寄存器</a:t>
            </a:r>
            <a:r>
              <a:rPr lang="en-US" altLang="zh-CN" sz="2800" dirty="0">
                <a:latin typeface="Calibri" pitchFamily="34" charset="0"/>
              </a:rPr>
              <a:t>r8-r15</a:t>
            </a:r>
            <a:r>
              <a:rPr lang="zh-CN" altLang="en-US" sz="2800" dirty="0">
                <a:latin typeface="Calibri" pitchFamily="34" charset="0"/>
              </a:rPr>
              <a:t>，寄存器扩展到了</a:t>
            </a:r>
            <a:r>
              <a:rPr lang="en-US" altLang="zh-CN" sz="2800" dirty="0">
                <a:latin typeface="Calibri" pitchFamily="34" charset="0"/>
              </a:rPr>
              <a:t>32</a:t>
            </a:r>
            <a:r>
              <a:rPr lang="zh-CN" altLang="en-US" sz="2800" dirty="0">
                <a:latin typeface="Calibri" pitchFamily="34" charset="0"/>
              </a:rPr>
              <a:t>位。</a:t>
            </a:r>
          </a:p>
        </p:txBody>
      </p:sp>
      <p:sp>
        <p:nvSpPr>
          <p:cNvPr id="4" name="Rectangle 2"/>
          <p:cNvSpPr>
            <a:spLocks noGrp="1" noChangeArrowheads="1"/>
          </p:cNvSpPr>
          <p:nvPr>
            <p:ph type="title"/>
          </p:nvPr>
        </p:nvSpPr>
        <p:spPr>
          <a:xfrm>
            <a:off x="178863" y="188640"/>
            <a:ext cx="8229600" cy="479747"/>
          </a:xfrm>
        </p:spPr>
        <p:txBody>
          <a:bodyPr/>
          <a:lstStyle/>
          <a:p>
            <a:r>
              <a:rPr lang="en-US" altLang="zh-CN" sz="3200" dirty="0"/>
              <a:t>X86-64</a:t>
            </a:r>
            <a:r>
              <a:rPr lang="zh-CN" altLang="en-US" sz="3200" dirty="0"/>
              <a:t>的定点寄存器组织</a:t>
            </a:r>
          </a:p>
        </p:txBody>
      </p:sp>
    </p:spTree>
    <p:extLst>
      <p:ext uri="{BB962C8B-B14F-4D97-AF65-F5344CB8AC3E}">
        <p14:creationId xmlns:p14="http://schemas.microsoft.com/office/powerpoint/2010/main" val="2479670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9336" y="115693"/>
            <a:ext cx="8229600" cy="533288"/>
          </a:xfrm>
        </p:spPr>
        <p:txBody>
          <a:bodyPr/>
          <a:lstStyle/>
          <a:p>
            <a:r>
              <a:rPr lang="en-US" altLang="zh-CN" sz="3600" dirty="0"/>
              <a:t>IA-32</a:t>
            </a:r>
            <a:r>
              <a:rPr lang="zh-CN" altLang="en-US" sz="3600" dirty="0"/>
              <a:t>的标志寄存器</a:t>
            </a:r>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863601"/>
            <a:ext cx="9324528" cy="137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 8"/>
          <p:cNvGrpSpPr>
            <a:grpSpLocks/>
          </p:cNvGrpSpPr>
          <p:nvPr/>
        </p:nvGrpSpPr>
        <p:grpSpPr bwMode="auto">
          <a:xfrm>
            <a:off x="5159896" y="2276872"/>
            <a:ext cx="5436667" cy="71091"/>
            <a:chOff x="3419" y="1363"/>
            <a:chExt cx="2313" cy="173"/>
          </a:xfrm>
        </p:grpSpPr>
        <p:sp>
          <p:nvSpPr>
            <p:cNvPr id="34825" name="Line 6"/>
            <p:cNvSpPr>
              <a:spLocks noChangeShapeType="1"/>
            </p:cNvSpPr>
            <p:nvPr/>
          </p:nvSpPr>
          <p:spPr bwMode="auto">
            <a:xfrm flipH="1">
              <a:off x="3419" y="1423"/>
              <a:ext cx="23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Text Box 7"/>
            <p:cNvSpPr txBox="1">
              <a:spLocks noChangeArrowheads="1"/>
            </p:cNvSpPr>
            <p:nvPr/>
          </p:nvSpPr>
          <p:spPr bwMode="auto">
            <a:xfrm>
              <a:off x="4496" y="1363"/>
              <a:ext cx="341"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dirty="0"/>
                <a:t>8086</a:t>
              </a:r>
            </a:p>
          </p:txBody>
        </p:sp>
      </p:grpSp>
      <p:grpSp>
        <p:nvGrpSpPr>
          <p:cNvPr id="34822" name="Group 13"/>
          <p:cNvGrpSpPr>
            <a:grpSpLocks/>
          </p:cNvGrpSpPr>
          <p:nvPr/>
        </p:nvGrpSpPr>
        <p:grpSpPr bwMode="auto">
          <a:xfrm>
            <a:off x="1343473" y="2457846"/>
            <a:ext cx="9253092" cy="295991"/>
            <a:chOff x="3419" y="1363"/>
            <a:chExt cx="2313" cy="211"/>
          </a:xfrm>
        </p:grpSpPr>
        <p:sp>
          <p:nvSpPr>
            <p:cNvPr id="34823" name="Line 14"/>
            <p:cNvSpPr>
              <a:spLocks noChangeShapeType="1"/>
            </p:cNvSpPr>
            <p:nvPr/>
          </p:nvSpPr>
          <p:spPr bwMode="auto">
            <a:xfrm flipH="1">
              <a:off x="3419" y="1423"/>
              <a:ext cx="23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Text Box 15"/>
            <p:cNvSpPr txBox="1">
              <a:spLocks noChangeArrowheads="1"/>
            </p:cNvSpPr>
            <p:nvPr/>
          </p:nvSpPr>
          <p:spPr bwMode="auto">
            <a:xfrm>
              <a:off x="4496" y="1363"/>
              <a:ext cx="341" cy="2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80286/386</a:t>
              </a:r>
            </a:p>
          </p:txBody>
        </p:sp>
      </p:grpSp>
      <p:sp>
        <p:nvSpPr>
          <p:cNvPr id="2" name="矩形 1"/>
          <p:cNvSpPr/>
          <p:nvPr/>
        </p:nvSpPr>
        <p:spPr>
          <a:xfrm>
            <a:off x="335360" y="2824878"/>
            <a:ext cx="10729192" cy="3951723"/>
          </a:xfrm>
          <a:prstGeom prst="rect">
            <a:avLst/>
          </a:prstGeom>
        </p:spPr>
        <p:txBody>
          <a:bodyPr wrap="square">
            <a:spAutoFit/>
          </a:bodyPr>
          <a:lstStyle/>
          <a:p>
            <a:pPr lvl="1">
              <a:lnSpc>
                <a:spcPct val="114000"/>
              </a:lnSpc>
              <a:spcBef>
                <a:spcPts val="0"/>
              </a:spcBef>
              <a:spcAft>
                <a:spcPts val="0"/>
              </a:spcAft>
              <a:buNone/>
            </a:pPr>
            <a:r>
              <a:rPr lang="zh-CN" altLang="en-US" sz="2200" dirty="0">
                <a:solidFill>
                  <a:srgbClr val="FF0000"/>
                </a:solidFill>
              </a:rPr>
              <a:t>进位标志位 </a:t>
            </a:r>
            <a:r>
              <a:rPr lang="en-US" altLang="zh-CN" sz="2200" dirty="0" err="1">
                <a:solidFill>
                  <a:srgbClr val="FF0000"/>
                </a:solidFill>
              </a:rPr>
              <a:t>CF（Carry</a:t>
            </a:r>
            <a:r>
              <a:rPr lang="en-US" altLang="zh-CN" sz="2200" dirty="0">
                <a:solidFill>
                  <a:srgbClr val="FF0000"/>
                </a:solidFill>
              </a:rPr>
              <a:t> Flag）</a:t>
            </a:r>
          </a:p>
          <a:p>
            <a:pPr lvl="1">
              <a:lnSpc>
                <a:spcPct val="114000"/>
              </a:lnSpc>
              <a:spcBef>
                <a:spcPts val="0"/>
              </a:spcBef>
              <a:spcAft>
                <a:spcPts val="0"/>
              </a:spcAft>
              <a:buNone/>
            </a:pPr>
            <a:r>
              <a:rPr lang="zh-CN" altLang="en-US" sz="2200" dirty="0"/>
              <a:t>奇偶标志位 </a:t>
            </a:r>
            <a:r>
              <a:rPr lang="en-US" altLang="zh-CN" sz="2200" dirty="0" err="1"/>
              <a:t>PF（Parity</a:t>
            </a:r>
            <a:r>
              <a:rPr lang="en-US" altLang="zh-CN" sz="2200" dirty="0"/>
              <a:t> Flag）</a:t>
            </a:r>
          </a:p>
          <a:p>
            <a:pPr lvl="1">
              <a:lnSpc>
                <a:spcPct val="114000"/>
              </a:lnSpc>
              <a:spcBef>
                <a:spcPts val="0"/>
              </a:spcBef>
              <a:spcAft>
                <a:spcPts val="0"/>
              </a:spcAft>
              <a:buNone/>
            </a:pPr>
            <a:r>
              <a:rPr lang="zh-CN" altLang="en-US" sz="2200" dirty="0"/>
              <a:t>辅助进位标志位 </a:t>
            </a:r>
            <a:r>
              <a:rPr lang="en-US" altLang="zh-CN" sz="2200" dirty="0" err="1"/>
              <a:t>AF（Auxitiary</a:t>
            </a:r>
            <a:r>
              <a:rPr lang="en-US" altLang="zh-CN" sz="2200" dirty="0"/>
              <a:t> Flag）</a:t>
            </a:r>
            <a:r>
              <a:rPr lang="zh-CN" altLang="en-US" sz="2200" dirty="0"/>
              <a:t>，</a:t>
            </a:r>
            <a:r>
              <a:rPr lang="en-US" altLang="zh-CN" sz="2200" dirty="0"/>
              <a:t>BCD</a:t>
            </a:r>
            <a:r>
              <a:rPr lang="zh-CN" altLang="en-US" sz="2200" dirty="0"/>
              <a:t>码运算时才有意义</a:t>
            </a:r>
            <a:endParaRPr lang="en-US" altLang="zh-CN" sz="2200" dirty="0"/>
          </a:p>
          <a:p>
            <a:pPr lvl="1">
              <a:lnSpc>
                <a:spcPct val="114000"/>
              </a:lnSpc>
              <a:spcBef>
                <a:spcPts val="0"/>
              </a:spcBef>
              <a:spcAft>
                <a:spcPts val="0"/>
              </a:spcAft>
              <a:buNone/>
            </a:pPr>
            <a:r>
              <a:rPr lang="zh-CN" altLang="en-US" sz="2200" dirty="0">
                <a:solidFill>
                  <a:srgbClr val="FF0000"/>
                </a:solidFill>
              </a:rPr>
              <a:t>零值标志位 </a:t>
            </a:r>
            <a:r>
              <a:rPr lang="en-US" altLang="zh-CN" sz="2200" dirty="0" err="1">
                <a:solidFill>
                  <a:srgbClr val="FF0000"/>
                </a:solidFill>
              </a:rPr>
              <a:t>ZF（Zero</a:t>
            </a:r>
            <a:r>
              <a:rPr lang="en-US" altLang="zh-CN" sz="2200" dirty="0">
                <a:solidFill>
                  <a:srgbClr val="FF0000"/>
                </a:solidFill>
              </a:rPr>
              <a:t> Flag）</a:t>
            </a:r>
          </a:p>
          <a:p>
            <a:pPr lvl="1">
              <a:lnSpc>
                <a:spcPct val="114000"/>
              </a:lnSpc>
              <a:spcBef>
                <a:spcPts val="0"/>
              </a:spcBef>
              <a:spcAft>
                <a:spcPts val="0"/>
              </a:spcAft>
              <a:buNone/>
            </a:pPr>
            <a:r>
              <a:rPr lang="zh-CN" altLang="en-US" sz="2200" dirty="0">
                <a:solidFill>
                  <a:srgbClr val="FF0000"/>
                </a:solidFill>
              </a:rPr>
              <a:t>符号标志位 </a:t>
            </a:r>
            <a:r>
              <a:rPr lang="en-US" altLang="zh-CN" sz="2200" dirty="0" err="1">
                <a:solidFill>
                  <a:srgbClr val="FF0000"/>
                </a:solidFill>
              </a:rPr>
              <a:t>SF（Sign</a:t>
            </a:r>
            <a:r>
              <a:rPr lang="en-US" altLang="zh-CN" sz="2200" dirty="0">
                <a:solidFill>
                  <a:srgbClr val="FF0000"/>
                </a:solidFill>
              </a:rPr>
              <a:t> Flag）</a:t>
            </a:r>
          </a:p>
          <a:p>
            <a:pPr lvl="1">
              <a:lnSpc>
                <a:spcPct val="114000"/>
              </a:lnSpc>
              <a:spcBef>
                <a:spcPts val="0"/>
              </a:spcBef>
              <a:spcAft>
                <a:spcPts val="0"/>
              </a:spcAft>
              <a:buNone/>
            </a:pPr>
            <a:r>
              <a:rPr lang="zh-CN" altLang="en-US" sz="2200" dirty="0">
                <a:solidFill>
                  <a:srgbClr val="FF0000"/>
                </a:solidFill>
              </a:rPr>
              <a:t>溢出标志位 </a:t>
            </a:r>
            <a:r>
              <a:rPr lang="en-US" altLang="zh-CN" sz="2200" dirty="0" err="1">
                <a:solidFill>
                  <a:srgbClr val="FF0000"/>
                </a:solidFill>
              </a:rPr>
              <a:t>OF（Overflow</a:t>
            </a:r>
            <a:r>
              <a:rPr lang="en-US" altLang="zh-CN" sz="2200" dirty="0">
                <a:solidFill>
                  <a:srgbClr val="FF0000"/>
                </a:solidFill>
              </a:rPr>
              <a:t> Flag）</a:t>
            </a:r>
          </a:p>
          <a:p>
            <a:pPr lvl="1">
              <a:lnSpc>
                <a:spcPct val="114000"/>
              </a:lnSpc>
              <a:spcBef>
                <a:spcPts val="0"/>
              </a:spcBef>
              <a:spcAft>
                <a:spcPts val="0"/>
              </a:spcAft>
              <a:buNone/>
            </a:pPr>
            <a:r>
              <a:rPr lang="zh-CN" altLang="en-US" sz="2200" dirty="0"/>
              <a:t>单步跟踪标志位 </a:t>
            </a:r>
            <a:r>
              <a:rPr lang="en-US" altLang="zh-CN" sz="2200" dirty="0" err="1"/>
              <a:t>TF（Trace</a:t>
            </a:r>
            <a:r>
              <a:rPr lang="en-US" altLang="zh-CN" sz="2200" dirty="0"/>
              <a:t> Flag）</a:t>
            </a:r>
            <a:r>
              <a:rPr lang="zh-CN" altLang="en-US" sz="2200" dirty="0"/>
              <a:t>，是否是单步跟踪状态</a:t>
            </a:r>
            <a:endParaRPr lang="en-US" altLang="zh-CN" sz="2200" dirty="0"/>
          </a:p>
          <a:p>
            <a:pPr lvl="1">
              <a:lnSpc>
                <a:spcPct val="114000"/>
              </a:lnSpc>
              <a:spcBef>
                <a:spcPts val="0"/>
              </a:spcBef>
              <a:spcAft>
                <a:spcPts val="0"/>
              </a:spcAft>
              <a:buNone/>
            </a:pPr>
            <a:r>
              <a:rPr lang="zh-CN" altLang="en-US" sz="2200" dirty="0"/>
              <a:t>中断允许标志位 </a:t>
            </a:r>
            <a:r>
              <a:rPr lang="en-US" altLang="zh-CN" sz="2200" dirty="0" err="1"/>
              <a:t>IF（Interrupt-enable</a:t>
            </a:r>
            <a:r>
              <a:rPr lang="en-US" altLang="zh-CN" sz="2200" dirty="0"/>
              <a:t> Flag）</a:t>
            </a:r>
            <a:r>
              <a:rPr lang="zh-CN" altLang="en-US" sz="2200" dirty="0"/>
              <a:t>，仅对外部可屏蔽中断有用</a:t>
            </a:r>
            <a:endParaRPr lang="en-US" altLang="zh-CN" sz="2200" dirty="0"/>
          </a:p>
          <a:p>
            <a:pPr lvl="1">
              <a:lnSpc>
                <a:spcPct val="114000"/>
              </a:lnSpc>
              <a:spcBef>
                <a:spcPts val="0"/>
              </a:spcBef>
              <a:spcAft>
                <a:spcPts val="0"/>
              </a:spcAft>
              <a:buNone/>
            </a:pPr>
            <a:r>
              <a:rPr lang="zh-CN" altLang="en-US" sz="2200" dirty="0"/>
              <a:t>方向标志位 </a:t>
            </a:r>
            <a:r>
              <a:rPr lang="en-US" altLang="zh-CN" sz="2200" dirty="0" err="1"/>
              <a:t>DF（Direction</a:t>
            </a:r>
            <a:r>
              <a:rPr lang="en-US" altLang="zh-CN" sz="2200" dirty="0"/>
              <a:t> Flag）</a:t>
            </a:r>
            <a:r>
              <a:rPr lang="zh-CN" altLang="en-US" sz="2200" dirty="0"/>
              <a:t>，自动变址方向是增还是减</a:t>
            </a:r>
          </a:p>
          <a:p>
            <a:pPr lvl="1">
              <a:lnSpc>
                <a:spcPct val="114000"/>
              </a:lnSpc>
              <a:spcBef>
                <a:spcPts val="0"/>
              </a:spcBef>
              <a:spcAft>
                <a:spcPts val="0"/>
              </a:spcAft>
              <a:buNone/>
            </a:pPr>
            <a:endParaRPr lang="zh-CN" altLang="en-US" sz="2200" dirty="0"/>
          </a:p>
        </p:txBody>
      </p:sp>
    </p:spTree>
    <p:extLst>
      <p:ext uri="{BB962C8B-B14F-4D97-AF65-F5344CB8AC3E}">
        <p14:creationId xmlns:p14="http://schemas.microsoft.com/office/powerpoint/2010/main" val="344839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1344" y="188640"/>
            <a:ext cx="8229600" cy="479747"/>
          </a:xfrm>
        </p:spPr>
        <p:txBody>
          <a:bodyPr/>
          <a:lstStyle/>
          <a:p>
            <a:r>
              <a:rPr lang="en-US" altLang="zh-CN" sz="3200" dirty="0"/>
              <a:t>IA-32</a:t>
            </a:r>
            <a:r>
              <a:rPr lang="zh-CN" altLang="en-US" sz="3200" dirty="0"/>
              <a:t>的寻址方式</a:t>
            </a:r>
          </a:p>
        </p:txBody>
      </p:sp>
      <p:sp>
        <p:nvSpPr>
          <p:cNvPr id="611331" name="Rectangle 3"/>
          <p:cNvSpPr>
            <a:spLocks noGrp="1" noChangeArrowheads="1"/>
          </p:cNvSpPr>
          <p:nvPr>
            <p:ph type="body" idx="1"/>
          </p:nvPr>
        </p:nvSpPr>
        <p:spPr>
          <a:xfrm>
            <a:off x="767408" y="908720"/>
            <a:ext cx="10873208" cy="4898777"/>
          </a:xfrm>
        </p:spPr>
        <p:txBody>
          <a:bodyPr/>
          <a:lstStyle/>
          <a:p>
            <a:pPr>
              <a:lnSpc>
                <a:spcPct val="105000"/>
              </a:lnSpc>
            </a:pPr>
            <a:r>
              <a:rPr lang="zh-CN" altLang="en-US" sz="2000" dirty="0"/>
              <a:t>寻址方式</a:t>
            </a:r>
          </a:p>
          <a:p>
            <a:pPr lvl="1">
              <a:lnSpc>
                <a:spcPct val="105000"/>
              </a:lnSpc>
            </a:pPr>
            <a:r>
              <a:rPr lang="zh-CN" altLang="en-US" dirty="0">
                <a:latin typeface="微软雅黑" panose="020B0503020204020204" pitchFamily="34" charset="-122"/>
                <a:ea typeface="微软雅黑" panose="020B0503020204020204" pitchFamily="34" charset="-122"/>
              </a:rPr>
              <a:t>根据指令给定信息得到操作数或操作数地址</a:t>
            </a:r>
          </a:p>
          <a:p>
            <a:pPr>
              <a:lnSpc>
                <a:spcPct val="105000"/>
              </a:lnSpc>
            </a:pPr>
            <a:r>
              <a:rPr lang="zh-CN" altLang="en-US" sz="2000" dirty="0"/>
              <a:t>操作数所在的位置</a:t>
            </a:r>
          </a:p>
          <a:p>
            <a:pPr lvl="1">
              <a:lnSpc>
                <a:spcPct val="105000"/>
              </a:lnSpc>
            </a:pPr>
            <a:r>
              <a:rPr lang="zh-CN" altLang="en-US" dirty="0">
                <a:latin typeface="微软雅黑" panose="020B0503020204020204" pitchFamily="34" charset="-122"/>
                <a:ea typeface="微软雅黑" panose="020B0503020204020204" pitchFamily="34" charset="-122"/>
              </a:rPr>
              <a:t>指令中：立即寻址</a:t>
            </a:r>
          </a:p>
          <a:p>
            <a:pPr lvl="1">
              <a:lnSpc>
                <a:spcPct val="105000"/>
              </a:lnSpc>
            </a:pPr>
            <a:r>
              <a:rPr lang="zh-CN" altLang="en-US" dirty="0">
                <a:latin typeface="微软雅黑" panose="020B0503020204020204" pitchFamily="34" charset="-122"/>
                <a:ea typeface="微软雅黑" panose="020B0503020204020204" pitchFamily="34" charset="-122"/>
              </a:rPr>
              <a:t>寄存器中：寄存器寻址</a:t>
            </a:r>
          </a:p>
          <a:p>
            <a:pPr lvl="1">
              <a:lnSpc>
                <a:spcPct val="105000"/>
              </a:lnSpc>
            </a:pPr>
            <a:r>
              <a:rPr lang="zh-CN" altLang="en-US" dirty="0">
                <a:latin typeface="微软雅黑" panose="020B0503020204020204" pitchFamily="34" charset="-122"/>
                <a:ea typeface="微软雅黑" panose="020B0503020204020204" pitchFamily="34" charset="-122"/>
              </a:rPr>
              <a:t>存储单元中（属于</a:t>
            </a:r>
            <a:r>
              <a:rPr lang="zh-CN" altLang="en-US" dirty="0">
                <a:solidFill>
                  <a:srgbClr val="FF3300"/>
                </a:solidFill>
                <a:latin typeface="微软雅黑" panose="020B0503020204020204" pitchFamily="34" charset="-122"/>
                <a:ea typeface="微软雅黑" panose="020B0503020204020204" pitchFamily="34" charset="-122"/>
              </a:rPr>
              <a:t>存储器操作数，按字节编址</a:t>
            </a:r>
            <a:r>
              <a:rPr lang="zh-CN" altLang="en-US" dirty="0">
                <a:latin typeface="微软雅黑" panose="020B0503020204020204" pitchFamily="34" charset="-122"/>
                <a:ea typeface="微软雅黑" panose="020B0503020204020204" pitchFamily="34" charset="-122"/>
              </a:rPr>
              <a:t>）：其他寻址方式</a:t>
            </a:r>
          </a:p>
          <a:p>
            <a:pPr>
              <a:lnSpc>
                <a:spcPct val="105000"/>
              </a:lnSpc>
            </a:pPr>
            <a:r>
              <a:rPr lang="zh-CN" altLang="en-US" sz="2000" dirty="0"/>
              <a:t>存储器操作数的寻址方式与微处理器的工作模式有关</a:t>
            </a:r>
          </a:p>
          <a:p>
            <a:pPr lvl="1">
              <a:lnSpc>
                <a:spcPct val="105000"/>
              </a:lnSpc>
            </a:pPr>
            <a:r>
              <a:rPr lang="zh-CN" altLang="en-US" dirty="0">
                <a:latin typeface="微软雅黑" panose="020B0503020204020204" pitchFamily="34" charset="-122"/>
                <a:ea typeface="微软雅黑" panose="020B0503020204020204" pitchFamily="34" charset="-122"/>
              </a:rPr>
              <a:t>两种工作模式：实地址模式和保护模式</a:t>
            </a:r>
          </a:p>
          <a:p>
            <a:pPr>
              <a:lnSpc>
                <a:spcPct val="105000"/>
              </a:lnSpc>
            </a:pPr>
            <a:r>
              <a:rPr lang="zh-CN" altLang="en-US" sz="2000" dirty="0"/>
              <a:t>实地址模式</a:t>
            </a:r>
            <a:r>
              <a:rPr lang="zh-CN" altLang="en-US" sz="2000" dirty="0">
                <a:solidFill>
                  <a:srgbClr val="FF3300"/>
                </a:solidFill>
              </a:rPr>
              <a:t>（应用程序直接访问物理内存地址）</a:t>
            </a:r>
          </a:p>
          <a:p>
            <a:pPr lvl="1">
              <a:lnSpc>
                <a:spcPct val="105000"/>
              </a:lnSpc>
            </a:pPr>
            <a:r>
              <a:rPr lang="zh-CN" altLang="en-US" dirty="0">
                <a:latin typeface="微软雅黑" panose="020B0503020204020204" pitchFamily="34" charset="-122"/>
                <a:ea typeface="微软雅黑" panose="020B0503020204020204" pitchFamily="34" charset="-122"/>
              </a:rPr>
              <a:t>为与</a:t>
            </a:r>
            <a:r>
              <a:rPr lang="en-US" altLang="zh-CN" dirty="0">
                <a:latin typeface="微软雅黑" panose="020B0503020204020204" pitchFamily="34" charset="-122"/>
                <a:ea typeface="微软雅黑" panose="020B0503020204020204" pitchFamily="34" charset="-122"/>
              </a:rPr>
              <a:t>8086/8088</a:t>
            </a:r>
            <a:r>
              <a:rPr lang="zh-CN" altLang="en-US" dirty="0">
                <a:latin typeface="微软雅黑" panose="020B0503020204020204" pitchFamily="34" charset="-122"/>
                <a:ea typeface="微软雅黑" panose="020B0503020204020204" pitchFamily="34" charset="-122"/>
              </a:rPr>
              <a:t>兼容而设，加电或复位时</a:t>
            </a:r>
          </a:p>
          <a:p>
            <a:pPr lvl="1">
              <a:lnSpc>
                <a:spcPct val="105000"/>
              </a:lnSpc>
            </a:pPr>
            <a:r>
              <a:rPr lang="zh-CN" altLang="en-US" dirty="0">
                <a:latin typeface="微软雅黑" panose="020B0503020204020204" pitchFamily="34" charset="-122"/>
                <a:ea typeface="微软雅黑" panose="020B0503020204020204" pitchFamily="34" charset="-122"/>
              </a:rPr>
              <a:t>寻址空间为</a:t>
            </a:r>
            <a:r>
              <a:rPr lang="en-US" altLang="zh-CN" dirty="0">
                <a:latin typeface="微软雅黑" panose="020B0503020204020204" pitchFamily="34" charset="-122"/>
                <a:ea typeface="微软雅黑" panose="020B0503020204020204" pitchFamily="34" charset="-122"/>
              </a:rPr>
              <a:t>1MB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位地址：</a:t>
            </a:r>
            <a:r>
              <a:rPr lang="en-US" altLang="zh-CN" dirty="0">
                <a:latin typeface="微软雅黑" panose="020B0503020204020204" pitchFamily="34" charset="-122"/>
                <a:ea typeface="微软雅黑" panose="020B0503020204020204" pitchFamily="34" charset="-122"/>
              </a:rPr>
              <a:t>(CS)&lt;&lt;4+(IP) </a:t>
            </a:r>
          </a:p>
          <a:p>
            <a:pPr>
              <a:lnSpc>
                <a:spcPct val="105000"/>
              </a:lnSpc>
            </a:pPr>
            <a:r>
              <a:rPr lang="zh-CN" altLang="en-US" sz="2000" dirty="0"/>
              <a:t>保护模式</a:t>
            </a:r>
            <a:r>
              <a:rPr lang="zh-CN" altLang="en-US" sz="2000" dirty="0">
                <a:solidFill>
                  <a:srgbClr val="FF3300"/>
                </a:solidFill>
              </a:rPr>
              <a:t>（操作系统管理物理内存地址，应用程序使用虚拟地址）</a:t>
            </a:r>
          </a:p>
          <a:p>
            <a:pPr lvl="1">
              <a:lnSpc>
                <a:spcPct val="105000"/>
              </a:lnSpc>
            </a:pPr>
            <a:r>
              <a:rPr lang="zh-CN" altLang="en-US" dirty="0">
                <a:latin typeface="微软雅黑" panose="020B0503020204020204" pitchFamily="34" charset="-122"/>
                <a:ea typeface="微软雅黑" panose="020B0503020204020204" pitchFamily="34" charset="-122"/>
              </a:rPr>
              <a:t>加电后进入，采用虚拟存储管理，多任务情况下隔离、保护</a:t>
            </a:r>
          </a:p>
          <a:p>
            <a:pPr lvl="1">
              <a:lnSpc>
                <a:spcPct val="105000"/>
              </a:lnSpc>
            </a:pPr>
            <a:r>
              <a:rPr lang="en-US" altLang="zh-CN" dirty="0">
                <a:latin typeface="微软雅黑" panose="020B0503020204020204" pitchFamily="34" charset="-122"/>
                <a:ea typeface="微软雅黑" panose="020B0503020204020204" pitchFamily="34" charset="-122"/>
              </a:rPr>
              <a:t>80286</a:t>
            </a:r>
            <a:r>
              <a:rPr lang="zh-CN" altLang="en-US" dirty="0">
                <a:latin typeface="微软雅黑" panose="020B0503020204020204" pitchFamily="34" charset="-122"/>
                <a:ea typeface="微软雅黑" panose="020B0503020204020204" pitchFamily="34" charset="-122"/>
              </a:rPr>
              <a:t>以上高档微处理器最常用的工作模式 </a:t>
            </a:r>
          </a:p>
          <a:p>
            <a:pPr lvl="1">
              <a:lnSpc>
                <a:spcPct val="105000"/>
              </a:lnSpc>
            </a:pPr>
            <a:r>
              <a:rPr lang="zh-CN" altLang="en-US" dirty="0">
                <a:latin typeface="微软雅黑" panose="020B0503020204020204" pitchFamily="34" charset="-122"/>
                <a:ea typeface="微软雅黑" panose="020B0503020204020204" pitchFamily="34" charset="-122"/>
              </a:rPr>
              <a:t>寻址空间为</a:t>
            </a: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32</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位地址分段（</a:t>
            </a:r>
            <a:r>
              <a:rPr lang="zh-CN" altLang="en-US" dirty="0">
                <a:solidFill>
                  <a:srgbClr val="005024"/>
                </a:solidFill>
                <a:latin typeface="微软雅黑" panose="020B0503020204020204" pitchFamily="34" charset="-122"/>
                <a:ea typeface="微软雅黑" panose="020B0503020204020204" pitchFamily="34" charset="-122"/>
              </a:rPr>
              <a:t>段基址</a:t>
            </a:r>
            <a:r>
              <a:rPr lang="en-US" altLang="zh-CN" dirty="0">
                <a:latin typeface="微软雅黑" panose="020B0503020204020204" pitchFamily="34" charset="-122"/>
                <a:ea typeface="微软雅黑" panose="020B0503020204020204" pitchFamily="34" charset="-122"/>
              </a:rPr>
              <a:t>+</a:t>
            </a:r>
            <a:r>
              <a:rPr lang="zh-CN" altLang="en-US" dirty="0">
                <a:solidFill>
                  <a:srgbClr val="005024"/>
                </a:solidFill>
                <a:latin typeface="微软雅黑" panose="020B0503020204020204" pitchFamily="34" charset="-122"/>
                <a:ea typeface="微软雅黑" panose="020B0503020204020204" pitchFamily="34" charset="-122"/>
              </a:rPr>
              <a:t>段内偏移量</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0241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1331">
                                            <p:txEl>
                                              <p:pRg st="1" end="1"/>
                                            </p:txEl>
                                          </p:spTgt>
                                        </p:tgtEl>
                                        <p:attrNameLst>
                                          <p:attrName>style.visibility</p:attrName>
                                        </p:attrNameLst>
                                      </p:cBhvr>
                                      <p:to>
                                        <p:strVal val="visible"/>
                                      </p:to>
                                    </p:set>
                                    <p:animEffect transition="in" filter="blinds(horizontal)">
                                      <p:cBhvr>
                                        <p:cTn id="7" dur="500"/>
                                        <p:tgtEl>
                                          <p:spTgt spid="6113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1331">
                                            <p:txEl>
                                              <p:pRg st="3" end="3"/>
                                            </p:txEl>
                                          </p:spTgt>
                                        </p:tgtEl>
                                        <p:attrNameLst>
                                          <p:attrName>style.visibility</p:attrName>
                                        </p:attrNameLst>
                                      </p:cBhvr>
                                      <p:to>
                                        <p:strVal val="visible"/>
                                      </p:to>
                                    </p:set>
                                    <p:animEffect transition="in" filter="blinds(horizontal)">
                                      <p:cBhvr>
                                        <p:cTn id="12" dur="500"/>
                                        <p:tgtEl>
                                          <p:spTgt spid="61133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1331">
                                            <p:txEl>
                                              <p:pRg st="4" end="4"/>
                                            </p:txEl>
                                          </p:spTgt>
                                        </p:tgtEl>
                                        <p:attrNameLst>
                                          <p:attrName>style.visibility</p:attrName>
                                        </p:attrNameLst>
                                      </p:cBhvr>
                                      <p:to>
                                        <p:strVal val="visible"/>
                                      </p:to>
                                    </p:set>
                                    <p:animEffect transition="in" filter="blinds(horizontal)">
                                      <p:cBhvr>
                                        <p:cTn id="17" dur="500"/>
                                        <p:tgtEl>
                                          <p:spTgt spid="61133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1331">
                                            <p:txEl>
                                              <p:pRg st="5" end="5"/>
                                            </p:txEl>
                                          </p:spTgt>
                                        </p:tgtEl>
                                        <p:attrNameLst>
                                          <p:attrName>style.visibility</p:attrName>
                                        </p:attrNameLst>
                                      </p:cBhvr>
                                      <p:to>
                                        <p:strVal val="visible"/>
                                      </p:to>
                                    </p:set>
                                    <p:animEffect transition="in" filter="blinds(horizontal)">
                                      <p:cBhvr>
                                        <p:cTn id="22" dur="500"/>
                                        <p:tgtEl>
                                          <p:spTgt spid="61133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1331">
                                            <p:txEl>
                                              <p:pRg st="7" end="7"/>
                                            </p:txEl>
                                          </p:spTgt>
                                        </p:tgtEl>
                                        <p:attrNameLst>
                                          <p:attrName>style.visibility</p:attrName>
                                        </p:attrNameLst>
                                      </p:cBhvr>
                                      <p:to>
                                        <p:strVal val="visible"/>
                                      </p:to>
                                    </p:set>
                                    <p:animEffect transition="in" filter="blinds(horizontal)">
                                      <p:cBhvr>
                                        <p:cTn id="27" dur="500"/>
                                        <p:tgtEl>
                                          <p:spTgt spid="61133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11331">
                                            <p:txEl>
                                              <p:pRg st="9" end="9"/>
                                            </p:txEl>
                                          </p:spTgt>
                                        </p:tgtEl>
                                        <p:attrNameLst>
                                          <p:attrName>style.visibility</p:attrName>
                                        </p:attrNameLst>
                                      </p:cBhvr>
                                      <p:to>
                                        <p:strVal val="visible"/>
                                      </p:to>
                                    </p:set>
                                    <p:animEffect transition="in" filter="blinds(horizontal)">
                                      <p:cBhvr>
                                        <p:cTn id="32" dur="500"/>
                                        <p:tgtEl>
                                          <p:spTgt spid="611331">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11331">
                                            <p:txEl>
                                              <p:pRg st="10" end="10"/>
                                            </p:txEl>
                                          </p:spTgt>
                                        </p:tgtEl>
                                        <p:attrNameLst>
                                          <p:attrName>style.visibility</p:attrName>
                                        </p:attrNameLst>
                                      </p:cBhvr>
                                      <p:to>
                                        <p:strVal val="visible"/>
                                      </p:to>
                                    </p:set>
                                    <p:animEffect transition="in" filter="blinds(horizontal)">
                                      <p:cBhvr>
                                        <p:cTn id="35" dur="500"/>
                                        <p:tgtEl>
                                          <p:spTgt spid="611331">
                                            <p:txEl>
                                              <p:pRg st="10" end="1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611331">
                                            <p:txEl>
                                              <p:pRg st="12" end="12"/>
                                            </p:txEl>
                                          </p:spTgt>
                                        </p:tgtEl>
                                        <p:attrNameLst>
                                          <p:attrName>style.visibility</p:attrName>
                                        </p:attrNameLst>
                                      </p:cBhvr>
                                      <p:to>
                                        <p:strVal val="visible"/>
                                      </p:to>
                                    </p:set>
                                    <p:animEffect transition="in" filter="blinds(horizontal)">
                                      <p:cBhvr>
                                        <p:cTn id="40" dur="500"/>
                                        <p:tgtEl>
                                          <p:spTgt spid="611331">
                                            <p:txEl>
                                              <p:pRg st="12" end="12"/>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611331">
                                            <p:txEl>
                                              <p:pRg st="13" end="13"/>
                                            </p:txEl>
                                          </p:spTgt>
                                        </p:tgtEl>
                                        <p:attrNameLst>
                                          <p:attrName>style.visibility</p:attrName>
                                        </p:attrNameLst>
                                      </p:cBhvr>
                                      <p:to>
                                        <p:strVal val="visible"/>
                                      </p:to>
                                    </p:set>
                                    <p:animEffect transition="in" filter="blinds(horizontal)">
                                      <p:cBhvr>
                                        <p:cTn id="45" dur="500"/>
                                        <p:tgtEl>
                                          <p:spTgt spid="611331">
                                            <p:txEl>
                                              <p:pRg st="13" end="13"/>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611331">
                                            <p:txEl>
                                              <p:pRg st="14" end="14"/>
                                            </p:txEl>
                                          </p:spTgt>
                                        </p:tgtEl>
                                        <p:attrNameLst>
                                          <p:attrName>style.visibility</p:attrName>
                                        </p:attrNameLst>
                                      </p:cBhvr>
                                      <p:to>
                                        <p:strVal val="visible"/>
                                      </p:to>
                                    </p:set>
                                    <p:animEffect transition="in" filter="blinds(horizontal)">
                                      <p:cBhvr>
                                        <p:cTn id="50" dur="500"/>
                                        <p:tgtEl>
                                          <p:spTgt spid="61133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p:cNvSpPr>
            <a:spLocks noGrp="1" noChangeArrowheads="1"/>
          </p:cNvSpPr>
          <p:nvPr>
            <p:ph type="title" idx="4294967295"/>
          </p:nvPr>
        </p:nvSpPr>
        <p:spPr>
          <a:xfrm>
            <a:off x="304939" y="177483"/>
            <a:ext cx="5867400" cy="479747"/>
          </a:xfrm>
          <a:noFill/>
          <a:ln/>
        </p:spPr>
        <p:txBody>
          <a:bodyPr/>
          <a:lstStyle/>
          <a:p>
            <a:r>
              <a:rPr lang="en-US" altLang="zh-CN" sz="3200" dirty="0"/>
              <a:t>1.1 </a:t>
            </a:r>
            <a:r>
              <a:rPr lang="zh-CN" altLang="en-US" sz="3200" dirty="0"/>
              <a:t>指令系统概述</a:t>
            </a:r>
          </a:p>
        </p:txBody>
      </p:sp>
      <p:sp>
        <p:nvSpPr>
          <p:cNvPr id="205827" name="Rectangle 3"/>
          <p:cNvSpPr>
            <a:spLocks noGrp="1" noChangeArrowheads="1"/>
          </p:cNvSpPr>
          <p:nvPr>
            <p:ph type="body" idx="4294967295"/>
          </p:nvPr>
        </p:nvSpPr>
        <p:spPr>
          <a:xfrm>
            <a:off x="612000" y="900000"/>
            <a:ext cx="8143875" cy="434975"/>
          </a:xfrm>
          <a:noFill/>
          <a:ln/>
        </p:spPr>
        <p:txBody>
          <a:bodyPr/>
          <a:lstStyle/>
          <a:p>
            <a:pPr>
              <a:lnSpc>
                <a:spcPct val="120000"/>
              </a:lnSpc>
              <a:spcBef>
                <a:spcPts val="0"/>
              </a:spcBef>
              <a:spcAft>
                <a:spcPts val="0"/>
              </a:spcAft>
            </a:pPr>
            <a:r>
              <a:rPr lang="zh-CN" altLang="en-US" dirty="0">
                <a:ea typeface="宋体" pitchFamily="2" charset="-122"/>
              </a:rPr>
              <a:t>从指令执行周期看指令涉及的内容</a:t>
            </a:r>
            <a:endParaRPr lang="zh-CN" altLang="en-US" sz="2000" dirty="0">
              <a:latin typeface="宋体" pitchFamily="2" charset="-122"/>
              <a:ea typeface="宋体" pitchFamily="2" charset="-122"/>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044" y="1340768"/>
            <a:ext cx="7697769" cy="5265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040216" y="6243599"/>
            <a:ext cx="2520280" cy="249299"/>
          </a:xfrm>
          <a:prstGeom prst="rect">
            <a:avLst/>
          </a:prstGeom>
          <a:noFill/>
        </p:spPr>
        <p:txBody>
          <a:bodyPr wrap="square" rtlCol="0">
            <a:spAutoFit/>
          </a:bodyPr>
          <a:lstStyle/>
          <a:p>
            <a:pPr algn="ctr">
              <a:buNone/>
            </a:pPr>
            <a:r>
              <a:rPr lang="en-US" altLang="zh-CN" sz="1200" b="0" dirty="0">
                <a:latin typeface="+mn-lt"/>
              </a:rPr>
              <a:t>from</a:t>
            </a:r>
            <a:r>
              <a:rPr lang="zh-CN" altLang="en-US" sz="1200" b="0" dirty="0">
                <a:latin typeface="+mn-lt"/>
              </a:rPr>
              <a:t>：</a:t>
            </a:r>
            <a:r>
              <a:rPr lang="en-US" altLang="zh-CN" sz="1200" b="0" dirty="0">
                <a:latin typeface="+mn-lt"/>
              </a:rPr>
              <a:t> </a:t>
            </a:r>
            <a:r>
              <a:rPr lang="zh-CN" altLang="en-US" sz="1200" b="0" dirty="0">
                <a:latin typeface="+mn-lt"/>
              </a:rPr>
              <a:t>南大袁春风老师</a:t>
            </a:r>
            <a:r>
              <a:rPr lang="en-US" altLang="zh-CN" sz="1200" b="0" dirty="0" err="1">
                <a:latin typeface="+mn-lt"/>
              </a:rPr>
              <a:t>ppt</a:t>
            </a:r>
            <a:endParaRPr lang="zh-CN" altLang="en-US" sz="1200" b="0" dirty="0">
              <a:latin typeface="+mn-lt"/>
            </a:endParaRPr>
          </a:p>
        </p:txBody>
      </p:sp>
    </p:spTree>
    <p:custDataLst>
      <p:tags r:id="rId1"/>
    </p:custDataLst>
    <p:extLst>
      <p:ext uri="{BB962C8B-B14F-4D97-AF65-F5344CB8AC3E}">
        <p14:creationId xmlns:p14="http://schemas.microsoft.com/office/powerpoint/2010/main" val="1078813040"/>
      </p:ext>
    </p:extLst>
  </p:cSld>
  <p:clrMapOvr>
    <a:masterClrMapping/>
  </p:clrMapOvr>
  <p:transition advTm="39405"/>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Operand forms</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2284" y="692696"/>
            <a:ext cx="10651240"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783632" y="6297942"/>
            <a:ext cx="5791200" cy="406265"/>
          </a:xfrm>
          <a:prstGeom prst="rect">
            <a:avLst/>
          </a:prstGeom>
          <a:noFill/>
        </p:spPr>
        <p:txBody>
          <a:bodyPr wrap="square" rtlCol="0">
            <a:spAutoFit/>
          </a:bodyPr>
          <a:lstStyle/>
          <a:p>
            <a:pPr>
              <a:buNone/>
            </a:pPr>
            <a:r>
              <a:rPr lang="zh-CN" altLang="en-US" sz="2400" dirty="0">
                <a:latin typeface="微软雅黑" panose="020B0503020204020204" pitchFamily="34" charset="-122"/>
                <a:ea typeface="微软雅黑" panose="020B0503020204020204" pitchFamily="34" charset="-122"/>
              </a:rPr>
              <a:t>比例因子</a:t>
            </a:r>
            <a:r>
              <a:rPr lang="en-US" altLang="zh-CN" sz="2400" i="1"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必须是</a:t>
            </a:r>
            <a:r>
              <a:rPr lang="en-US" altLang="zh-CN" sz="2400" dirty="0">
                <a:latin typeface="微软雅黑" panose="020B0503020204020204" pitchFamily="34" charset="-122"/>
                <a:ea typeface="微软雅黑" panose="020B0503020204020204" pitchFamily="34" charset="-122"/>
              </a:rPr>
              <a:t>1, 2, 4, or 8</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0744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0919" y="654753"/>
            <a:ext cx="7592093" cy="372603"/>
          </a:xfrm>
        </p:spPr>
        <p:txBody>
          <a:bodyPr/>
          <a:lstStyle/>
          <a:p>
            <a:r>
              <a:rPr lang="en-US" altLang="zh-CN" dirty="0"/>
              <a:t>Operand forms</a:t>
            </a:r>
            <a:endParaRPr lang="zh-CN" altLang="en-US" dirty="0"/>
          </a:p>
        </p:txBody>
      </p:sp>
      <p:sp>
        <p:nvSpPr>
          <p:cNvPr id="5" name="内容占位符 4"/>
          <p:cNvSpPr>
            <a:spLocks noGrp="1"/>
          </p:cNvSpPr>
          <p:nvPr>
            <p:ph idx="1"/>
          </p:nvPr>
        </p:nvSpPr>
        <p:spPr>
          <a:xfrm>
            <a:off x="2390776" y="1581150"/>
            <a:ext cx="7896225" cy="2167260"/>
          </a:xfrm>
        </p:spPr>
        <p:txBody>
          <a:bodyPr/>
          <a:lstStyle/>
          <a:p>
            <a:r>
              <a:rPr lang="en-US" altLang="zh-CN" i="1" dirty="0"/>
              <a:t>$</a:t>
            </a:r>
            <a:r>
              <a:rPr lang="en-US" altLang="zh-CN" i="1" dirty="0" err="1"/>
              <a:t>Imm</a:t>
            </a:r>
            <a:r>
              <a:rPr lang="en-US" altLang="zh-CN" i="1" dirty="0"/>
              <a:t> </a:t>
            </a:r>
            <a:r>
              <a:rPr lang="en-US" altLang="zh-CN" dirty="0"/>
              <a:t>vs </a:t>
            </a:r>
            <a:r>
              <a:rPr lang="en-US" altLang="zh-CN" i="1" dirty="0" err="1"/>
              <a:t>Imm</a:t>
            </a:r>
            <a:endParaRPr lang="en-US" altLang="zh-CN" i="1" dirty="0"/>
          </a:p>
          <a:p>
            <a:r>
              <a:rPr lang="en-US" altLang="zh-CN" i="1" dirty="0" err="1"/>
              <a:t>E</a:t>
            </a:r>
            <a:r>
              <a:rPr lang="en-US" altLang="zh-CN" i="1" baseline="-25000" dirty="0" err="1"/>
              <a:t>a</a:t>
            </a:r>
            <a:r>
              <a:rPr lang="en-US" altLang="zh-CN" i="1" baseline="-25000" dirty="0"/>
              <a:t>  </a:t>
            </a:r>
            <a:r>
              <a:rPr lang="en-US" altLang="zh-CN" dirty="0"/>
              <a:t>vs </a:t>
            </a:r>
            <a:r>
              <a:rPr lang="en-US" altLang="zh-CN" i="1" dirty="0"/>
              <a:t> </a:t>
            </a:r>
            <a:r>
              <a:rPr lang="en-US" altLang="zh-CN" dirty="0"/>
              <a:t>(</a:t>
            </a:r>
            <a:r>
              <a:rPr lang="en-US" altLang="zh-CN" i="1" dirty="0" err="1"/>
              <a:t>E</a:t>
            </a:r>
            <a:r>
              <a:rPr lang="en-US" altLang="zh-CN" i="1" baseline="-25000" dirty="0" err="1"/>
              <a:t>a</a:t>
            </a:r>
            <a:r>
              <a:rPr lang="en-US" altLang="zh-CN" dirty="0"/>
              <a:t>)</a:t>
            </a:r>
          </a:p>
          <a:p>
            <a:r>
              <a:rPr lang="en-US" altLang="zh-CN" i="1" dirty="0" err="1"/>
              <a:t>E</a:t>
            </a:r>
            <a:r>
              <a:rPr lang="en-US" altLang="zh-CN" i="1" baseline="-25000" dirty="0" err="1"/>
              <a:t>a</a:t>
            </a:r>
            <a:r>
              <a:rPr lang="en-US" altLang="zh-CN" dirty="0"/>
              <a:t>  Register length:  8, 16, 32 bits</a:t>
            </a:r>
          </a:p>
          <a:p>
            <a:r>
              <a:rPr lang="en-US" altLang="zh-CN" dirty="0"/>
              <a:t>(</a:t>
            </a:r>
            <a:r>
              <a:rPr lang="en-US" altLang="zh-CN" i="1" dirty="0" err="1"/>
              <a:t>E</a:t>
            </a:r>
            <a:r>
              <a:rPr lang="en-US" altLang="zh-CN" i="1" baseline="-25000" dirty="0" err="1"/>
              <a:t>a</a:t>
            </a:r>
            <a:r>
              <a:rPr lang="en-US" altLang="zh-CN" dirty="0"/>
              <a:t>) Register length:  32 bits</a:t>
            </a:r>
          </a:p>
          <a:p>
            <a:endParaRPr lang="zh-CN" altLang="en-US" dirty="0"/>
          </a:p>
        </p:txBody>
      </p:sp>
    </p:spTree>
    <p:extLst>
      <p:ext uri="{BB962C8B-B14F-4D97-AF65-F5344CB8AC3E}">
        <p14:creationId xmlns:p14="http://schemas.microsoft.com/office/powerpoint/2010/main" val="499147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60537"/>
            <a:ext cx="7010400" cy="479747"/>
          </a:xfrm>
        </p:spPr>
        <p:txBody>
          <a:bodyPr/>
          <a:lstStyle/>
          <a:p>
            <a:r>
              <a:rPr lang="zh-CN" altLang="en-US" sz="3200" dirty="0"/>
              <a:t>练习</a:t>
            </a:r>
            <a:r>
              <a:rPr lang="en-US" altLang="zh-CN" sz="3200" dirty="0"/>
              <a:t>1</a:t>
            </a:r>
            <a:endParaRPr lang="zh-CN" altLang="en-US"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449" y="1524001"/>
            <a:ext cx="1881601" cy="167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448" y="3505200"/>
            <a:ext cx="193548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728248" y="1524000"/>
            <a:ext cx="310134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0832314" y="188589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0x100</a:t>
            </a:r>
            <a:endParaRPr lang="zh-CN" altLang="en-US" sz="2000" dirty="0">
              <a:solidFill>
                <a:schemeClr val="accent2"/>
              </a:solidFill>
              <a:latin typeface="Calibri" panose="020F0502020204030204" pitchFamily="34" charset="0"/>
            </a:endParaRPr>
          </a:p>
        </p:txBody>
      </p:sp>
      <p:sp>
        <p:nvSpPr>
          <p:cNvPr id="7" name="矩形 6"/>
          <p:cNvSpPr/>
          <p:nvPr/>
        </p:nvSpPr>
        <p:spPr>
          <a:xfrm>
            <a:off x="10832314" y="2196244"/>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0xAB</a:t>
            </a:r>
            <a:endParaRPr lang="zh-CN" altLang="en-US" sz="2000" dirty="0">
              <a:solidFill>
                <a:schemeClr val="accent2"/>
              </a:solidFill>
              <a:latin typeface="Calibri" panose="020F0502020204030204" pitchFamily="34" charset="0"/>
            </a:endParaRPr>
          </a:p>
        </p:txBody>
      </p:sp>
      <p:sp>
        <p:nvSpPr>
          <p:cNvPr id="8" name="矩形 7"/>
          <p:cNvSpPr/>
          <p:nvPr/>
        </p:nvSpPr>
        <p:spPr>
          <a:xfrm>
            <a:off x="10832314" y="251460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0x108</a:t>
            </a:r>
            <a:endParaRPr lang="zh-CN" altLang="en-US" sz="2000" dirty="0">
              <a:solidFill>
                <a:schemeClr val="accent2"/>
              </a:solidFill>
              <a:latin typeface="Calibri" panose="020F0502020204030204" pitchFamily="34" charset="0"/>
            </a:endParaRPr>
          </a:p>
        </p:txBody>
      </p:sp>
      <p:sp>
        <p:nvSpPr>
          <p:cNvPr id="9" name="矩形 8"/>
          <p:cNvSpPr/>
          <p:nvPr/>
        </p:nvSpPr>
        <p:spPr>
          <a:xfrm>
            <a:off x="10832314" y="2795528"/>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0xFF</a:t>
            </a:r>
            <a:endParaRPr lang="zh-CN" altLang="en-US" sz="2000" dirty="0">
              <a:solidFill>
                <a:schemeClr val="accent2"/>
              </a:solidFill>
              <a:latin typeface="Calibri" panose="020F0502020204030204" pitchFamily="34" charset="0"/>
            </a:endParaRPr>
          </a:p>
        </p:txBody>
      </p:sp>
      <p:sp>
        <p:nvSpPr>
          <p:cNvPr id="10" name="矩形 9"/>
          <p:cNvSpPr/>
          <p:nvPr/>
        </p:nvSpPr>
        <p:spPr>
          <a:xfrm>
            <a:off x="10832314" y="310509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0xAB</a:t>
            </a:r>
            <a:endParaRPr lang="zh-CN" altLang="en-US" sz="2000" dirty="0">
              <a:solidFill>
                <a:schemeClr val="accent2"/>
              </a:solidFill>
              <a:latin typeface="Calibri" panose="020F0502020204030204" pitchFamily="34" charset="0"/>
            </a:endParaRPr>
          </a:p>
        </p:txBody>
      </p:sp>
      <p:sp>
        <p:nvSpPr>
          <p:cNvPr id="11" name="矩形 10"/>
          <p:cNvSpPr/>
          <p:nvPr/>
        </p:nvSpPr>
        <p:spPr>
          <a:xfrm>
            <a:off x="10832314" y="342900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0x11</a:t>
            </a:r>
            <a:endParaRPr lang="zh-CN" altLang="en-US" sz="2000" dirty="0">
              <a:solidFill>
                <a:schemeClr val="accent2"/>
              </a:solidFill>
              <a:latin typeface="Calibri" panose="020F0502020204030204" pitchFamily="34" charset="0"/>
            </a:endParaRPr>
          </a:p>
        </p:txBody>
      </p:sp>
      <p:sp>
        <p:nvSpPr>
          <p:cNvPr id="12" name="矩形 11"/>
          <p:cNvSpPr/>
          <p:nvPr/>
        </p:nvSpPr>
        <p:spPr>
          <a:xfrm>
            <a:off x="10832314" y="373380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0x13</a:t>
            </a:r>
            <a:endParaRPr lang="zh-CN" altLang="en-US" sz="2000" dirty="0">
              <a:solidFill>
                <a:schemeClr val="accent2"/>
              </a:solidFill>
              <a:latin typeface="Calibri" panose="020F0502020204030204" pitchFamily="34" charset="0"/>
            </a:endParaRPr>
          </a:p>
        </p:txBody>
      </p:sp>
      <p:sp>
        <p:nvSpPr>
          <p:cNvPr id="13" name="矩形 12"/>
          <p:cNvSpPr/>
          <p:nvPr/>
        </p:nvSpPr>
        <p:spPr>
          <a:xfrm>
            <a:off x="10832314" y="436239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0x11</a:t>
            </a:r>
            <a:endParaRPr lang="zh-CN" altLang="en-US" sz="2000" dirty="0">
              <a:solidFill>
                <a:schemeClr val="accent2"/>
              </a:solidFill>
              <a:latin typeface="Calibri" panose="020F0502020204030204" pitchFamily="34" charset="0"/>
            </a:endParaRPr>
          </a:p>
        </p:txBody>
      </p:sp>
      <p:sp>
        <p:nvSpPr>
          <p:cNvPr id="14" name="矩形 13"/>
          <p:cNvSpPr/>
          <p:nvPr/>
        </p:nvSpPr>
        <p:spPr>
          <a:xfrm>
            <a:off x="10832314" y="4038601"/>
            <a:ext cx="1096334" cy="353943"/>
          </a:xfrm>
          <a:prstGeom prst="rect">
            <a:avLst/>
          </a:prstGeom>
        </p:spPr>
        <p:txBody>
          <a:bodyPr wrap="square">
            <a:spAutoFit/>
          </a:bodyPr>
          <a:lstStyle/>
          <a:p>
            <a:pPr>
              <a:buNone/>
            </a:pPr>
            <a:r>
              <a:rPr lang="en-US" altLang="zh-CN" sz="2000" dirty="0">
                <a:solidFill>
                  <a:schemeClr val="accent2"/>
                </a:solidFill>
                <a:latin typeface="Calibri" panose="020F0502020204030204" pitchFamily="34" charset="0"/>
              </a:rPr>
              <a:t>0xFF</a:t>
            </a:r>
            <a:endParaRPr lang="zh-CN" altLang="en-US" sz="2000" dirty="0">
              <a:solidFill>
                <a:schemeClr val="accent2"/>
              </a:solidFill>
              <a:latin typeface="Calibri" panose="020F0502020204030204" pitchFamily="34" charset="0"/>
            </a:endParaRPr>
          </a:p>
        </p:txBody>
      </p:sp>
      <p:sp>
        <p:nvSpPr>
          <p:cNvPr id="15" name="内容占位符 4"/>
          <p:cNvSpPr txBox="1">
            <a:spLocks/>
          </p:cNvSpPr>
          <p:nvPr/>
        </p:nvSpPr>
        <p:spPr bwMode="auto">
          <a:xfrm>
            <a:off x="123363" y="1871341"/>
            <a:ext cx="7896225" cy="216726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125000"/>
              </a:lnSpc>
              <a:spcBef>
                <a:spcPts val="0"/>
              </a:spcBef>
              <a:spcAft>
                <a:spcPct val="0"/>
              </a:spcAft>
              <a:buClr>
                <a:srgbClr val="FF0000"/>
              </a:buClr>
              <a:buSzPct val="100000"/>
              <a:buFont typeface="Wingdings"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338" indent="-193675" algn="l" rtl="0" eaLnBrk="0" fontAlgn="base" hangingPunct="0">
              <a:lnSpc>
                <a:spcPct val="125000"/>
              </a:lnSpc>
              <a:spcBef>
                <a:spcPts val="0"/>
              </a:spcBef>
              <a:spcAft>
                <a:spcPct val="0"/>
              </a:spcAft>
              <a:buClr>
                <a:srgbClr val="001ADC"/>
              </a:buClr>
              <a:buSzPct val="100000"/>
              <a:buFont typeface="Wingdings"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088" algn="l" rtl="0" eaLnBrk="0" fontAlgn="base" hangingPunct="0">
              <a:lnSpc>
                <a:spcPct val="125000"/>
              </a:lnSpc>
              <a:spcBef>
                <a:spcPts val="0"/>
              </a:spcBef>
              <a:spcAft>
                <a:spcPct val="0"/>
              </a:spcAft>
              <a:buClr>
                <a:srgbClr val="05AD01"/>
              </a:buClr>
              <a:buSzPct val="100000"/>
              <a:buFont typeface="Wingdings"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anose="05000000000000000000" pitchFamily="2" charset="2"/>
              <a:buChar char="l"/>
            </a:pPr>
            <a:r>
              <a:rPr lang="en-US" altLang="zh-CN" i="1" kern="0" dirty="0"/>
              <a:t>$</a:t>
            </a:r>
            <a:r>
              <a:rPr lang="en-US" altLang="zh-CN" i="1" kern="0" dirty="0" err="1"/>
              <a:t>Imm</a:t>
            </a:r>
            <a:r>
              <a:rPr lang="en-US" altLang="zh-CN" i="1" kern="0" dirty="0"/>
              <a:t> </a:t>
            </a:r>
            <a:r>
              <a:rPr lang="en-US" altLang="zh-CN" kern="0" dirty="0"/>
              <a:t>vs </a:t>
            </a:r>
            <a:r>
              <a:rPr lang="en-US" altLang="zh-CN" i="1" kern="0" dirty="0" err="1"/>
              <a:t>Imm</a:t>
            </a:r>
            <a:endParaRPr lang="en-US" altLang="zh-CN" i="1" kern="0" dirty="0"/>
          </a:p>
          <a:p>
            <a:pPr>
              <a:buFont typeface="Wingdings" panose="05000000000000000000" pitchFamily="2" charset="2"/>
              <a:buChar char="l"/>
            </a:pPr>
            <a:r>
              <a:rPr lang="en-US" altLang="zh-CN" i="1" kern="0" dirty="0" err="1"/>
              <a:t>E</a:t>
            </a:r>
            <a:r>
              <a:rPr lang="en-US" altLang="zh-CN" i="1" kern="0" baseline="-25000" dirty="0" err="1"/>
              <a:t>a</a:t>
            </a:r>
            <a:r>
              <a:rPr lang="en-US" altLang="zh-CN" i="1" kern="0" baseline="-25000" dirty="0"/>
              <a:t>  </a:t>
            </a:r>
            <a:r>
              <a:rPr lang="en-US" altLang="zh-CN" kern="0" dirty="0"/>
              <a:t>vs </a:t>
            </a:r>
            <a:r>
              <a:rPr lang="en-US" altLang="zh-CN" i="1" kern="0" dirty="0"/>
              <a:t> </a:t>
            </a:r>
            <a:r>
              <a:rPr lang="en-US" altLang="zh-CN" kern="0" dirty="0"/>
              <a:t>(</a:t>
            </a:r>
            <a:r>
              <a:rPr lang="en-US" altLang="zh-CN" i="1" kern="0" dirty="0" err="1"/>
              <a:t>E</a:t>
            </a:r>
            <a:r>
              <a:rPr lang="en-US" altLang="zh-CN" i="1" kern="0" baseline="-25000" dirty="0" err="1"/>
              <a:t>a</a:t>
            </a:r>
            <a:r>
              <a:rPr lang="en-US" altLang="zh-CN" kern="0" dirty="0"/>
              <a:t>)</a:t>
            </a:r>
          </a:p>
          <a:p>
            <a:pPr>
              <a:buFont typeface="Wingdings" panose="05000000000000000000" pitchFamily="2" charset="2"/>
              <a:buChar char="l"/>
            </a:pPr>
            <a:r>
              <a:rPr lang="en-US" altLang="zh-CN" i="1" kern="0" dirty="0" err="1"/>
              <a:t>E</a:t>
            </a:r>
            <a:r>
              <a:rPr lang="en-US" altLang="zh-CN" i="1" kern="0" baseline="-25000" dirty="0" err="1"/>
              <a:t>a</a:t>
            </a:r>
            <a:r>
              <a:rPr lang="en-US" altLang="zh-CN" kern="0" dirty="0"/>
              <a:t>  Register length:  8, 16, 32 bits</a:t>
            </a:r>
          </a:p>
          <a:p>
            <a:pPr>
              <a:buFont typeface="Wingdings" panose="05000000000000000000" pitchFamily="2" charset="2"/>
              <a:buChar char="l"/>
            </a:pPr>
            <a:r>
              <a:rPr lang="en-US" altLang="zh-CN" kern="0" dirty="0"/>
              <a:t>(</a:t>
            </a:r>
            <a:r>
              <a:rPr lang="en-US" altLang="zh-CN" i="1" kern="0" dirty="0" err="1"/>
              <a:t>E</a:t>
            </a:r>
            <a:r>
              <a:rPr lang="en-US" altLang="zh-CN" i="1" kern="0" baseline="-25000" dirty="0" err="1"/>
              <a:t>a</a:t>
            </a:r>
            <a:r>
              <a:rPr lang="en-US" altLang="zh-CN" kern="0" dirty="0"/>
              <a:t>) Register length:  32 bits</a:t>
            </a:r>
          </a:p>
          <a:p>
            <a:endParaRPr lang="zh-CN" altLang="en-US" kern="0" dirty="0"/>
          </a:p>
        </p:txBody>
      </p:sp>
    </p:spTree>
    <p:extLst>
      <p:ext uri="{BB962C8B-B14F-4D97-AF65-F5344CB8AC3E}">
        <p14:creationId xmlns:p14="http://schemas.microsoft.com/office/powerpoint/2010/main" val="122792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831" y="172851"/>
            <a:ext cx="8229600" cy="479747"/>
          </a:xfrm>
        </p:spPr>
        <p:txBody>
          <a:bodyPr/>
          <a:lstStyle/>
          <a:p>
            <a:r>
              <a:rPr lang="zh-CN" altLang="en-US" sz="3200" dirty="0"/>
              <a:t>存储器操作数的寻址方式</a:t>
            </a:r>
          </a:p>
        </p:txBody>
      </p:sp>
      <p:sp>
        <p:nvSpPr>
          <p:cNvPr id="615427" name="Rectangle 3"/>
          <p:cNvSpPr>
            <a:spLocks noGrp="1" noChangeArrowheads="1"/>
          </p:cNvSpPr>
          <p:nvPr>
            <p:ph type="body" idx="1"/>
          </p:nvPr>
        </p:nvSpPr>
        <p:spPr>
          <a:xfrm>
            <a:off x="1762920" y="1072653"/>
            <a:ext cx="3113087" cy="1744067"/>
          </a:xfrm>
        </p:spPr>
        <p:txBody>
          <a:bodyPr/>
          <a:lstStyle/>
          <a:p>
            <a:pPr>
              <a:lnSpc>
                <a:spcPct val="100000"/>
              </a:lnSpc>
              <a:buFontTx/>
              <a:buNone/>
            </a:pPr>
            <a:r>
              <a:rPr lang="en-US" altLang="zh-CN" dirty="0" err="1"/>
              <a:t>int</a:t>
            </a:r>
            <a:r>
              <a:rPr lang="en-US" altLang="zh-CN" dirty="0"/>
              <a:t> x</a:t>
            </a:r>
            <a:r>
              <a:rPr lang="zh-CN" altLang="en-US" dirty="0"/>
              <a:t>；</a:t>
            </a:r>
          </a:p>
          <a:p>
            <a:pPr>
              <a:lnSpc>
                <a:spcPct val="100000"/>
              </a:lnSpc>
              <a:buFontTx/>
              <a:buNone/>
            </a:pPr>
            <a:r>
              <a:rPr lang="en-US" altLang="zh-CN" dirty="0"/>
              <a:t>float a[100];</a:t>
            </a:r>
          </a:p>
          <a:p>
            <a:pPr>
              <a:lnSpc>
                <a:spcPct val="100000"/>
              </a:lnSpc>
              <a:buFontTx/>
              <a:buNone/>
            </a:pPr>
            <a:r>
              <a:rPr lang="en-US" altLang="zh-CN" dirty="0"/>
              <a:t>short b[4][4];</a:t>
            </a:r>
          </a:p>
          <a:p>
            <a:pPr>
              <a:lnSpc>
                <a:spcPct val="100000"/>
              </a:lnSpc>
              <a:buFontTx/>
              <a:buNone/>
            </a:pPr>
            <a:r>
              <a:rPr lang="en-US" altLang="zh-CN" dirty="0"/>
              <a:t>char c;</a:t>
            </a:r>
          </a:p>
          <a:p>
            <a:pPr>
              <a:lnSpc>
                <a:spcPct val="100000"/>
              </a:lnSpc>
              <a:buFontTx/>
              <a:buNone/>
            </a:pPr>
            <a:r>
              <a:rPr lang="en-US" altLang="zh-CN" dirty="0"/>
              <a:t>double d[10]; </a:t>
            </a:r>
          </a:p>
        </p:txBody>
      </p:sp>
      <p:sp>
        <p:nvSpPr>
          <p:cNvPr id="615428" name="Text Box 4"/>
          <p:cNvSpPr txBox="1">
            <a:spLocks noChangeArrowheads="1"/>
          </p:cNvSpPr>
          <p:nvPr/>
        </p:nvSpPr>
        <p:spPr bwMode="auto">
          <a:xfrm>
            <a:off x="1820864" y="3203575"/>
            <a:ext cx="4275137" cy="344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
              </a:spcBef>
              <a:buFontTx/>
              <a:buNone/>
            </a:pPr>
            <a:r>
              <a:rPr lang="en-US" altLang="zh-CN" sz="2200" dirty="0">
                <a:solidFill>
                  <a:srgbClr val="CC3300"/>
                </a:solidFill>
                <a:latin typeface="微软雅黑" panose="020B0503020204020204" pitchFamily="34" charset="-122"/>
                <a:ea typeface="微软雅黑" panose="020B0503020204020204" pitchFamily="34" charset="-122"/>
              </a:rPr>
              <a:t>a[</a:t>
            </a:r>
            <a:r>
              <a:rPr lang="en-US" altLang="zh-CN" sz="2200" dirty="0" err="1">
                <a:solidFill>
                  <a:srgbClr val="CC3300"/>
                </a:solidFill>
                <a:latin typeface="微软雅黑" panose="020B0503020204020204" pitchFamily="34" charset="-122"/>
                <a:ea typeface="微软雅黑" panose="020B0503020204020204" pitchFamily="34" charset="-122"/>
              </a:rPr>
              <a:t>i</a:t>
            </a:r>
            <a:r>
              <a:rPr lang="en-US" altLang="zh-CN" sz="2200" dirty="0">
                <a:solidFill>
                  <a:srgbClr val="CC3300"/>
                </a:solidFill>
                <a:latin typeface="微软雅黑" panose="020B0503020204020204" pitchFamily="34" charset="-122"/>
                <a:ea typeface="微软雅黑" panose="020B0503020204020204" pitchFamily="34" charset="-122"/>
              </a:rPr>
              <a:t>]</a:t>
            </a:r>
            <a:r>
              <a:rPr lang="zh-CN" altLang="en-US" sz="2200" dirty="0">
                <a:solidFill>
                  <a:srgbClr val="CC3300"/>
                </a:solidFill>
                <a:latin typeface="微软雅黑" panose="020B0503020204020204" pitchFamily="34" charset="-122"/>
                <a:ea typeface="微软雅黑" panose="020B0503020204020204" pitchFamily="34" charset="-122"/>
              </a:rPr>
              <a:t>的地址如何计算？</a:t>
            </a:r>
          </a:p>
          <a:p>
            <a:pPr eaLnBrk="1" hangingPunct="1">
              <a:lnSpc>
                <a:spcPct val="100000"/>
              </a:lnSpc>
              <a:spcBef>
                <a:spcPct val="5000"/>
              </a:spcBef>
              <a:buFontTx/>
              <a:buNone/>
            </a:pPr>
            <a:r>
              <a:rPr lang="en-US" altLang="zh-CN" sz="2200" dirty="0">
                <a:solidFill>
                  <a:srgbClr val="008000"/>
                </a:solidFill>
                <a:latin typeface="微软雅黑" panose="020B0503020204020204" pitchFamily="34" charset="-122"/>
                <a:ea typeface="微软雅黑" panose="020B0503020204020204" pitchFamily="34" charset="-122"/>
              </a:rPr>
              <a:t>104</a:t>
            </a:r>
            <a:r>
              <a:rPr lang="en-US" altLang="zh-CN" sz="2200" dirty="0">
                <a:latin typeface="微软雅黑" panose="020B0503020204020204" pitchFamily="34" charset="-122"/>
                <a:ea typeface="微软雅黑" panose="020B0503020204020204" pitchFamily="34" charset="-122"/>
              </a:rPr>
              <a:t>+i×</a:t>
            </a:r>
            <a:r>
              <a:rPr lang="en-US" altLang="zh-CN" sz="2200" dirty="0">
                <a:solidFill>
                  <a:srgbClr val="FF3300"/>
                </a:solidFill>
                <a:latin typeface="微软雅黑" panose="020B0503020204020204" pitchFamily="34" charset="-122"/>
                <a:ea typeface="微软雅黑" panose="020B0503020204020204" pitchFamily="34" charset="-122"/>
              </a:rPr>
              <a:t>4</a:t>
            </a:r>
          </a:p>
          <a:p>
            <a:pPr eaLnBrk="1" hangingPunct="1">
              <a:lnSpc>
                <a:spcPct val="100000"/>
              </a:lnSpc>
              <a:spcBef>
                <a:spcPct val="5000"/>
              </a:spcBef>
              <a:buFontTx/>
              <a:buNone/>
            </a:pPr>
            <a:r>
              <a:rPr lang="en-US" altLang="zh-CN" sz="2200" dirty="0" err="1">
                <a:latin typeface="微软雅黑" panose="020B0503020204020204" pitchFamily="34" charset="-122"/>
                <a:ea typeface="微软雅黑" panose="020B0503020204020204" pitchFamily="34" charset="-122"/>
              </a:rPr>
              <a:t>i</a:t>
            </a:r>
            <a:r>
              <a:rPr lang="en-US" altLang="zh-CN" sz="2200" dirty="0">
                <a:latin typeface="微软雅黑" panose="020B0503020204020204" pitchFamily="34" charset="-122"/>
                <a:ea typeface="微软雅黑" panose="020B0503020204020204" pitchFamily="34" charset="-122"/>
              </a:rPr>
              <a:t>=99</a:t>
            </a:r>
            <a:r>
              <a:rPr lang="zh-CN" altLang="en-US" sz="2200" dirty="0">
                <a:latin typeface="微软雅黑" panose="020B0503020204020204" pitchFamily="34" charset="-122"/>
                <a:ea typeface="微软雅黑" panose="020B0503020204020204" pitchFamily="34" charset="-122"/>
              </a:rPr>
              <a:t>时，</a:t>
            </a:r>
            <a:r>
              <a:rPr lang="en-US" altLang="zh-CN" sz="2200" dirty="0">
                <a:latin typeface="微软雅黑" panose="020B0503020204020204" pitchFamily="34" charset="-122"/>
                <a:ea typeface="微软雅黑" panose="020B0503020204020204" pitchFamily="34" charset="-122"/>
              </a:rPr>
              <a:t>104+99×4=500</a:t>
            </a:r>
          </a:p>
          <a:p>
            <a:pPr eaLnBrk="1" hangingPunct="1">
              <a:lnSpc>
                <a:spcPct val="100000"/>
              </a:lnSpc>
              <a:spcBef>
                <a:spcPct val="30000"/>
              </a:spcBef>
              <a:buFontTx/>
              <a:buNone/>
            </a:pPr>
            <a:r>
              <a:rPr lang="en-US" altLang="zh-CN" sz="2200" dirty="0">
                <a:solidFill>
                  <a:srgbClr val="CC3300"/>
                </a:solidFill>
                <a:latin typeface="微软雅黑" panose="020B0503020204020204" pitchFamily="34" charset="-122"/>
                <a:ea typeface="微软雅黑" panose="020B0503020204020204" pitchFamily="34" charset="-122"/>
              </a:rPr>
              <a:t>b[</a:t>
            </a:r>
            <a:r>
              <a:rPr lang="en-US" altLang="zh-CN" sz="2200" dirty="0" err="1">
                <a:solidFill>
                  <a:srgbClr val="CC3300"/>
                </a:solidFill>
                <a:latin typeface="微软雅黑" panose="020B0503020204020204" pitchFamily="34" charset="-122"/>
                <a:ea typeface="微软雅黑" panose="020B0503020204020204" pitchFamily="34" charset="-122"/>
              </a:rPr>
              <a:t>i</a:t>
            </a:r>
            <a:r>
              <a:rPr lang="en-US" altLang="zh-CN" sz="2200" dirty="0">
                <a:solidFill>
                  <a:srgbClr val="CC3300"/>
                </a:solidFill>
                <a:latin typeface="微软雅黑" panose="020B0503020204020204" pitchFamily="34" charset="-122"/>
                <a:ea typeface="微软雅黑" panose="020B0503020204020204" pitchFamily="34" charset="-122"/>
              </a:rPr>
              <a:t>][j]</a:t>
            </a:r>
            <a:r>
              <a:rPr lang="zh-CN" altLang="en-US" sz="2200" dirty="0">
                <a:solidFill>
                  <a:srgbClr val="CC3300"/>
                </a:solidFill>
                <a:latin typeface="微软雅黑" panose="020B0503020204020204" pitchFamily="34" charset="-122"/>
                <a:ea typeface="微软雅黑" panose="020B0503020204020204" pitchFamily="34" charset="-122"/>
              </a:rPr>
              <a:t>的地址如何计算？</a:t>
            </a:r>
          </a:p>
          <a:p>
            <a:pPr eaLnBrk="1" hangingPunct="1">
              <a:lnSpc>
                <a:spcPct val="100000"/>
              </a:lnSpc>
              <a:spcBef>
                <a:spcPct val="5000"/>
              </a:spcBef>
              <a:buFontTx/>
              <a:buNone/>
            </a:pPr>
            <a:r>
              <a:rPr lang="en-US" altLang="zh-CN" sz="2200" dirty="0">
                <a:solidFill>
                  <a:srgbClr val="008000"/>
                </a:solidFill>
                <a:latin typeface="微软雅黑" panose="020B0503020204020204" pitchFamily="34" charset="-122"/>
                <a:ea typeface="微软雅黑" panose="020B0503020204020204" pitchFamily="34" charset="-122"/>
              </a:rPr>
              <a:t>504</a:t>
            </a:r>
            <a:r>
              <a:rPr lang="en-US" altLang="zh-CN" sz="2200" dirty="0">
                <a:latin typeface="微软雅黑" panose="020B0503020204020204" pitchFamily="34" charset="-122"/>
                <a:ea typeface="微软雅黑" panose="020B0503020204020204" pitchFamily="34" charset="-122"/>
              </a:rPr>
              <a:t>+</a:t>
            </a:r>
            <a:r>
              <a:rPr lang="en-US" altLang="zh-CN" sz="2200" dirty="0">
                <a:solidFill>
                  <a:srgbClr val="3333CC"/>
                </a:solidFill>
                <a:latin typeface="微软雅黑" panose="020B0503020204020204" pitchFamily="34" charset="-122"/>
                <a:ea typeface="微软雅黑" panose="020B0503020204020204" pitchFamily="34" charset="-122"/>
              </a:rPr>
              <a:t>i×8</a:t>
            </a:r>
            <a:r>
              <a:rPr lang="en-US" altLang="zh-CN" sz="2200" dirty="0">
                <a:latin typeface="微软雅黑" panose="020B0503020204020204" pitchFamily="34" charset="-122"/>
                <a:ea typeface="微软雅黑" panose="020B0503020204020204" pitchFamily="34" charset="-122"/>
              </a:rPr>
              <a:t>+j×</a:t>
            </a:r>
            <a:r>
              <a:rPr lang="en-US" altLang="zh-CN" sz="2200" dirty="0">
                <a:solidFill>
                  <a:srgbClr val="FF3300"/>
                </a:solidFill>
                <a:latin typeface="微软雅黑" panose="020B0503020204020204" pitchFamily="34" charset="-122"/>
                <a:ea typeface="微软雅黑" panose="020B0503020204020204" pitchFamily="34" charset="-122"/>
              </a:rPr>
              <a:t>2</a:t>
            </a:r>
          </a:p>
          <a:p>
            <a:pPr eaLnBrk="1" hangingPunct="1">
              <a:lnSpc>
                <a:spcPct val="100000"/>
              </a:lnSpc>
              <a:spcBef>
                <a:spcPct val="5000"/>
              </a:spcBef>
              <a:buFontTx/>
              <a:buNone/>
            </a:pPr>
            <a:r>
              <a:rPr lang="en-US" altLang="zh-CN" sz="2200" dirty="0" err="1">
                <a:latin typeface="微软雅黑" panose="020B0503020204020204" pitchFamily="34" charset="-122"/>
                <a:ea typeface="微软雅黑" panose="020B0503020204020204" pitchFamily="34" charset="-122"/>
              </a:rPr>
              <a:t>i</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j=2</a:t>
            </a:r>
            <a:r>
              <a:rPr lang="zh-CN" altLang="en-US" sz="2200" dirty="0">
                <a:latin typeface="微软雅黑" panose="020B0503020204020204" pitchFamily="34" charset="-122"/>
                <a:ea typeface="微软雅黑" panose="020B0503020204020204" pitchFamily="34" charset="-122"/>
              </a:rPr>
              <a:t>时，</a:t>
            </a:r>
            <a:r>
              <a:rPr lang="en-US" altLang="zh-CN" sz="2200" dirty="0">
                <a:latin typeface="微软雅黑" panose="020B0503020204020204" pitchFamily="34" charset="-122"/>
                <a:ea typeface="微软雅黑" panose="020B0503020204020204" pitchFamily="34" charset="-122"/>
              </a:rPr>
              <a:t>504+24+4=532</a:t>
            </a:r>
          </a:p>
          <a:p>
            <a:pPr eaLnBrk="1" hangingPunct="1">
              <a:lnSpc>
                <a:spcPct val="100000"/>
              </a:lnSpc>
              <a:spcBef>
                <a:spcPct val="40000"/>
              </a:spcBef>
              <a:buFontTx/>
              <a:buNone/>
            </a:pPr>
            <a:r>
              <a:rPr lang="en-US" altLang="zh-CN" sz="2200" dirty="0">
                <a:solidFill>
                  <a:srgbClr val="CC3300"/>
                </a:solidFill>
                <a:latin typeface="微软雅黑" panose="020B0503020204020204" pitchFamily="34" charset="-122"/>
                <a:ea typeface="微软雅黑" panose="020B0503020204020204" pitchFamily="34" charset="-122"/>
              </a:rPr>
              <a:t>d[</a:t>
            </a:r>
            <a:r>
              <a:rPr lang="en-US" altLang="zh-CN" sz="2200" dirty="0" err="1">
                <a:solidFill>
                  <a:srgbClr val="CC3300"/>
                </a:solidFill>
                <a:latin typeface="微软雅黑" panose="020B0503020204020204" pitchFamily="34" charset="-122"/>
                <a:ea typeface="微软雅黑" panose="020B0503020204020204" pitchFamily="34" charset="-122"/>
              </a:rPr>
              <a:t>i</a:t>
            </a:r>
            <a:r>
              <a:rPr lang="en-US" altLang="zh-CN" sz="2200" dirty="0">
                <a:solidFill>
                  <a:srgbClr val="CC3300"/>
                </a:solidFill>
                <a:latin typeface="微软雅黑" panose="020B0503020204020204" pitchFamily="34" charset="-122"/>
                <a:ea typeface="微软雅黑" panose="020B0503020204020204" pitchFamily="34" charset="-122"/>
              </a:rPr>
              <a:t>]</a:t>
            </a:r>
            <a:r>
              <a:rPr lang="zh-CN" altLang="en-US" sz="2200" dirty="0">
                <a:solidFill>
                  <a:srgbClr val="CC3300"/>
                </a:solidFill>
                <a:latin typeface="微软雅黑" panose="020B0503020204020204" pitchFamily="34" charset="-122"/>
                <a:ea typeface="微软雅黑" panose="020B0503020204020204" pitchFamily="34" charset="-122"/>
              </a:rPr>
              <a:t>的地址如何计算？</a:t>
            </a:r>
          </a:p>
          <a:p>
            <a:pPr eaLnBrk="1" hangingPunct="1">
              <a:lnSpc>
                <a:spcPct val="100000"/>
              </a:lnSpc>
              <a:spcBef>
                <a:spcPct val="0"/>
              </a:spcBef>
              <a:buFontTx/>
              <a:buNone/>
            </a:pPr>
            <a:r>
              <a:rPr lang="en-US" altLang="zh-CN" sz="2200" dirty="0">
                <a:solidFill>
                  <a:srgbClr val="008000"/>
                </a:solidFill>
                <a:latin typeface="微软雅黑" panose="020B0503020204020204" pitchFamily="34" charset="-122"/>
                <a:ea typeface="微软雅黑" panose="020B0503020204020204" pitchFamily="34" charset="-122"/>
              </a:rPr>
              <a:t>544</a:t>
            </a:r>
            <a:r>
              <a:rPr lang="en-US" altLang="zh-CN" sz="2200" dirty="0">
                <a:latin typeface="微软雅黑" panose="020B0503020204020204" pitchFamily="34" charset="-122"/>
                <a:ea typeface="微软雅黑" panose="020B0503020204020204" pitchFamily="34" charset="-122"/>
              </a:rPr>
              <a:t>+i×</a:t>
            </a:r>
            <a:r>
              <a:rPr lang="en-US" altLang="zh-CN" sz="2200" dirty="0">
                <a:solidFill>
                  <a:srgbClr val="FF3300"/>
                </a:solidFill>
                <a:latin typeface="微软雅黑" panose="020B0503020204020204" pitchFamily="34" charset="-122"/>
                <a:ea typeface="微软雅黑" panose="020B0503020204020204" pitchFamily="34" charset="-122"/>
              </a:rPr>
              <a:t>8</a:t>
            </a:r>
          </a:p>
          <a:p>
            <a:pPr eaLnBrk="1" hangingPunct="1">
              <a:lnSpc>
                <a:spcPct val="100000"/>
              </a:lnSpc>
              <a:spcBef>
                <a:spcPct val="0"/>
              </a:spcBef>
              <a:buFontTx/>
              <a:buNone/>
            </a:pPr>
            <a:r>
              <a:rPr lang="en-US" altLang="zh-CN" sz="2200" dirty="0" err="1">
                <a:latin typeface="微软雅黑" panose="020B0503020204020204" pitchFamily="34" charset="-122"/>
                <a:ea typeface="微软雅黑" panose="020B0503020204020204" pitchFamily="34" charset="-122"/>
              </a:rPr>
              <a:t>i</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时，</a:t>
            </a:r>
            <a:r>
              <a:rPr lang="en-US" altLang="zh-CN" sz="2200" dirty="0">
                <a:latin typeface="微软雅黑" panose="020B0503020204020204" pitchFamily="34" charset="-122"/>
                <a:ea typeface="微软雅黑" panose="020B0503020204020204" pitchFamily="34" charset="-122"/>
              </a:rPr>
              <a:t>544+9×8=616</a:t>
            </a:r>
          </a:p>
        </p:txBody>
      </p:sp>
      <p:grpSp>
        <p:nvGrpSpPr>
          <p:cNvPr id="615429" name="Group 5"/>
          <p:cNvGrpSpPr>
            <a:grpSpLocks/>
          </p:cNvGrpSpPr>
          <p:nvPr/>
        </p:nvGrpSpPr>
        <p:grpSpPr bwMode="auto">
          <a:xfrm>
            <a:off x="6410325" y="684213"/>
            <a:ext cx="4211638" cy="6030912"/>
            <a:chOff x="3022" y="459"/>
            <a:chExt cx="2653" cy="3799"/>
          </a:xfrm>
        </p:grpSpPr>
        <p:sp>
          <p:nvSpPr>
            <p:cNvPr id="38918" name="Rectangle 6"/>
            <p:cNvSpPr>
              <a:spLocks noChangeArrowheads="1"/>
            </p:cNvSpPr>
            <p:nvPr/>
          </p:nvSpPr>
          <p:spPr bwMode="auto">
            <a:xfrm>
              <a:off x="3050" y="657"/>
              <a:ext cx="2155" cy="360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38919" name="Text Box 7"/>
            <p:cNvSpPr txBox="1">
              <a:spLocks noChangeArrowheads="1"/>
            </p:cNvSpPr>
            <p:nvPr/>
          </p:nvSpPr>
          <p:spPr bwMode="auto">
            <a:xfrm>
              <a:off x="3022" y="459"/>
              <a:ext cx="22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solidFill>
                    <a:srgbClr val="3333CC"/>
                  </a:solidFill>
                </a:rPr>
                <a:t>b31			     b0</a:t>
              </a:r>
            </a:p>
          </p:txBody>
        </p:sp>
        <p:sp>
          <p:nvSpPr>
            <p:cNvPr id="38920" name="Line 8"/>
            <p:cNvSpPr>
              <a:spLocks noChangeShapeType="1"/>
            </p:cNvSpPr>
            <p:nvPr/>
          </p:nvSpPr>
          <p:spPr bwMode="auto">
            <a:xfrm flipV="1">
              <a:off x="3050" y="3975"/>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9"/>
            <p:cNvSpPr>
              <a:spLocks noChangeShapeType="1"/>
            </p:cNvSpPr>
            <p:nvPr/>
          </p:nvSpPr>
          <p:spPr bwMode="auto">
            <a:xfrm flipV="1">
              <a:off x="3050" y="3266"/>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Text Box 10"/>
            <p:cNvSpPr txBox="1">
              <a:spLocks noChangeArrowheads="1"/>
            </p:cNvSpPr>
            <p:nvPr/>
          </p:nvSpPr>
          <p:spPr bwMode="auto">
            <a:xfrm>
              <a:off x="3929" y="3725"/>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x</a:t>
              </a:r>
            </a:p>
          </p:txBody>
        </p:sp>
        <p:sp>
          <p:nvSpPr>
            <p:cNvPr id="38923" name="Line 11"/>
            <p:cNvSpPr>
              <a:spLocks noChangeShapeType="1"/>
            </p:cNvSpPr>
            <p:nvPr/>
          </p:nvSpPr>
          <p:spPr bwMode="auto">
            <a:xfrm flipV="1">
              <a:off x="3050" y="3744"/>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4" name="Line 12"/>
            <p:cNvSpPr>
              <a:spLocks noChangeShapeType="1"/>
            </p:cNvSpPr>
            <p:nvPr/>
          </p:nvSpPr>
          <p:spPr bwMode="auto">
            <a:xfrm flipV="1">
              <a:off x="3050" y="3489"/>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5" name="Text Box 13"/>
            <p:cNvSpPr txBox="1">
              <a:spLocks noChangeArrowheads="1"/>
            </p:cNvSpPr>
            <p:nvPr/>
          </p:nvSpPr>
          <p:spPr bwMode="auto">
            <a:xfrm>
              <a:off x="3816" y="3489"/>
              <a:ext cx="5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a[0]</a:t>
              </a:r>
            </a:p>
          </p:txBody>
        </p:sp>
        <p:sp>
          <p:nvSpPr>
            <p:cNvPr id="38926" name="Line 14"/>
            <p:cNvSpPr>
              <a:spLocks noChangeShapeType="1"/>
            </p:cNvSpPr>
            <p:nvPr/>
          </p:nvSpPr>
          <p:spPr bwMode="auto">
            <a:xfrm flipV="1">
              <a:off x="3050" y="2982"/>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7" name="Text Box 15"/>
            <p:cNvSpPr txBox="1">
              <a:spLocks noChangeArrowheads="1"/>
            </p:cNvSpPr>
            <p:nvPr/>
          </p:nvSpPr>
          <p:spPr bwMode="auto">
            <a:xfrm>
              <a:off x="3787" y="3011"/>
              <a:ext cx="5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a[99]</a:t>
              </a:r>
            </a:p>
          </p:txBody>
        </p:sp>
        <p:sp>
          <p:nvSpPr>
            <p:cNvPr id="38928" name="Line 16"/>
            <p:cNvSpPr>
              <a:spLocks noChangeShapeType="1"/>
            </p:cNvSpPr>
            <p:nvPr/>
          </p:nvSpPr>
          <p:spPr bwMode="auto">
            <a:xfrm>
              <a:off x="4071" y="3294"/>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9" name="Line 17"/>
            <p:cNvSpPr>
              <a:spLocks noChangeShapeType="1"/>
            </p:cNvSpPr>
            <p:nvPr/>
          </p:nvSpPr>
          <p:spPr bwMode="auto">
            <a:xfrm flipV="1">
              <a:off x="3050" y="2727"/>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0" name="Text Box 18"/>
            <p:cNvSpPr txBox="1">
              <a:spLocks noChangeArrowheads="1"/>
            </p:cNvSpPr>
            <p:nvPr/>
          </p:nvSpPr>
          <p:spPr bwMode="auto">
            <a:xfrm>
              <a:off x="3220" y="2727"/>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b[0][1]</a:t>
              </a:r>
            </a:p>
          </p:txBody>
        </p:sp>
        <p:sp>
          <p:nvSpPr>
            <p:cNvPr id="38931" name="Line 19"/>
            <p:cNvSpPr>
              <a:spLocks noChangeShapeType="1"/>
            </p:cNvSpPr>
            <p:nvPr/>
          </p:nvSpPr>
          <p:spPr bwMode="auto">
            <a:xfrm>
              <a:off x="4099" y="2727"/>
              <a:ext cx="0"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2" name="Text Box 20"/>
            <p:cNvSpPr txBox="1">
              <a:spLocks noChangeArrowheads="1"/>
            </p:cNvSpPr>
            <p:nvPr/>
          </p:nvSpPr>
          <p:spPr bwMode="auto">
            <a:xfrm>
              <a:off x="5176" y="3744"/>
              <a:ext cx="4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100</a:t>
              </a:r>
            </a:p>
          </p:txBody>
        </p:sp>
        <p:sp>
          <p:nvSpPr>
            <p:cNvPr id="38933" name="Text Box 21"/>
            <p:cNvSpPr txBox="1">
              <a:spLocks noChangeArrowheads="1"/>
            </p:cNvSpPr>
            <p:nvPr/>
          </p:nvSpPr>
          <p:spPr bwMode="auto">
            <a:xfrm>
              <a:off x="5176" y="3517"/>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104</a:t>
              </a:r>
            </a:p>
          </p:txBody>
        </p:sp>
        <p:sp>
          <p:nvSpPr>
            <p:cNvPr id="38934" name="Text Box 22"/>
            <p:cNvSpPr txBox="1">
              <a:spLocks noChangeArrowheads="1"/>
            </p:cNvSpPr>
            <p:nvPr/>
          </p:nvSpPr>
          <p:spPr bwMode="auto">
            <a:xfrm>
              <a:off x="4269" y="2727"/>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b[0][0]</a:t>
              </a:r>
            </a:p>
          </p:txBody>
        </p:sp>
        <p:sp>
          <p:nvSpPr>
            <p:cNvPr id="38935" name="Line 23"/>
            <p:cNvSpPr>
              <a:spLocks noChangeShapeType="1"/>
            </p:cNvSpPr>
            <p:nvPr/>
          </p:nvSpPr>
          <p:spPr bwMode="auto">
            <a:xfrm flipV="1">
              <a:off x="3050" y="2444"/>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Line 24"/>
            <p:cNvSpPr>
              <a:spLocks noChangeShapeType="1"/>
            </p:cNvSpPr>
            <p:nvPr/>
          </p:nvSpPr>
          <p:spPr bwMode="auto">
            <a:xfrm flipV="1">
              <a:off x="3050" y="2189"/>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7" name="Text Box 25"/>
            <p:cNvSpPr txBox="1">
              <a:spLocks noChangeArrowheads="1"/>
            </p:cNvSpPr>
            <p:nvPr/>
          </p:nvSpPr>
          <p:spPr bwMode="auto">
            <a:xfrm>
              <a:off x="3220" y="2189"/>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b[3][3]</a:t>
              </a:r>
            </a:p>
          </p:txBody>
        </p:sp>
        <p:sp>
          <p:nvSpPr>
            <p:cNvPr id="38938" name="Line 26"/>
            <p:cNvSpPr>
              <a:spLocks noChangeShapeType="1"/>
            </p:cNvSpPr>
            <p:nvPr/>
          </p:nvSpPr>
          <p:spPr bwMode="auto">
            <a:xfrm>
              <a:off x="4099" y="2189"/>
              <a:ext cx="0"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9" name="Text Box 27"/>
            <p:cNvSpPr txBox="1">
              <a:spLocks noChangeArrowheads="1"/>
            </p:cNvSpPr>
            <p:nvPr/>
          </p:nvSpPr>
          <p:spPr bwMode="auto">
            <a:xfrm>
              <a:off x="4269" y="2189"/>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b[3][2]</a:t>
              </a:r>
            </a:p>
          </p:txBody>
        </p:sp>
        <p:sp>
          <p:nvSpPr>
            <p:cNvPr id="38940" name="Line 28"/>
            <p:cNvSpPr>
              <a:spLocks noChangeShapeType="1"/>
            </p:cNvSpPr>
            <p:nvPr/>
          </p:nvSpPr>
          <p:spPr bwMode="auto">
            <a:xfrm>
              <a:off x="4099" y="2500"/>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1" name="Line 29"/>
            <p:cNvSpPr>
              <a:spLocks noChangeShapeType="1"/>
            </p:cNvSpPr>
            <p:nvPr/>
          </p:nvSpPr>
          <p:spPr bwMode="auto">
            <a:xfrm flipV="1">
              <a:off x="3050" y="1962"/>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2" name="Line 30"/>
            <p:cNvSpPr>
              <a:spLocks noChangeShapeType="1"/>
            </p:cNvSpPr>
            <p:nvPr/>
          </p:nvSpPr>
          <p:spPr bwMode="auto">
            <a:xfrm>
              <a:off x="4638" y="1962"/>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3" name="Text Box 31"/>
            <p:cNvSpPr txBox="1">
              <a:spLocks noChangeArrowheads="1"/>
            </p:cNvSpPr>
            <p:nvPr/>
          </p:nvSpPr>
          <p:spPr bwMode="auto">
            <a:xfrm>
              <a:off x="4779" y="1934"/>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c</a:t>
              </a:r>
            </a:p>
          </p:txBody>
        </p:sp>
        <p:sp>
          <p:nvSpPr>
            <p:cNvPr id="38944" name="Text Box 32"/>
            <p:cNvSpPr txBox="1">
              <a:spLocks noChangeArrowheads="1"/>
            </p:cNvSpPr>
            <p:nvPr/>
          </p:nvSpPr>
          <p:spPr bwMode="auto">
            <a:xfrm>
              <a:off x="5176" y="3011"/>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500</a:t>
              </a:r>
            </a:p>
          </p:txBody>
        </p:sp>
        <p:sp>
          <p:nvSpPr>
            <p:cNvPr id="38945" name="Text Box 33"/>
            <p:cNvSpPr txBox="1">
              <a:spLocks noChangeArrowheads="1"/>
            </p:cNvSpPr>
            <p:nvPr/>
          </p:nvSpPr>
          <p:spPr bwMode="auto">
            <a:xfrm>
              <a:off x="5176" y="2755"/>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504</a:t>
              </a:r>
            </a:p>
          </p:txBody>
        </p:sp>
        <p:sp>
          <p:nvSpPr>
            <p:cNvPr id="38946" name="Text Box 34"/>
            <p:cNvSpPr txBox="1">
              <a:spLocks noChangeArrowheads="1"/>
            </p:cNvSpPr>
            <p:nvPr/>
          </p:nvSpPr>
          <p:spPr bwMode="auto">
            <a:xfrm>
              <a:off x="5176" y="2213"/>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532</a:t>
              </a:r>
            </a:p>
          </p:txBody>
        </p:sp>
        <p:sp>
          <p:nvSpPr>
            <p:cNvPr id="38947" name="Text Box 35"/>
            <p:cNvSpPr txBox="1">
              <a:spLocks noChangeArrowheads="1"/>
            </p:cNvSpPr>
            <p:nvPr/>
          </p:nvSpPr>
          <p:spPr bwMode="auto">
            <a:xfrm>
              <a:off x="5176" y="1962"/>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536</a:t>
              </a:r>
            </a:p>
          </p:txBody>
        </p:sp>
        <p:sp>
          <p:nvSpPr>
            <p:cNvPr id="38948" name="Line 36"/>
            <p:cNvSpPr>
              <a:spLocks noChangeShapeType="1"/>
            </p:cNvSpPr>
            <p:nvPr/>
          </p:nvSpPr>
          <p:spPr bwMode="auto">
            <a:xfrm flipV="1">
              <a:off x="3050" y="1735"/>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9" name="Line 37"/>
            <p:cNvSpPr>
              <a:spLocks noChangeShapeType="1"/>
            </p:cNvSpPr>
            <p:nvPr/>
          </p:nvSpPr>
          <p:spPr bwMode="auto">
            <a:xfrm flipV="1">
              <a:off x="3050" y="1367"/>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0" name="Text Box 38"/>
            <p:cNvSpPr txBox="1">
              <a:spLocks noChangeArrowheads="1"/>
            </p:cNvSpPr>
            <p:nvPr/>
          </p:nvSpPr>
          <p:spPr bwMode="auto">
            <a:xfrm>
              <a:off x="5176" y="1537"/>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544</a:t>
              </a:r>
            </a:p>
          </p:txBody>
        </p:sp>
        <p:sp>
          <p:nvSpPr>
            <p:cNvPr id="38951" name="Line 39"/>
            <p:cNvSpPr>
              <a:spLocks noChangeShapeType="1"/>
            </p:cNvSpPr>
            <p:nvPr/>
          </p:nvSpPr>
          <p:spPr bwMode="auto">
            <a:xfrm flipV="1">
              <a:off x="3050" y="998"/>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2" name="Line 40"/>
            <p:cNvSpPr>
              <a:spLocks noChangeShapeType="1"/>
            </p:cNvSpPr>
            <p:nvPr/>
          </p:nvSpPr>
          <p:spPr bwMode="auto">
            <a:xfrm>
              <a:off x="4071" y="4031"/>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3" name="Line 41"/>
            <p:cNvSpPr>
              <a:spLocks noChangeShapeType="1"/>
            </p:cNvSpPr>
            <p:nvPr/>
          </p:nvSpPr>
          <p:spPr bwMode="auto">
            <a:xfrm>
              <a:off x="3050" y="1565"/>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4" name="Text Box 42"/>
            <p:cNvSpPr txBox="1">
              <a:spLocks noChangeArrowheads="1"/>
            </p:cNvSpPr>
            <p:nvPr/>
          </p:nvSpPr>
          <p:spPr bwMode="auto">
            <a:xfrm>
              <a:off x="3986" y="1423"/>
              <a:ext cx="311"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d[0]</a:t>
              </a:r>
            </a:p>
          </p:txBody>
        </p:sp>
        <p:sp>
          <p:nvSpPr>
            <p:cNvPr id="38955" name="Text Box 43"/>
            <p:cNvSpPr txBox="1">
              <a:spLocks noChangeArrowheads="1"/>
            </p:cNvSpPr>
            <p:nvPr/>
          </p:nvSpPr>
          <p:spPr bwMode="auto">
            <a:xfrm>
              <a:off x="4042" y="828"/>
              <a:ext cx="311"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d[9]</a:t>
              </a:r>
            </a:p>
          </p:txBody>
        </p:sp>
        <p:sp>
          <p:nvSpPr>
            <p:cNvPr id="38956" name="Line 44"/>
            <p:cNvSpPr>
              <a:spLocks noChangeShapeType="1"/>
            </p:cNvSpPr>
            <p:nvPr/>
          </p:nvSpPr>
          <p:spPr bwMode="auto">
            <a:xfrm flipV="1">
              <a:off x="3050" y="1140"/>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7" name="Line 45"/>
            <p:cNvSpPr>
              <a:spLocks noChangeShapeType="1"/>
            </p:cNvSpPr>
            <p:nvPr/>
          </p:nvSpPr>
          <p:spPr bwMode="auto">
            <a:xfrm>
              <a:off x="4127" y="1168"/>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8" name="Line 46"/>
            <p:cNvSpPr>
              <a:spLocks noChangeShapeType="1"/>
            </p:cNvSpPr>
            <p:nvPr/>
          </p:nvSpPr>
          <p:spPr bwMode="auto">
            <a:xfrm flipV="1">
              <a:off x="3050" y="828"/>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9" name="Text Box 47"/>
            <p:cNvSpPr txBox="1">
              <a:spLocks noChangeArrowheads="1"/>
            </p:cNvSpPr>
            <p:nvPr/>
          </p:nvSpPr>
          <p:spPr bwMode="auto">
            <a:xfrm>
              <a:off x="5176" y="941"/>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616</a:t>
              </a:r>
            </a:p>
          </p:txBody>
        </p:sp>
      </p:grpSp>
    </p:spTree>
    <p:extLst>
      <p:ext uri="{BB962C8B-B14F-4D97-AF65-F5344CB8AC3E}">
        <p14:creationId xmlns:p14="http://schemas.microsoft.com/office/powerpoint/2010/main" val="1919790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5427">
                                            <p:txEl>
                                              <p:pRg st="0" end="0"/>
                                            </p:txEl>
                                          </p:spTgt>
                                        </p:tgtEl>
                                        <p:attrNameLst>
                                          <p:attrName>style.visibility</p:attrName>
                                        </p:attrNameLst>
                                      </p:cBhvr>
                                      <p:to>
                                        <p:strVal val="visible"/>
                                      </p:to>
                                    </p:set>
                                    <p:animEffect transition="in" filter="blinds(horizontal)">
                                      <p:cBhvr>
                                        <p:cTn id="7" dur="500"/>
                                        <p:tgtEl>
                                          <p:spTgt spid="6154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5427">
                                            <p:txEl>
                                              <p:pRg st="1" end="1"/>
                                            </p:txEl>
                                          </p:spTgt>
                                        </p:tgtEl>
                                        <p:attrNameLst>
                                          <p:attrName>style.visibility</p:attrName>
                                        </p:attrNameLst>
                                      </p:cBhvr>
                                      <p:to>
                                        <p:strVal val="visible"/>
                                      </p:to>
                                    </p:set>
                                    <p:animEffect transition="in" filter="blinds(horizontal)">
                                      <p:cBhvr>
                                        <p:cTn id="12" dur="500"/>
                                        <p:tgtEl>
                                          <p:spTgt spid="6154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5427">
                                            <p:txEl>
                                              <p:pRg st="2" end="2"/>
                                            </p:txEl>
                                          </p:spTgt>
                                        </p:tgtEl>
                                        <p:attrNameLst>
                                          <p:attrName>style.visibility</p:attrName>
                                        </p:attrNameLst>
                                      </p:cBhvr>
                                      <p:to>
                                        <p:strVal val="visible"/>
                                      </p:to>
                                    </p:set>
                                    <p:animEffect transition="in" filter="blinds(horizontal)">
                                      <p:cBhvr>
                                        <p:cTn id="17" dur="500"/>
                                        <p:tgtEl>
                                          <p:spTgt spid="6154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5427">
                                            <p:txEl>
                                              <p:pRg st="3" end="3"/>
                                            </p:txEl>
                                          </p:spTgt>
                                        </p:tgtEl>
                                        <p:attrNameLst>
                                          <p:attrName>style.visibility</p:attrName>
                                        </p:attrNameLst>
                                      </p:cBhvr>
                                      <p:to>
                                        <p:strVal val="visible"/>
                                      </p:to>
                                    </p:set>
                                    <p:animEffect transition="in" filter="blinds(horizontal)">
                                      <p:cBhvr>
                                        <p:cTn id="22" dur="500"/>
                                        <p:tgtEl>
                                          <p:spTgt spid="6154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5427">
                                            <p:txEl>
                                              <p:pRg st="4" end="4"/>
                                            </p:txEl>
                                          </p:spTgt>
                                        </p:tgtEl>
                                        <p:attrNameLst>
                                          <p:attrName>style.visibility</p:attrName>
                                        </p:attrNameLst>
                                      </p:cBhvr>
                                      <p:to>
                                        <p:strVal val="visible"/>
                                      </p:to>
                                    </p:set>
                                    <p:animEffect transition="in" filter="blinds(horizontal)">
                                      <p:cBhvr>
                                        <p:cTn id="27" dur="500"/>
                                        <p:tgtEl>
                                          <p:spTgt spid="6154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15429"/>
                                        </p:tgtEl>
                                        <p:attrNameLst>
                                          <p:attrName>style.visibility</p:attrName>
                                        </p:attrNameLst>
                                      </p:cBhvr>
                                      <p:to>
                                        <p:strVal val="visible"/>
                                      </p:to>
                                    </p:set>
                                    <p:animEffect transition="in" filter="blinds(horizontal)">
                                      <p:cBhvr>
                                        <p:cTn id="32" dur="500"/>
                                        <p:tgtEl>
                                          <p:spTgt spid="6154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15428">
                                            <p:txEl>
                                              <p:pRg st="0" end="0"/>
                                            </p:txEl>
                                          </p:spTgt>
                                        </p:tgtEl>
                                        <p:attrNameLst>
                                          <p:attrName>style.visibility</p:attrName>
                                        </p:attrNameLst>
                                      </p:cBhvr>
                                      <p:to>
                                        <p:strVal val="visible"/>
                                      </p:to>
                                    </p:set>
                                    <p:animEffect transition="in" filter="blinds(horizontal)">
                                      <p:cBhvr>
                                        <p:cTn id="37" dur="500"/>
                                        <p:tgtEl>
                                          <p:spTgt spid="61542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15428">
                                            <p:txEl>
                                              <p:pRg st="1" end="1"/>
                                            </p:txEl>
                                          </p:spTgt>
                                        </p:tgtEl>
                                        <p:attrNameLst>
                                          <p:attrName>style.visibility</p:attrName>
                                        </p:attrNameLst>
                                      </p:cBhvr>
                                      <p:to>
                                        <p:strVal val="visible"/>
                                      </p:to>
                                    </p:set>
                                    <p:animEffect transition="in" filter="blinds(horizontal)">
                                      <p:cBhvr>
                                        <p:cTn id="42" dur="500"/>
                                        <p:tgtEl>
                                          <p:spTgt spid="615428">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15428">
                                            <p:txEl>
                                              <p:pRg st="2" end="2"/>
                                            </p:txEl>
                                          </p:spTgt>
                                        </p:tgtEl>
                                        <p:attrNameLst>
                                          <p:attrName>style.visibility</p:attrName>
                                        </p:attrNameLst>
                                      </p:cBhvr>
                                      <p:to>
                                        <p:strVal val="visible"/>
                                      </p:to>
                                    </p:set>
                                    <p:animEffect transition="in" filter="blinds(horizontal)">
                                      <p:cBhvr>
                                        <p:cTn id="47" dur="500"/>
                                        <p:tgtEl>
                                          <p:spTgt spid="615428">
                                            <p:txEl>
                                              <p:pRg st="2" end="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15428">
                                            <p:txEl>
                                              <p:pRg st="3" end="3"/>
                                            </p:txEl>
                                          </p:spTgt>
                                        </p:tgtEl>
                                        <p:attrNameLst>
                                          <p:attrName>style.visibility</p:attrName>
                                        </p:attrNameLst>
                                      </p:cBhvr>
                                      <p:to>
                                        <p:strVal val="visible"/>
                                      </p:to>
                                    </p:set>
                                    <p:animEffect transition="in" filter="blinds(horizontal)">
                                      <p:cBhvr>
                                        <p:cTn id="52" dur="500"/>
                                        <p:tgtEl>
                                          <p:spTgt spid="615428">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15428">
                                            <p:txEl>
                                              <p:pRg st="4" end="4"/>
                                            </p:txEl>
                                          </p:spTgt>
                                        </p:tgtEl>
                                        <p:attrNameLst>
                                          <p:attrName>style.visibility</p:attrName>
                                        </p:attrNameLst>
                                      </p:cBhvr>
                                      <p:to>
                                        <p:strVal val="visible"/>
                                      </p:to>
                                    </p:set>
                                    <p:animEffect transition="in" filter="blinds(horizontal)">
                                      <p:cBhvr>
                                        <p:cTn id="57" dur="500"/>
                                        <p:tgtEl>
                                          <p:spTgt spid="615428">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15428">
                                            <p:txEl>
                                              <p:pRg st="5" end="5"/>
                                            </p:txEl>
                                          </p:spTgt>
                                        </p:tgtEl>
                                        <p:attrNameLst>
                                          <p:attrName>style.visibility</p:attrName>
                                        </p:attrNameLst>
                                      </p:cBhvr>
                                      <p:to>
                                        <p:strVal val="visible"/>
                                      </p:to>
                                    </p:set>
                                    <p:animEffect transition="in" filter="blinds(horizontal)">
                                      <p:cBhvr>
                                        <p:cTn id="62" dur="500"/>
                                        <p:tgtEl>
                                          <p:spTgt spid="615428">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15428">
                                            <p:txEl>
                                              <p:pRg st="6" end="6"/>
                                            </p:txEl>
                                          </p:spTgt>
                                        </p:tgtEl>
                                        <p:attrNameLst>
                                          <p:attrName>style.visibility</p:attrName>
                                        </p:attrNameLst>
                                      </p:cBhvr>
                                      <p:to>
                                        <p:strVal val="visible"/>
                                      </p:to>
                                    </p:set>
                                    <p:animEffect transition="in" filter="blinds(horizontal)">
                                      <p:cBhvr>
                                        <p:cTn id="67" dur="500"/>
                                        <p:tgtEl>
                                          <p:spTgt spid="615428">
                                            <p:txEl>
                                              <p:pRg st="6" end="6"/>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15428">
                                            <p:txEl>
                                              <p:pRg st="7" end="7"/>
                                            </p:txEl>
                                          </p:spTgt>
                                        </p:tgtEl>
                                        <p:attrNameLst>
                                          <p:attrName>style.visibility</p:attrName>
                                        </p:attrNameLst>
                                      </p:cBhvr>
                                      <p:to>
                                        <p:strVal val="visible"/>
                                      </p:to>
                                    </p:set>
                                    <p:animEffect transition="in" filter="blinds(horizontal)">
                                      <p:cBhvr>
                                        <p:cTn id="72" dur="500"/>
                                        <p:tgtEl>
                                          <p:spTgt spid="615428">
                                            <p:txEl>
                                              <p:pRg st="7" end="7"/>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615428">
                                            <p:txEl>
                                              <p:pRg st="8" end="8"/>
                                            </p:txEl>
                                          </p:spTgt>
                                        </p:tgtEl>
                                        <p:attrNameLst>
                                          <p:attrName>style.visibility</p:attrName>
                                        </p:attrNameLst>
                                      </p:cBhvr>
                                      <p:to>
                                        <p:strVal val="visible"/>
                                      </p:to>
                                    </p:set>
                                    <p:animEffect transition="in" filter="blinds(horizontal)">
                                      <p:cBhvr>
                                        <p:cTn id="77" dur="500"/>
                                        <p:tgtEl>
                                          <p:spTgt spid="6154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119336" y="188640"/>
            <a:ext cx="7010400" cy="426142"/>
          </a:xfrm>
        </p:spPr>
        <p:txBody>
          <a:bodyPr/>
          <a:lstStyle/>
          <a:p>
            <a:r>
              <a:rPr lang="en-US" altLang="zh-CN" sz="2800" dirty="0"/>
              <a:t>X86</a:t>
            </a:r>
            <a:r>
              <a:rPr lang="zh-CN" altLang="en-US" sz="2800" dirty="0"/>
              <a:t>指令格式</a:t>
            </a:r>
            <a:endParaRPr lang="en-US" sz="2800" dirty="0"/>
          </a:p>
        </p:txBody>
      </p:sp>
      <p:sp>
        <p:nvSpPr>
          <p:cNvPr id="275459" name="Rectangle 3"/>
          <p:cNvSpPr>
            <a:spLocks noGrp="1" noChangeArrowheads="1"/>
          </p:cNvSpPr>
          <p:nvPr>
            <p:ph type="body" idx="1"/>
          </p:nvPr>
        </p:nvSpPr>
        <p:spPr>
          <a:xfrm>
            <a:off x="119336" y="764704"/>
            <a:ext cx="10464800" cy="2513509"/>
          </a:xfrm>
        </p:spPr>
        <p:txBody>
          <a:bodyPr/>
          <a:lstStyle/>
          <a:p>
            <a:r>
              <a:rPr lang="en-US" dirty="0"/>
              <a:t>IA32</a:t>
            </a:r>
          </a:p>
          <a:p>
            <a:pPr lvl="1"/>
            <a:r>
              <a:rPr lang="zh-CN" altLang="en-US" dirty="0"/>
              <a:t>传统的</a:t>
            </a:r>
            <a:r>
              <a:rPr lang="en-US" altLang="zh-CN" dirty="0"/>
              <a:t>X</a:t>
            </a:r>
            <a:r>
              <a:rPr lang="en-US" dirty="0"/>
              <a:t>86</a:t>
            </a:r>
            <a:r>
              <a:rPr lang="en-US" altLang="zh-CN" dirty="0"/>
              <a:t>-32</a:t>
            </a:r>
            <a:endParaRPr lang="en-US" dirty="0"/>
          </a:p>
          <a:p>
            <a:endParaRPr lang="en-US" dirty="0"/>
          </a:p>
          <a:p>
            <a:r>
              <a:rPr lang="en-US" altLang="zh-CN" dirty="0"/>
              <a:t>X</a:t>
            </a:r>
            <a:r>
              <a:rPr lang="en-US" dirty="0"/>
              <a:t>86-64/EM64T</a:t>
            </a:r>
          </a:p>
          <a:p>
            <a:pPr lvl="1"/>
            <a:r>
              <a:rPr lang="zh-CN" altLang="en-US" dirty="0"/>
              <a:t>新的标准，兼容于</a:t>
            </a:r>
            <a:r>
              <a:rPr lang="en-US" altLang="zh-CN" dirty="0"/>
              <a:t>AMD64</a:t>
            </a:r>
            <a:endParaRPr lang="en-US" dirty="0"/>
          </a:p>
          <a:p>
            <a:endParaRPr lang="en-US" dirty="0"/>
          </a:p>
        </p:txBody>
      </p:sp>
      <p:pic>
        <p:nvPicPr>
          <p:cNvPr id="11266" name="Picture 2" descr="https://img-blog.csdn.net/20180814100907599?watermark/2/text/aHR0cHM6Ly9ibG9nLmNzZG4ubmV0L3Jvc3MxMjA2/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971" y="1412776"/>
            <a:ext cx="8433725" cy="483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3243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7328" y="188640"/>
            <a:ext cx="8229600" cy="479747"/>
          </a:xfrm>
        </p:spPr>
        <p:txBody>
          <a:bodyPr/>
          <a:lstStyle/>
          <a:p>
            <a:r>
              <a:rPr lang="zh-CN" altLang="en-US" sz="3200" dirty="0"/>
              <a:t>存储器操作数的寻址方式</a:t>
            </a:r>
          </a:p>
        </p:txBody>
      </p:sp>
      <p:sp>
        <p:nvSpPr>
          <p:cNvPr id="617475" name="Rectangle 3"/>
          <p:cNvSpPr>
            <a:spLocks noGrp="1" noChangeArrowheads="1"/>
          </p:cNvSpPr>
          <p:nvPr>
            <p:ph type="body" idx="1"/>
          </p:nvPr>
        </p:nvSpPr>
        <p:spPr>
          <a:xfrm>
            <a:off x="1820863" y="2619375"/>
            <a:ext cx="4095750" cy="3129062"/>
          </a:xfrm>
        </p:spPr>
        <p:txBody>
          <a:bodyPr/>
          <a:lstStyle/>
          <a:p>
            <a:pPr>
              <a:buFontTx/>
              <a:buNone/>
            </a:pPr>
            <a:r>
              <a:rPr lang="zh-CN" altLang="en-US" sz="2000">
                <a:solidFill>
                  <a:srgbClr val="CC3300"/>
                </a:solidFill>
              </a:rPr>
              <a:t>各变量应采用什么寻址方式？</a:t>
            </a:r>
          </a:p>
          <a:p>
            <a:pPr>
              <a:buFontTx/>
              <a:buNone/>
            </a:pPr>
            <a:r>
              <a:rPr lang="en-US" altLang="zh-CN" sz="2000">
                <a:solidFill>
                  <a:srgbClr val="3333CC"/>
                </a:solidFill>
              </a:rPr>
              <a:t>x</a:t>
            </a:r>
            <a:r>
              <a:rPr lang="zh-CN" altLang="en-US" sz="2000">
                <a:solidFill>
                  <a:srgbClr val="3333CC"/>
                </a:solidFill>
              </a:rPr>
              <a:t>、</a:t>
            </a:r>
            <a:r>
              <a:rPr lang="en-US" altLang="zh-CN" sz="2000">
                <a:solidFill>
                  <a:srgbClr val="3333CC"/>
                </a:solidFill>
              </a:rPr>
              <a:t>c</a:t>
            </a:r>
            <a:r>
              <a:rPr lang="zh-CN" altLang="en-US" sz="2000">
                <a:solidFill>
                  <a:srgbClr val="3333CC"/>
                </a:solidFill>
              </a:rPr>
              <a:t>：位移 </a:t>
            </a:r>
            <a:r>
              <a:rPr lang="en-US" altLang="zh-CN" sz="2000">
                <a:solidFill>
                  <a:srgbClr val="3333CC"/>
                </a:solidFill>
              </a:rPr>
              <a:t>/ </a:t>
            </a:r>
            <a:r>
              <a:rPr lang="zh-CN" altLang="en-US" sz="2000">
                <a:solidFill>
                  <a:srgbClr val="3333CC"/>
                </a:solidFill>
              </a:rPr>
              <a:t>基址</a:t>
            </a:r>
          </a:p>
          <a:p>
            <a:pPr>
              <a:buFontTx/>
              <a:buNone/>
            </a:pPr>
            <a:r>
              <a:rPr lang="en-US" altLang="zh-CN" sz="2000">
                <a:solidFill>
                  <a:srgbClr val="3333CC"/>
                </a:solidFill>
              </a:rPr>
              <a:t>a[i]</a:t>
            </a:r>
            <a:r>
              <a:rPr lang="zh-CN" altLang="en-US" sz="2000">
                <a:solidFill>
                  <a:srgbClr val="3333CC"/>
                </a:solidFill>
              </a:rPr>
              <a:t>：</a:t>
            </a:r>
            <a:r>
              <a:rPr lang="en-US" altLang="zh-CN" sz="2000">
                <a:solidFill>
                  <a:srgbClr val="008000"/>
                </a:solidFill>
              </a:rPr>
              <a:t>104</a:t>
            </a:r>
            <a:r>
              <a:rPr lang="en-US" altLang="zh-CN" sz="2000"/>
              <a:t>+i×</a:t>
            </a:r>
            <a:r>
              <a:rPr lang="en-US" altLang="zh-CN" sz="2000">
                <a:solidFill>
                  <a:srgbClr val="FF3300"/>
                </a:solidFill>
              </a:rPr>
              <a:t>4</a:t>
            </a:r>
            <a:r>
              <a:rPr lang="zh-CN" altLang="en-US" sz="2000">
                <a:solidFill>
                  <a:srgbClr val="FF3300"/>
                </a:solidFill>
              </a:rPr>
              <a:t>，比例变址</a:t>
            </a:r>
            <a:r>
              <a:rPr lang="en-US" altLang="zh-CN" sz="2000">
                <a:solidFill>
                  <a:srgbClr val="3333CC"/>
                </a:solidFill>
              </a:rPr>
              <a:t>+</a:t>
            </a:r>
            <a:r>
              <a:rPr lang="zh-CN" altLang="en-US" sz="2000">
                <a:solidFill>
                  <a:srgbClr val="008000"/>
                </a:solidFill>
              </a:rPr>
              <a:t>位移</a:t>
            </a:r>
          </a:p>
          <a:p>
            <a:pPr>
              <a:buFontTx/>
              <a:buNone/>
            </a:pPr>
            <a:r>
              <a:rPr lang="en-US" altLang="zh-CN" sz="2000">
                <a:solidFill>
                  <a:srgbClr val="3333CC"/>
                </a:solidFill>
              </a:rPr>
              <a:t>d[i]</a:t>
            </a:r>
            <a:r>
              <a:rPr lang="zh-CN" altLang="en-US" sz="2000">
                <a:solidFill>
                  <a:srgbClr val="3333CC"/>
                </a:solidFill>
              </a:rPr>
              <a:t>：</a:t>
            </a:r>
            <a:r>
              <a:rPr lang="en-US" altLang="zh-CN" sz="2000">
                <a:solidFill>
                  <a:srgbClr val="008000"/>
                </a:solidFill>
              </a:rPr>
              <a:t>544</a:t>
            </a:r>
            <a:r>
              <a:rPr lang="en-US" altLang="zh-CN" sz="2000"/>
              <a:t>+i×</a:t>
            </a:r>
            <a:r>
              <a:rPr lang="en-US" altLang="zh-CN" sz="2000">
                <a:solidFill>
                  <a:srgbClr val="FF3300"/>
                </a:solidFill>
              </a:rPr>
              <a:t>8</a:t>
            </a:r>
            <a:r>
              <a:rPr lang="zh-CN" altLang="en-US" sz="2000">
                <a:solidFill>
                  <a:srgbClr val="FF3300"/>
                </a:solidFill>
              </a:rPr>
              <a:t>，比例变址</a:t>
            </a:r>
            <a:r>
              <a:rPr lang="en-US" altLang="zh-CN" sz="2000">
                <a:solidFill>
                  <a:srgbClr val="3333CC"/>
                </a:solidFill>
              </a:rPr>
              <a:t>+</a:t>
            </a:r>
            <a:r>
              <a:rPr lang="zh-CN" altLang="en-US" sz="2000">
                <a:solidFill>
                  <a:srgbClr val="008000"/>
                </a:solidFill>
              </a:rPr>
              <a:t>位移</a:t>
            </a:r>
          </a:p>
          <a:p>
            <a:pPr>
              <a:buFontTx/>
              <a:buNone/>
            </a:pPr>
            <a:r>
              <a:rPr lang="en-US" altLang="zh-CN" sz="2000">
                <a:solidFill>
                  <a:srgbClr val="3333CC"/>
                </a:solidFill>
              </a:rPr>
              <a:t>b[i][j]</a:t>
            </a:r>
            <a:r>
              <a:rPr lang="zh-CN" altLang="en-US" sz="2000">
                <a:solidFill>
                  <a:srgbClr val="3333CC"/>
                </a:solidFill>
              </a:rPr>
              <a:t>： </a:t>
            </a:r>
            <a:r>
              <a:rPr lang="en-US" altLang="zh-CN" sz="2000">
                <a:solidFill>
                  <a:srgbClr val="008000"/>
                </a:solidFill>
              </a:rPr>
              <a:t>504</a:t>
            </a:r>
            <a:r>
              <a:rPr lang="en-US" altLang="zh-CN" sz="2000"/>
              <a:t>+</a:t>
            </a:r>
            <a:r>
              <a:rPr lang="en-US" altLang="zh-CN" sz="2000">
                <a:solidFill>
                  <a:srgbClr val="3333CC"/>
                </a:solidFill>
              </a:rPr>
              <a:t>i×8</a:t>
            </a:r>
            <a:r>
              <a:rPr lang="en-US" altLang="zh-CN" sz="2000"/>
              <a:t>+j×</a:t>
            </a:r>
            <a:r>
              <a:rPr lang="en-US" altLang="zh-CN" sz="2000">
                <a:solidFill>
                  <a:srgbClr val="FF3300"/>
                </a:solidFill>
              </a:rPr>
              <a:t>2</a:t>
            </a:r>
            <a:r>
              <a:rPr lang="zh-CN" altLang="en-US" sz="2000">
                <a:solidFill>
                  <a:srgbClr val="FF3300"/>
                </a:solidFill>
              </a:rPr>
              <a:t>，</a:t>
            </a:r>
            <a:endParaRPr lang="zh-CN" altLang="en-US" sz="2000">
              <a:solidFill>
                <a:srgbClr val="3333CC"/>
              </a:solidFill>
            </a:endParaRPr>
          </a:p>
          <a:p>
            <a:pPr>
              <a:buFontTx/>
              <a:buNone/>
            </a:pPr>
            <a:r>
              <a:rPr lang="zh-CN" altLang="en-US" sz="2000">
                <a:solidFill>
                  <a:srgbClr val="3333CC"/>
                </a:solidFill>
              </a:rPr>
              <a:t>              基址</a:t>
            </a:r>
            <a:r>
              <a:rPr lang="en-US" altLang="zh-CN" sz="2000">
                <a:solidFill>
                  <a:srgbClr val="3333CC"/>
                </a:solidFill>
              </a:rPr>
              <a:t>+</a:t>
            </a:r>
            <a:r>
              <a:rPr lang="zh-CN" altLang="en-US" sz="2000">
                <a:solidFill>
                  <a:srgbClr val="FF3300"/>
                </a:solidFill>
              </a:rPr>
              <a:t>比例变址</a:t>
            </a:r>
            <a:r>
              <a:rPr lang="en-US" altLang="zh-CN" sz="2000">
                <a:solidFill>
                  <a:srgbClr val="3333CC"/>
                </a:solidFill>
              </a:rPr>
              <a:t>+</a:t>
            </a:r>
            <a:r>
              <a:rPr lang="zh-CN" altLang="en-US" sz="2000">
                <a:solidFill>
                  <a:srgbClr val="008000"/>
                </a:solidFill>
              </a:rPr>
              <a:t>位移</a:t>
            </a:r>
          </a:p>
          <a:p>
            <a:pPr>
              <a:buFontTx/>
              <a:buNone/>
            </a:pPr>
            <a:endParaRPr lang="en-US" altLang="zh-CN" sz="2000">
              <a:solidFill>
                <a:srgbClr val="3333CC"/>
              </a:solidFill>
            </a:endParaRPr>
          </a:p>
          <a:p>
            <a:pPr>
              <a:buFontTx/>
              <a:buNone/>
            </a:pPr>
            <a:endParaRPr lang="zh-CN" altLang="en-US" sz="2000">
              <a:solidFill>
                <a:srgbClr val="008000"/>
              </a:solidFill>
            </a:endParaRPr>
          </a:p>
        </p:txBody>
      </p:sp>
      <p:sp>
        <p:nvSpPr>
          <p:cNvPr id="617476" name="Rectangle 4"/>
          <p:cNvSpPr>
            <a:spLocks noChangeArrowheads="1"/>
          </p:cNvSpPr>
          <p:nvPr/>
        </p:nvSpPr>
        <p:spPr bwMode="auto">
          <a:xfrm>
            <a:off x="1909764" y="684214"/>
            <a:ext cx="22955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0000"/>
              </a:spcBef>
              <a:buFontTx/>
              <a:buNone/>
            </a:pPr>
            <a:r>
              <a:rPr lang="en-US" altLang="zh-CN" sz="2200"/>
              <a:t>int x</a:t>
            </a:r>
            <a:r>
              <a:rPr lang="zh-CN" altLang="en-US" sz="2200"/>
              <a:t>；</a:t>
            </a:r>
          </a:p>
          <a:p>
            <a:pPr>
              <a:lnSpc>
                <a:spcPct val="100000"/>
              </a:lnSpc>
              <a:spcBef>
                <a:spcPct val="10000"/>
              </a:spcBef>
              <a:buFontTx/>
              <a:buNone/>
            </a:pPr>
            <a:r>
              <a:rPr lang="en-US" altLang="zh-CN" sz="2200"/>
              <a:t>float a[100];</a:t>
            </a:r>
          </a:p>
          <a:p>
            <a:pPr>
              <a:lnSpc>
                <a:spcPct val="100000"/>
              </a:lnSpc>
              <a:spcBef>
                <a:spcPct val="10000"/>
              </a:spcBef>
              <a:buFontTx/>
              <a:buNone/>
            </a:pPr>
            <a:r>
              <a:rPr lang="en-US" altLang="zh-CN" sz="2200"/>
              <a:t>short b[4][4];</a:t>
            </a:r>
          </a:p>
          <a:p>
            <a:pPr>
              <a:lnSpc>
                <a:spcPct val="100000"/>
              </a:lnSpc>
              <a:spcBef>
                <a:spcPct val="10000"/>
              </a:spcBef>
              <a:buFontTx/>
              <a:buNone/>
            </a:pPr>
            <a:r>
              <a:rPr lang="en-US" altLang="zh-CN" sz="2200"/>
              <a:t>char c;</a:t>
            </a:r>
          </a:p>
          <a:p>
            <a:pPr>
              <a:lnSpc>
                <a:spcPct val="100000"/>
              </a:lnSpc>
              <a:spcBef>
                <a:spcPct val="10000"/>
              </a:spcBef>
              <a:buFontTx/>
              <a:buNone/>
            </a:pPr>
            <a:r>
              <a:rPr lang="en-US" altLang="zh-CN" sz="2200"/>
              <a:t>double d[10];</a:t>
            </a:r>
            <a:r>
              <a:rPr lang="en-US" altLang="zh-CN" sz="2300"/>
              <a:t> </a:t>
            </a:r>
          </a:p>
        </p:txBody>
      </p:sp>
      <p:grpSp>
        <p:nvGrpSpPr>
          <p:cNvPr id="617477" name="Group 5"/>
          <p:cNvGrpSpPr>
            <a:grpSpLocks/>
          </p:cNvGrpSpPr>
          <p:nvPr/>
        </p:nvGrpSpPr>
        <p:grpSpPr bwMode="auto">
          <a:xfrm>
            <a:off x="6456364" y="773113"/>
            <a:ext cx="4211637" cy="6030912"/>
            <a:chOff x="3022" y="459"/>
            <a:chExt cx="2653" cy="3799"/>
          </a:xfrm>
        </p:grpSpPr>
        <p:sp>
          <p:nvSpPr>
            <p:cNvPr id="39948" name="Rectangle 6"/>
            <p:cNvSpPr>
              <a:spLocks noChangeArrowheads="1"/>
            </p:cNvSpPr>
            <p:nvPr/>
          </p:nvSpPr>
          <p:spPr bwMode="auto">
            <a:xfrm>
              <a:off x="3050" y="657"/>
              <a:ext cx="2155" cy="360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39949" name="Text Box 7"/>
            <p:cNvSpPr txBox="1">
              <a:spLocks noChangeArrowheads="1"/>
            </p:cNvSpPr>
            <p:nvPr/>
          </p:nvSpPr>
          <p:spPr bwMode="auto">
            <a:xfrm>
              <a:off x="3022" y="459"/>
              <a:ext cx="22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solidFill>
                    <a:srgbClr val="3333CC"/>
                  </a:solidFill>
                </a:rPr>
                <a:t>b31			     b0</a:t>
              </a:r>
            </a:p>
          </p:txBody>
        </p:sp>
        <p:sp>
          <p:nvSpPr>
            <p:cNvPr id="39950" name="Line 8"/>
            <p:cNvSpPr>
              <a:spLocks noChangeShapeType="1"/>
            </p:cNvSpPr>
            <p:nvPr/>
          </p:nvSpPr>
          <p:spPr bwMode="auto">
            <a:xfrm flipV="1">
              <a:off x="3050" y="3975"/>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1" name="Line 9"/>
            <p:cNvSpPr>
              <a:spLocks noChangeShapeType="1"/>
            </p:cNvSpPr>
            <p:nvPr/>
          </p:nvSpPr>
          <p:spPr bwMode="auto">
            <a:xfrm flipV="1">
              <a:off x="3050" y="3266"/>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2" name="Text Box 10"/>
            <p:cNvSpPr txBox="1">
              <a:spLocks noChangeArrowheads="1"/>
            </p:cNvSpPr>
            <p:nvPr/>
          </p:nvSpPr>
          <p:spPr bwMode="auto">
            <a:xfrm>
              <a:off x="3929" y="3725"/>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x</a:t>
              </a:r>
            </a:p>
          </p:txBody>
        </p:sp>
        <p:sp>
          <p:nvSpPr>
            <p:cNvPr id="39953" name="Line 11"/>
            <p:cNvSpPr>
              <a:spLocks noChangeShapeType="1"/>
            </p:cNvSpPr>
            <p:nvPr/>
          </p:nvSpPr>
          <p:spPr bwMode="auto">
            <a:xfrm flipV="1">
              <a:off x="3050" y="3744"/>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4" name="Line 12"/>
            <p:cNvSpPr>
              <a:spLocks noChangeShapeType="1"/>
            </p:cNvSpPr>
            <p:nvPr/>
          </p:nvSpPr>
          <p:spPr bwMode="auto">
            <a:xfrm flipV="1">
              <a:off x="3050" y="3489"/>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Text Box 13"/>
            <p:cNvSpPr txBox="1">
              <a:spLocks noChangeArrowheads="1"/>
            </p:cNvSpPr>
            <p:nvPr/>
          </p:nvSpPr>
          <p:spPr bwMode="auto">
            <a:xfrm>
              <a:off x="3816" y="3489"/>
              <a:ext cx="5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a[0]</a:t>
              </a:r>
            </a:p>
          </p:txBody>
        </p:sp>
        <p:sp>
          <p:nvSpPr>
            <p:cNvPr id="39956" name="Line 14"/>
            <p:cNvSpPr>
              <a:spLocks noChangeShapeType="1"/>
            </p:cNvSpPr>
            <p:nvPr/>
          </p:nvSpPr>
          <p:spPr bwMode="auto">
            <a:xfrm flipV="1">
              <a:off x="3050" y="2982"/>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7" name="Text Box 15"/>
            <p:cNvSpPr txBox="1">
              <a:spLocks noChangeArrowheads="1"/>
            </p:cNvSpPr>
            <p:nvPr/>
          </p:nvSpPr>
          <p:spPr bwMode="auto">
            <a:xfrm>
              <a:off x="3787" y="3011"/>
              <a:ext cx="5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a[99]</a:t>
              </a:r>
            </a:p>
          </p:txBody>
        </p:sp>
        <p:sp>
          <p:nvSpPr>
            <p:cNvPr id="39958" name="Line 16"/>
            <p:cNvSpPr>
              <a:spLocks noChangeShapeType="1"/>
            </p:cNvSpPr>
            <p:nvPr/>
          </p:nvSpPr>
          <p:spPr bwMode="auto">
            <a:xfrm>
              <a:off x="4071" y="3294"/>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9" name="Line 17"/>
            <p:cNvSpPr>
              <a:spLocks noChangeShapeType="1"/>
            </p:cNvSpPr>
            <p:nvPr/>
          </p:nvSpPr>
          <p:spPr bwMode="auto">
            <a:xfrm flipV="1">
              <a:off x="3050" y="2727"/>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0" name="Text Box 18"/>
            <p:cNvSpPr txBox="1">
              <a:spLocks noChangeArrowheads="1"/>
            </p:cNvSpPr>
            <p:nvPr/>
          </p:nvSpPr>
          <p:spPr bwMode="auto">
            <a:xfrm>
              <a:off x="3220" y="2727"/>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b[0][1]</a:t>
              </a:r>
            </a:p>
          </p:txBody>
        </p:sp>
        <p:sp>
          <p:nvSpPr>
            <p:cNvPr id="39961" name="Line 19"/>
            <p:cNvSpPr>
              <a:spLocks noChangeShapeType="1"/>
            </p:cNvSpPr>
            <p:nvPr/>
          </p:nvSpPr>
          <p:spPr bwMode="auto">
            <a:xfrm>
              <a:off x="4099" y="2727"/>
              <a:ext cx="0"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2" name="Text Box 20"/>
            <p:cNvSpPr txBox="1">
              <a:spLocks noChangeArrowheads="1"/>
            </p:cNvSpPr>
            <p:nvPr/>
          </p:nvSpPr>
          <p:spPr bwMode="auto">
            <a:xfrm>
              <a:off x="5176" y="3744"/>
              <a:ext cx="4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100</a:t>
              </a:r>
            </a:p>
          </p:txBody>
        </p:sp>
        <p:sp>
          <p:nvSpPr>
            <p:cNvPr id="39963" name="Text Box 21"/>
            <p:cNvSpPr txBox="1">
              <a:spLocks noChangeArrowheads="1"/>
            </p:cNvSpPr>
            <p:nvPr/>
          </p:nvSpPr>
          <p:spPr bwMode="auto">
            <a:xfrm>
              <a:off x="5176" y="3517"/>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104</a:t>
              </a:r>
            </a:p>
          </p:txBody>
        </p:sp>
        <p:sp>
          <p:nvSpPr>
            <p:cNvPr id="39964" name="Text Box 22"/>
            <p:cNvSpPr txBox="1">
              <a:spLocks noChangeArrowheads="1"/>
            </p:cNvSpPr>
            <p:nvPr/>
          </p:nvSpPr>
          <p:spPr bwMode="auto">
            <a:xfrm>
              <a:off x="4269" y="2727"/>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b[0][0]</a:t>
              </a:r>
            </a:p>
          </p:txBody>
        </p:sp>
        <p:sp>
          <p:nvSpPr>
            <p:cNvPr id="39965" name="Line 23"/>
            <p:cNvSpPr>
              <a:spLocks noChangeShapeType="1"/>
            </p:cNvSpPr>
            <p:nvPr/>
          </p:nvSpPr>
          <p:spPr bwMode="auto">
            <a:xfrm flipV="1">
              <a:off x="3050" y="2444"/>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6" name="Line 24"/>
            <p:cNvSpPr>
              <a:spLocks noChangeShapeType="1"/>
            </p:cNvSpPr>
            <p:nvPr/>
          </p:nvSpPr>
          <p:spPr bwMode="auto">
            <a:xfrm flipV="1">
              <a:off x="3050" y="2189"/>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7" name="Text Box 25"/>
            <p:cNvSpPr txBox="1">
              <a:spLocks noChangeArrowheads="1"/>
            </p:cNvSpPr>
            <p:nvPr/>
          </p:nvSpPr>
          <p:spPr bwMode="auto">
            <a:xfrm>
              <a:off x="3220" y="2189"/>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b[3][3]</a:t>
              </a:r>
            </a:p>
          </p:txBody>
        </p:sp>
        <p:sp>
          <p:nvSpPr>
            <p:cNvPr id="39968" name="Line 26"/>
            <p:cNvSpPr>
              <a:spLocks noChangeShapeType="1"/>
            </p:cNvSpPr>
            <p:nvPr/>
          </p:nvSpPr>
          <p:spPr bwMode="auto">
            <a:xfrm>
              <a:off x="4099" y="2189"/>
              <a:ext cx="0" cy="2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9" name="Text Box 27"/>
            <p:cNvSpPr txBox="1">
              <a:spLocks noChangeArrowheads="1"/>
            </p:cNvSpPr>
            <p:nvPr/>
          </p:nvSpPr>
          <p:spPr bwMode="auto">
            <a:xfrm>
              <a:off x="4269" y="2189"/>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b[3][2]</a:t>
              </a:r>
            </a:p>
          </p:txBody>
        </p:sp>
        <p:sp>
          <p:nvSpPr>
            <p:cNvPr id="39970" name="Line 28"/>
            <p:cNvSpPr>
              <a:spLocks noChangeShapeType="1"/>
            </p:cNvSpPr>
            <p:nvPr/>
          </p:nvSpPr>
          <p:spPr bwMode="auto">
            <a:xfrm>
              <a:off x="4099" y="2500"/>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1" name="Line 29"/>
            <p:cNvSpPr>
              <a:spLocks noChangeShapeType="1"/>
            </p:cNvSpPr>
            <p:nvPr/>
          </p:nvSpPr>
          <p:spPr bwMode="auto">
            <a:xfrm flipV="1">
              <a:off x="3050" y="1962"/>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2" name="Line 30"/>
            <p:cNvSpPr>
              <a:spLocks noChangeShapeType="1"/>
            </p:cNvSpPr>
            <p:nvPr/>
          </p:nvSpPr>
          <p:spPr bwMode="auto">
            <a:xfrm>
              <a:off x="4638" y="1962"/>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3" name="Text Box 31"/>
            <p:cNvSpPr txBox="1">
              <a:spLocks noChangeArrowheads="1"/>
            </p:cNvSpPr>
            <p:nvPr/>
          </p:nvSpPr>
          <p:spPr bwMode="auto">
            <a:xfrm>
              <a:off x="4779" y="1934"/>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c</a:t>
              </a:r>
            </a:p>
          </p:txBody>
        </p:sp>
        <p:sp>
          <p:nvSpPr>
            <p:cNvPr id="39974" name="Text Box 32"/>
            <p:cNvSpPr txBox="1">
              <a:spLocks noChangeArrowheads="1"/>
            </p:cNvSpPr>
            <p:nvPr/>
          </p:nvSpPr>
          <p:spPr bwMode="auto">
            <a:xfrm>
              <a:off x="5176" y="3011"/>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500</a:t>
              </a:r>
            </a:p>
          </p:txBody>
        </p:sp>
        <p:sp>
          <p:nvSpPr>
            <p:cNvPr id="39975" name="Text Box 33"/>
            <p:cNvSpPr txBox="1">
              <a:spLocks noChangeArrowheads="1"/>
            </p:cNvSpPr>
            <p:nvPr/>
          </p:nvSpPr>
          <p:spPr bwMode="auto">
            <a:xfrm>
              <a:off x="5176" y="2755"/>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504</a:t>
              </a:r>
            </a:p>
          </p:txBody>
        </p:sp>
        <p:sp>
          <p:nvSpPr>
            <p:cNvPr id="39976" name="Text Box 34"/>
            <p:cNvSpPr txBox="1">
              <a:spLocks noChangeArrowheads="1"/>
            </p:cNvSpPr>
            <p:nvPr/>
          </p:nvSpPr>
          <p:spPr bwMode="auto">
            <a:xfrm>
              <a:off x="5176" y="2213"/>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532</a:t>
              </a:r>
            </a:p>
          </p:txBody>
        </p:sp>
        <p:sp>
          <p:nvSpPr>
            <p:cNvPr id="39977" name="Text Box 35"/>
            <p:cNvSpPr txBox="1">
              <a:spLocks noChangeArrowheads="1"/>
            </p:cNvSpPr>
            <p:nvPr/>
          </p:nvSpPr>
          <p:spPr bwMode="auto">
            <a:xfrm>
              <a:off x="5176" y="1962"/>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536</a:t>
              </a:r>
            </a:p>
          </p:txBody>
        </p:sp>
        <p:sp>
          <p:nvSpPr>
            <p:cNvPr id="39978" name="Line 36"/>
            <p:cNvSpPr>
              <a:spLocks noChangeShapeType="1"/>
            </p:cNvSpPr>
            <p:nvPr/>
          </p:nvSpPr>
          <p:spPr bwMode="auto">
            <a:xfrm flipV="1">
              <a:off x="3050" y="1735"/>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9" name="Line 37"/>
            <p:cNvSpPr>
              <a:spLocks noChangeShapeType="1"/>
            </p:cNvSpPr>
            <p:nvPr/>
          </p:nvSpPr>
          <p:spPr bwMode="auto">
            <a:xfrm flipV="1">
              <a:off x="3050" y="1367"/>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0" name="Text Box 38"/>
            <p:cNvSpPr txBox="1">
              <a:spLocks noChangeArrowheads="1"/>
            </p:cNvSpPr>
            <p:nvPr/>
          </p:nvSpPr>
          <p:spPr bwMode="auto">
            <a:xfrm>
              <a:off x="5176" y="1537"/>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544</a:t>
              </a:r>
            </a:p>
          </p:txBody>
        </p:sp>
        <p:sp>
          <p:nvSpPr>
            <p:cNvPr id="39981" name="Line 39"/>
            <p:cNvSpPr>
              <a:spLocks noChangeShapeType="1"/>
            </p:cNvSpPr>
            <p:nvPr/>
          </p:nvSpPr>
          <p:spPr bwMode="auto">
            <a:xfrm flipV="1">
              <a:off x="3050" y="998"/>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2" name="Line 40"/>
            <p:cNvSpPr>
              <a:spLocks noChangeShapeType="1"/>
            </p:cNvSpPr>
            <p:nvPr/>
          </p:nvSpPr>
          <p:spPr bwMode="auto">
            <a:xfrm>
              <a:off x="4071" y="4031"/>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3" name="Line 41"/>
            <p:cNvSpPr>
              <a:spLocks noChangeShapeType="1"/>
            </p:cNvSpPr>
            <p:nvPr/>
          </p:nvSpPr>
          <p:spPr bwMode="auto">
            <a:xfrm>
              <a:off x="3050" y="1565"/>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4" name="Text Box 42"/>
            <p:cNvSpPr txBox="1">
              <a:spLocks noChangeArrowheads="1"/>
            </p:cNvSpPr>
            <p:nvPr/>
          </p:nvSpPr>
          <p:spPr bwMode="auto">
            <a:xfrm>
              <a:off x="3986" y="1423"/>
              <a:ext cx="311"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d[0]</a:t>
              </a:r>
            </a:p>
          </p:txBody>
        </p:sp>
        <p:sp>
          <p:nvSpPr>
            <p:cNvPr id="39985" name="Text Box 43"/>
            <p:cNvSpPr txBox="1">
              <a:spLocks noChangeArrowheads="1"/>
            </p:cNvSpPr>
            <p:nvPr/>
          </p:nvSpPr>
          <p:spPr bwMode="auto">
            <a:xfrm>
              <a:off x="4042" y="828"/>
              <a:ext cx="311"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ea typeface="微软雅黑" panose="020B0503020204020204" pitchFamily="34" charset="-122"/>
                </a:rPr>
                <a:t>d[9]</a:t>
              </a:r>
            </a:p>
          </p:txBody>
        </p:sp>
        <p:sp>
          <p:nvSpPr>
            <p:cNvPr id="39986" name="Line 44"/>
            <p:cNvSpPr>
              <a:spLocks noChangeShapeType="1"/>
            </p:cNvSpPr>
            <p:nvPr/>
          </p:nvSpPr>
          <p:spPr bwMode="auto">
            <a:xfrm flipV="1">
              <a:off x="3050" y="1140"/>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7" name="Line 45"/>
            <p:cNvSpPr>
              <a:spLocks noChangeShapeType="1"/>
            </p:cNvSpPr>
            <p:nvPr/>
          </p:nvSpPr>
          <p:spPr bwMode="auto">
            <a:xfrm>
              <a:off x="4127" y="1168"/>
              <a:ext cx="0" cy="17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8" name="Line 46"/>
            <p:cNvSpPr>
              <a:spLocks noChangeShapeType="1"/>
            </p:cNvSpPr>
            <p:nvPr/>
          </p:nvSpPr>
          <p:spPr bwMode="auto">
            <a:xfrm flipV="1">
              <a:off x="3050" y="828"/>
              <a:ext cx="2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89" name="Text Box 47"/>
            <p:cNvSpPr txBox="1">
              <a:spLocks noChangeArrowheads="1"/>
            </p:cNvSpPr>
            <p:nvPr/>
          </p:nvSpPr>
          <p:spPr bwMode="auto">
            <a:xfrm>
              <a:off x="5176" y="941"/>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1800"/>
                <a:t>616</a:t>
              </a:r>
            </a:p>
          </p:txBody>
        </p:sp>
      </p:grpSp>
      <p:sp>
        <p:nvSpPr>
          <p:cNvPr id="617520" name="Rectangle 48"/>
          <p:cNvSpPr>
            <a:spLocks noChangeArrowheads="1"/>
          </p:cNvSpPr>
          <p:nvPr/>
        </p:nvSpPr>
        <p:spPr bwMode="auto">
          <a:xfrm>
            <a:off x="1711325" y="5121093"/>
            <a:ext cx="4699000"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5000"/>
              </a:spcBef>
              <a:buFontTx/>
              <a:buNone/>
            </a:pPr>
            <a:r>
              <a:rPr lang="zh-CN" altLang="en-US" sz="2000">
                <a:latin typeface="微软雅黑" panose="020B0503020204020204" pitchFamily="34" charset="-122"/>
                <a:ea typeface="微软雅黑" panose="020B0503020204020204" pitchFamily="34" charset="-122"/>
              </a:rPr>
              <a:t>将</a:t>
            </a:r>
            <a:r>
              <a:rPr lang="en-US" altLang="zh-CN" sz="2000">
                <a:latin typeface="微软雅黑" panose="020B0503020204020204" pitchFamily="34" charset="-122"/>
                <a:ea typeface="微软雅黑" panose="020B0503020204020204" pitchFamily="34" charset="-122"/>
              </a:rPr>
              <a:t>b[i][j]</a:t>
            </a:r>
            <a:r>
              <a:rPr lang="zh-CN" altLang="en-US" sz="2000">
                <a:latin typeface="微软雅黑" panose="020B0503020204020204" pitchFamily="34" charset="-122"/>
                <a:ea typeface="微软雅黑" panose="020B0503020204020204" pitchFamily="34" charset="-122"/>
              </a:rPr>
              <a:t>取到</a:t>
            </a:r>
            <a:r>
              <a:rPr lang="en-US" altLang="zh-CN" sz="2000">
                <a:latin typeface="微软雅黑" panose="020B0503020204020204" pitchFamily="34" charset="-122"/>
                <a:ea typeface="微软雅黑" panose="020B0503020204020204" pitchFamily="34" charset="-122"/>
              </a:rPr>
              <a:t>AX</a:t>
            </a:r>
            <a:r>
              <a:rPr lang="zh-CN" altLang="en-US" sz="2000">
                <a:latin typeface="微软雅黑" panose="020B0503020204020204" pitchFamily="34" charset="-122"/>
                <a:ea typeface="微软雅黑" panose="020B0503020204020204" pitchFamily="34" charset="-122"/>
              </a:rPr>
              <a:t>中的指令可以是：</a:t>
            </a:r>
          </a:p>
          <a:p>
            <a:pPr>
              <a:lnSpc>
                <a:spcPct val="100000"/>
              </a:lnSpc>
              <a:spcBef>
                <a:spcPct val="35000"/>
              </a:spcBef>
              <a:buFontTx/>
              <a:buNone/>
            </a:pPr>
            <a:r>
              <a:rPr lang="zh-CN" altLang="en-US" sz="2000">
                <a:solidFill>
                  <a:srgbClr val="3333CC"/>
                </a:solidFill>
                <a:latin typeface="微软雅黑" panose="020B0503020204020204" pitchFamily="34" charset="-122"/>
                <a:ea typeface="微软雅黑" panose="020B0503020204020204" pitchFamily="34" charset="-122"/>
              </a:rPr>
              <a:t>“</a:t>
            </a:r>
            <a:r>
              <a:rPr lang="en-US" altLang="zh-CN" sz="2000">
                <a:solidFill>
                  <a:srgbClr val="3333CC"/>
                </a:solidFill>
                <a:latin typeface="微软雅黑" panose="020B0503020204020204" pitchFamily="34" charset="-122"/>
                <a:ea typeface="微软雅黑" panose="020B0503020204020204" pitchFamily="34" charset="-122"/>
              </a:rPr>
              <a:t>movw </a:t>
            </a:r>
            <a:r>
              <a:rPr lang="en-US" altLang="zh-CN" sz="2000">
                <a:solidFill>
                  <a:srgbClr val="007635"/>
                </a:solidFill>
                <a:latin typeface="微软雅黑" panose="020B0503020204020204" pitchFamily="34" charset="-122"/>
                <a:ea typeface="微软雅黑" panose="020B0503020204020204" pitchFamily="34" charset="-122"/>
              </a:rPr>
              <a:t>504</a:t>
            </a:r>
            <a:r>
              <a:rPr lang="en-US" altLang="zh-CN" sz="2000">
                <a:solidFill>
                  <a:srgbClr val="3333CC"/>
                </a:solidFill>
                <a:latin typeface="微软雅黑" panose="020B0503020204020204" pitchFamily="34" charset="-122"/>
                <a:ea typeface="微软雅黑" panose="020B0503020204020204" pitchFamily="34" charset="-122"/>
              </a:rPr>
              <a:t>(%ebp</a:t>
            </a:r>
            <a:r>
              <a:rPr lang="en-US" altLang="zh-CN" sz="2000">
                <a:latin typeface="微软雅黑" panose="020B0503020204020204" pitchFamily="34" charset="-122"/>
                <a:ea typeface="微软雅黑" panose="020B0503020204020204" pitchFamily="34" charset="-122"/>
              </a:rPr>
              <a:t>,%esi</a:t>
            </a:r>
            <a:r>
              <a:rPr lang="en-US" altLang="zh-CN" sz="2000">
                <a:solidFill>
                  <a:srgbClr val="3333CC"/>
                </a:solidFill>
                <a:latin typeface="微软雅黑" panose="020B0503020204020204" pitchFamily="34" charset="-122"/>
                <a:ea typeface="微软雅黑" panose="020B0503020204020204" pitchFamily="34" charset="-122"/>
              </a:rPr>
              <a:t>,</a:t>
            </a:r>
            <a:r>
              <a:rPr lang="en-US" altLang="zh-CN" sz="2000">
                <a:solidFill>
                  <a:srgbClr val="FF3300"/>
                </a:solidFill>
                <a:latin typeface="微软雅黑" panose="020B0503020204020204" pitchFamily="34" charset="-122"/>
                <a:ea typeface="微软雅黑" panose="020B0503020204020204" pitchFamily="34" charset="-122"/>
              </a:rPr>
              <a:t>2</a:t>
            </a:r>
            <a:r>
              <a:rPr lang="en-US" altLang="zh-CN" sz="2000">
                <a:solidFill>
                  <a:srgbClr val="3333CC"/>
                </a:solidFill>
                <a:latin typeface="微软雅黑" panose="020B0503020204020204" pitchFamily="34" charset="-122"/>
                <a:ea typeface="微软雅黑" panose="020B0503020204020204" pitchFamily="34" charset="-122"/>
              </a:rPr>
              <a:t>), %ax”</a:t>
            </a:r>
          </a:p>
          <a:p>
            <a:pPr>
              <a:lnSpc>
                <a:spcPct val="100000"/>
              </a:lnSpc>
              <a:spcBef>
                <a:spcPct val="35000"/>
              </a:spcBef>
              <a:buFontTx/>
              <a:buNone/>
            </a:pPr>
            <a:r>
              <a:rPr lang="zh-CN" altLang="en-US" sz="2000">
                <a:solidFill>
                  <a:srgbClr val="3333CC"/>
                </a:solidFill>
                <a:latin typeface="微软雅黑" panose="020B0503020204020204" pitchFamily="34" charset="-122"/>
                <a:ea typeface="微软雅黑" panose="020B0503020204020204" pitchFamily="34" charset="-122"/>
              </a:rPr>
              <a:t>其中，</a:t>
            </a:r>
            <a:r>
              <a:rPr lang="zh-CN" altLang="en-US" sz="2000" b="0">
                <a:latin typeface="微软雅黑" panose="020B0503020204020204" pitchFamily="34" charset="-122"/>
                <a:ea typeface="微软雅黑" panose="020B0503020204020204" pitchFamily="34" charset="-122"/>
              </a:rPr>
              <a:t> </a:t>
            </a:r>
            <a:r>
              <a:rPr lang="en-US" altLang="zh-CN" sz="2000">
                <a:solidFill>
                  <a:srgbClr val="3333CC"/>
                </a:solidFill>
                <a:latin typeface="微软雅黑" panose="020B0503020204020204" pitchFamily="34" charset="-122"/>
                <a:ea typeface="微软雅黑" panose="020B0503020204020204" pitchFamily="34" charset="-122"/>
              </a:rPr>
              <a:t>i×8</a:t>
            </a:r>
            <a:r>
              <a:rPr lang="zh-CN" altLang="en-US" sz="2000">
                <a:solidFill>
                  <a:srgbClr val="3333CC"/>
                </a:solidFill>
                <a:latin typeface="微软雅黑" panose="020B0503020204020204" pitchFamily="34" charset="-122"/>
                <a:ea typeface="微软雅黑" panose="020B0503020204020204" pitchFamily="34" charset="-122"/>
              </a:rPr>
              <a:t>在</a:t>
            </a:r>
            <a:r>
              <a:rPr lang="en-US" altLang="zh-CN" sz="2000">
                <a:solidFill>
                  <a:srgbClr val="3333CC"/>
                </a:solidFill>
                <a:latin typeface="微软雅黑" panose="020B0503020204020204" pitchFamily="34" charset="-122"/>
                <a:ea typeface="微软雅黑" panose="020B0503020204020204" pitchFamily="34" charset="-122"/>
              </a:rPr>
              <a:t>EBP</a:t>
            </a:r>
            <a:r>
              <a:rPr lang="zh-CN" altLang="en-US" sz="2000">
                <a:solidFill>
                  <a:srgbClr val="3333CC"/>
                </a:solidFill>
                <a:latin typeface="微软雅黑" panose="020B0503020204020204" pitchFamily="34" charset="-122"/>
                <a:ea typeface="微软雅黑" panose="020B0503020204020204" pitchFamily="34" charset="-122"/>
              </a:rPr>
              <a:t>中，</a:t>
            </a:r>
            <a:r>
              <a:rPr lang="en-US" altLang="zh-CN" sz="2000">
                <a:solidFill>
                  <a:srgbClr val="3333CC"/>
                </a:solidFill>
                <a:latin typeface="微软雅黑" panose="020B0503020204020204" pitchFamily="34" charset="-122"/>
                <a:ea typeface="微软雅黑" panose="020B0503020204020204" pitchFamily="34" charset="-122"/>
              </a:rPr>
              <a:t>j</a:t>
            </a:r>
            <a:r>
              <a:rPr lang="zh-CN" altLang="en-US" sz="2000">
                <a:solidFill>
                  <a:srgbClr val="3333CC"/>
                </a:solidFill>
                <a:latin typeface="微软雅黑" panose="020B0503020204020204" pitchFamily="34" charset="-122"/>
                <a:ea typeface="微软雅黑" panose="020B0503020204020204" pitchFamily="34" charset="-122"/>
              </a:rPr>
              <a:t>在</a:t>
            </a:r>
            <a:r>
              <a:rPr lang="en-US" altLang="zh-CN" sz="2000">
                <a:solidFill>
                  <a:srgbClr val="3333CC"/>
                </a:solidFill>
                <a:latin typeface="微软雅黑" panose="020B0503020204020204" pitchFamily="34" charset="-122"/>
                <a:ea typeface="微软雅黑" panose="020B0503020204020204" pitchFamily="34" charset="-122"/>
              </a:rPr>
              <a:t>ESI</a:t>
            </a:r>
            <a:r>
              <a:rPr lang="zh-CN" altLang="en-US" sz="2000">
                <a:solidFill>
                  <a:srgbClr val="3333CC"/>
                </a:solidFill>
                <a:latin typeface="微软雅黑" panose="020B0503020204020204" pitchFamily="34" charset="-122"/>
                <a:ea typeface="微软雅黑" panose="020B0503020204020204" pitchFamily="34" charset="-122"/>
              </a:rPr>
              <a:t>中，</a:t>
            </a:r>
          </a:p>
          <a:p>
            <a:pPr>
              <a:lnSpc>
                <a:spcPct val="100000"/>
              </a:lnSpc>
              <a:spcBef>
                <a:spcPct val="35000"/>
              </a:spcBef>
              <a:buFontTx/>
              <a:buNone/>
            </a:pPr>
            <a:r>
              <a:rPr lang="en-US" altLang="zh-CN" sz="2000">
                <a:solidFill>
                  <a:srgbClr val="3333CC"/>
                </a:solidFill>
                <a:latin typeface="微软雅黑" panose="020B0503020204020204" pitchFamily="34" charset="-122"/>
                <a:ea typeface="微软雅黑" panose="020B0503020204020204" pitchFamily="34" charset="-122"/>
              </a:rPr>
              <a:t>           </a:t>
            </a:r>
            <a:r>
              <a:rPr lang="en-US" altLang="zh-CN" sz="2000">
                <a:solidFill>
                  <a:srgbClr val="FF3300"/>
                </a:solidFill>
                <a:latin typeface="微软雅黑" panose="020B0503020204020204" pitchFamily="34" charset="-122"/>
                <a:ea typeface="微软雅黑" panose="020B0503020204020204" pitchFamily="34" charset="-122"/>
              </a:rPr>
              <a:t>2</a:t>
            </a:r>
            <a:r>
              <a:rPr lang="zh-CN" altLang="en-US" sz="2000">
                <a:solidFill>
                  <a:srgbClr val="3333CC"/>
                </a:solidFill>
                <a:latin typeface="微软雅黑" panose="020B0503020204020204" pitchFamily="34" charset="-122"/>
                <a:ea typeface="微软雅黑" panose="020B0503020204020204" pitchFamily="34" charset="-122"/>
              </a:rPr>
              <a:t>为比例因子</a:t>
            </a:r>
          </a:p>
        </p:txBody>
      </p:sp>
      <p:pic>
        <p:nvPicPr>
          <p:cNvPr id="4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351" y="835026"/>
            <a:ext cx="81819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a:xfrm flipH="1">
            <a:off x="5105400" y="2581276"/>
            <a:ext cx="1593850" cy="3046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4656138" y="2589214"/>
            <a:ext cx="2889250" cy="30829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3941763" y="2573339"/>
            <a:ext cx="4989512" cy="30622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3195638" y="1689100"/>
            <a:ext cx="4133850" cy="39322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754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7476"/>
                                        </p:tgtEl>
                                        <p:attrNameLst>
                                          <p:attrName>style.visibility</p:attrName>
                                        </p:attrNameLst>
                                      </p:cBhvr>
                                      <p:to>
                                        <p:strVal val="visible"/>
                                      </p:to>
                                    </p:set>
                                    <p:animEffect transition="in" filter="blinds(horizontal)">
                                      <p:cBhvr>
                                        <p:cTn id="7" dur="500"/>
                                        <p:tgtEl>
                                          <p:spTgt spid="6174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7477"/>
                                        </p:tgtEl>
                                        <p:attrNameLst>
                                          <p:attrName>style.visibility</p:attrName>
                                        </p:attrNameLst>
                                      </p:cBhvr>
                                      <p:to>
                                        <p:strVal val="visible"/>
                                      </p:to>
                                    </p:set>
                                    <p:animEffect transition="in" filter="blinds(horizontal)">
                                      <p:cBhvr>
                                        <p:cTn id="12" dur="500"/>
                                        <p:tgtEl>
                                          <p:spTgt spid="6174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7475">
                                            <p:txEl>
                                              <p:pRg st="0" end="0"/>
                                            </p:txEl>
                                          </p:spTgt>
                                        </p:tgtEl>
                                        <p:attrNameLst>
                                          <p:attrName>style.visibility</p:attrName>
                                        </p:attrNameLst>
                                      </p:cBhvr>
                                      <p:to>
                                        <p:strVal val="visible"/>
                                      </p:to>
                                    </p:set>
                                    <p:animEffect transition="in" filter="blinds(horizontal)">
                                      <p:cBhvr>
                                        <p:cTn id="17" dur="500"/>
                                        <p:tgtEl>
                                          <p:spTgt spid="61747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7475">
                                            <p:txEl>
                                              <p:pRg st="1" end="1"/>
                                            </p:txEl>
                                          </p:spTgt>
                                        </p:tgtEl>
                                        <p:attrNameLst>
                                          <p:attrName>style.visibility</p:attrName>
                                        </p:attrNameLst>
                                      </p:cBhvr>
                                      <p:to>
                                        <p:strVal val="visible"/>
                                      </p:to>
                                    </p:set>
                                    <p:animEffect transition="in" filter="blinds(horizontal)">
                                      <p:cBhvr>
                                        <p:cTn id="22" dur="500"/>
                                        <p:tgtEl>
                                          <p:spTgt spid="61747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7475">
                                            <p:txEl>
                                              <p:pRg st="2" end="2"/>
                                            </p:txEl>
                                          </p:spTgt>
                                        </p:tgtEl>
                                        <p:attrNameLst>
                                          <p:attrName>style.visibility</p:attrName>
                                        </p:attrNameLst>
                                      </p:cBhvr>
                                      <p:to>
                                        <p:strVal val="visible"/>
                                      </p:to>
                                    </p:set>
                                    <p:animEffect transition="in" filter="blinds(horizontal)">
                                      <p:cBhvr>
                                        <p:cTn id="27" dur="500"/>
                                        <p:tgtEl>
                                          <p:spTgt spid="61747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17475">
                                            <p:txEl>
                                              <p:pRg st="3" end="3"/>
                                            </p:txEl>
                                          </p:spTgt>
                                        </p:tgtEl>
                                        <p:attrNameLst>
                                          <p:attrName>style.visibility</p:attrName>
                                        </p:attrNameLst>
                                      </p:cBhvr>
                                      <p:to>
                                        <p:strVal val="visible"/>
                                      </p:to>
                                    </p:set>
                                    <p:animEffect transition="in" filter="blinds(horizontal)">
                                      <p:cBhvr>
                                        <p:cTn id="32" dur="500"/>
                                        <p:tgtEl>
                                          <p:spTgt spid="61747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17475">
                                            <p:txEl>
                                              <p:pRg st="4" end="4"/>
                                            </p:txEl>
                                          </p:spTgt>
                                        </p:tgtEl>
                                        <p:attrNameLst>
                                          <p:attrName>style.visibility</p:attrName>
                                        </p:attrNameLst>
                                      </p:cBhvr>
                                      <p:to>
                                        <p:strVal val="visible"/>
                                      </p:to>
                                    </p:set>
                                    <p:animEffect transition="in" filter="blinds(horizontal)">
                                      <p:cBhvr>
                                        <p:cTn id="37" dur="500"/>
                                        <p:tgtEl>
                                          <p:spTgt spid="61747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17475">
                                            <p:txEl>
                                              <p:pRg st="5" end="5"/>
                                            </p:txEl>
                                          </p:spTgt>
                                        </p:tgtEl>
                                        <p:attrNameLst>
                                          <p:attrName>style.visibility</p:attrName>
                                        </p:attrNameLst>
                                      </p:cBhvr>
                                      <p:to>
                                        <p:strVal val="visible"/>
                                      </p:to>
                                    </p:set>
                                    <p:animEffect transition="in" filter="blinds(horizontal)">
                                      <p:cBhvr>
                                        <p:cTn id="42" dur="500"/>
                                        <p:tgtEl>
                                          <p:spTgt spid="617475">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17520">
                                            <p:txEl>
                                              <p:pRg st="0" end="0"/>
                                            </p:txEl>
                                          </p:spTgt>
                                        </p:tgtEl>
                                        <p:attrNameLst>
                                          <p:attrName>style.visibility</p:attrName>
                                        </p:attrNameLst>
                                      </p:cBhvr>
                                      <p:to>
                                        <p:strVal val="visible"/>
                                      </p:to>
                                    </p:set>
                                    <p:animEffect transition="in" filter="blinds(horizontal)">
                                      <p:cBhvr>
                                        <p:cTn id="47" dur="500"/>
                                        <p:tgtEl>
                                          <p:spTgt spid="617520">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17520">
                                            <p:txEl>
                                              <p:pRg st="1" end="1"/>
                                            </p:txEl>
                                          </p:spTgt>
                                        </p:tgtEl>
                                        <p:attrNameLst>
                                          <p:attrName>style.visibility</p:attrName>
                                        </p:attrNameLst>
                                      </p:cBhvr>
                                      <p:to>
                                        <p:strVal val="visible"/>
                                      </p:to>
                                    </p:set>
                                    <p:animEffect transition="in" filter="blinds(horizontal)">
                                      <p:cBhvr>
                                        <p:cTn id="52" dur="500"/>
                                        <p:tgtEl>
                                          <p:spTgt spid="617520">
                                            <p:txEl>
                                              <p:pRg st="1" end="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17520">
                                            <p:txEl>
                                              <p:pRg st="2" end="2"/>
                                            </p:txEl>
                                          </p:spTgt>
                                        </p:tgtEl>
                                        <p:attrNameLst>
                                          <p:attrName>style.visibility</p:attrName>
                                        </p:attrNameLst>
                                      </p:cBhvr>
                                      <p:to>
                                        <p:strVal val="visible"/>
                                      </p:to>
                                    </p:set>
                                    <p:animEffect transition="in" filter="blinds(horizontal)">
                                      <p:cBhvr>
                                        <p:cTn id="57" dur="500"/>
                                        <p:tgtEl>
                                          <p:spTgt spid="617520">
                                            <p:txEl>
                                              <p:pRg st="2" end="2"/>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17520">
                                            <p:txEl>
                                              <p:pRg st="3" end="3"/>
                                            </p:txEl>
                                          </p:spTgt>
                                        </p:tgtEl>
                                        <p:attrNameLst>
                                          <p:attrName>style.visibility</p:attrName>
                                        </p:attrNameLst>
                                      </p:cBhvr>
                                      <p:to>
                                        <p:strVal val="visible"/>
                                      </p:to>
                                    </p:set>
                                    <p:animEffect transition="in" filter="blinds(horizontal)">
                                      <p:cBhvr>
                                        <p:cTn id="62" dur="500"/>
                                        <p:tgtEl>
                                          <p:spTgt spid="617520">
                                            <p:txEl>
                                              <p:pRg st="3" end="3"/>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4" presetClass="entr" presetSubtype="1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randombar(horizontal)">
                                      <p:cBhvr>
                                        <p:cTn id="67" dur="500"/>
                                        <p:tgtEl>
                                          <p:spTgt spid="4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4" presetClass="entr" presetSubtype="1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randombar(horizontal)">
                                      <p:cBhvr>
                                        <p:cTn id="72" dur="500"/>
                                        <p:tgtEl>
                                          <p:spTgt spid="6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4" presetClass="entr" presetSubtype="10" fill="hold"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randombar(horizontal)">
                                      <p:cBhvr>
                                        <p:cTn id="77" dur="500"/>
                                        <p:tgtEl>
                                          <p:spTgt spid="5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4" presetClass="entr" presetSubtype="10"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randombar(horizontal)">
                                      <p:cBhvr>
                                        <p:cTn id="82" dur="500"/>
                                        <p:tgtEl>
                                          <p:spTgt spid="5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4" presetClass="entr" presetSubtype="10" fill="hold"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randombar(horizontal)">
                                      <p:cBhvr>
                                        <p:cTn id="8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34387" y="188640"/>
            <a:ext cx="8382000" cy="479747"/>
          </a:xfrm>
        </p:spPr>
        <p:txBody>
          <a:bodyPr/>
          <a:lstStyle/>
          <a:p>
            <a:r>
              <a:rPr lang="en-US" sz="3200" dirty="0"/>
              <a:t>IA-32</a:t>
            </a:r>
            <a:r>
              <a:rPr lang="zh-CN" altLang="en-US" sz="3200" dirty="0"/>
              <a:t>常用指令类型</a:t>
            </a:r>
            <a:endParaRPr lang="en-US" sz="3200" dirty="0"/>
          </a:p>
        </p:txBody>
      </p:sp>
      <p:sp>
        <p:nvSpPr>
          <p:cNvPr id="150531" name="Rectangle 3"/>
          <p:cNvSpPr>
            <a:spLocks noGrp="1" noChangeArrowheads="1"/>
          </p:cNvSpPr>
          <p:nvPr>
            <p:ph type="body" idx="1"/>
          </p:nvPr>
        </p:nvSpPr>
        <p:spPr>
          <a:xfrm>
            <a:off x="479376" y="980728"/>
            <a:ext cx="10513168" cy="4667945"/>
          </a:xfrm>
        </p:spPr>
        <p:txBody>
          <a:bodyPr/>
          <a:lstStyle/>
          <a:p>
            <a:r>
              <a:rPr lang="zh-CN" altLang="en-US" sz="2400" dirty="0"/>
              <a:t>传输指令</a:t>
            </a:r>
            <a:endParaRPr lang="en-US" altLang="zh-CN" sz="2400" dirty="0"/>
          </a:p>
          <a:p>
            <a:pPr lvl="1"/>
            <a:r>
              <a:rPr lang="zh-CN" altLang="en-US" dirty="0"/>
              <a:t>立即数到（寄存器，内存）</a:t>
            </a:r>
            <a:endParaRPr lang="en-US" altLang="zh-CN" dirty="0"/>
          </a:p>
          <a:p>
            <a:pPr lvl="1"/>
            <a:r>
              <a:rPr lang="zh-CN" altLang="en-US" dirty="0"/>
              <a:t>寄存器到寄存器</a:t>
            </a:r>
            <a:endParaRPr lang="en-US" altLang="zh-CN" dirty="0"/>
          </a:p>
          <a:p>
            <a:pPr lvl="1"/>
            <a:r>
              <a:rPr lang="zh-CN" altLang="en-US" dirty="0"/>
              <a:t>寄存器与内存之间</a:t>
            </a:r>
            <a:endParaRPr lang="en-US" altLang="zh-CN" dirty="0"/>
          </a:p>
          <a:p>
            <a:pPr lvl="1"/>
            <a:r>
              <a:rPr lang="zh-CN" altLang="en-US" dirty="0"/>
              <a:t>不存在内存直接到内存的指令</a:t>
            </a:r>
            <a:endParaRPr lang="en-US" altLang="zh-CN" dirty="0"/>
          </a:p>
          <a:p>
            <a:r>
              <a:rPr lang="zh-CN" altLang="en-US" sz="2400" dirty="0"/>
              <a:t>定点运算指令</a:t>
            </a:r>
            <a:endParaRPr lang="en-US" altLang="zh-CN" sz="2400" dirty="0"/>
          </a:p>
          <a:p>
            <a:r>
              <a:rPr lang="zh-CN" altLang="en-US" sz="2400" dirty="0"/>
              <a:t>按位运算指令</a:t>
            </a:r>
            <a:endParaRPr lang="en-US" altLang="zh-CN" sz="2400" dirty="0"/>
          </a:p>
          <a:p>
            <a:r>
              <a:rPr lang="zh-CN" altLang="en-US" sz="2400" dirty="0"/>
              <a:t>控制转移指令</a:t>
            </a:r>
            <a:endParaRPr lang="en-US" altLang="zh-CN" sz="2400" dirty="0"/>
          </a:p>
          <a:p>
            <a:pPr lvl="1"/>
            <a:r>
              <a:rPr lang="zh-CN" altLang="en-US" dirty="0"/>
              <a:t>无转移指令</a:t>
            </a:r>
            <a:endParaRPr lang="en-US" altLang="zh-CN" dirty="0"/>
          </a:p>
          <a:p>
            <a:pPr lvl="1"/>
            <a:r>
              <a:rPr lang="zh-CN" altLang="en-US" dirty="0"/>
              <a:t>条件转移指令</a:t>
            </a:r>
            <a:endParaRPr lang="en-US" altLang="zh-CN" dirty="0"/>
          </a:p>
          <a:p>
            <a:r>
              <a:rPr lang="zh-CN" altLang="en-US" sz="2400" dirty="0"/>
              <a:t>浮点运算指令（不讲）</a:t>
            </a:r>
            <a:endParaRPr lang="en-US" altLang="zh-CN" sz="2400" dirty="0"/>
          </a:p>
        </p:txBody>
      </p:sp>
    </p:spTree>
    <p:extLst>
      <p:ext uri="{BB962C8B-B14F-4D97-AF65-F5344CB8AC3E}">
        <p14:creationId xmlns:p14="http://schemas.microsoft.com/office/powerpoint/2010/main" val="345363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63352" y="116632"/>
            <a:ext cx="8229600" cy="533288"/>
          </a:xfrm>
        </p:spPr>
        <p:txBody>
          <a:bodyPr/>
          <a:lstStyle/>
          <a:p>
            <a:r>
              <a:rPr lang="en-US" altLang="zh-CN" sz="3600" dirty="0"/>
              <a:t>IA-32</a:t>
            </a:r>
            <a:r>
              <a:rPr lang="zh-CN" altLang="en-US" sz="3600" dirty="0"/>
              <a:t>常用指令类型</a:t>
            </a:r>
          </a:p>
        </p:txBody>
      </p:sp>
      <p:sp>
        <p:nvSpPr>
          <p:cNvPr id="619523" name="Rectangle 3"/>
          <p:cNvSpPr>
            <a:spLocks noGrp="1" noChangeArrowheads="1"/>
          </p:cNvSpPr>
          <p:nvPr>
            <p:ph type="body" idx="1"/>
          </p:nvPr>
        </p:nvSpPr>
        <p:spPr>
          <a:xfrm>
            <a:off x="479376" y="836712"/>
            <a:ext cx="8334375" cy="5129609"/>
          </a:xfrm>
        </p:spPr>
        <p:txBody>
          <a:bodyPr/>
          <a:lstStyle/>
          <a:p>
            <a:pPr marL="457200" indent="-457200">
              <a:lnSpc>
                <a:spcPct val="110000"/>
              </a:lnSpc>
              <a:buNone/>
            </a:pPr>
            <a:r>
              <a:rPr lang="zh-CN" altLang="en-US" sz="2000" dirty="0"/>
              <a:t>（</a:t>
            </a:r>
            <a:r>
              <a:rPr lang="en-US" altLang="zh-CN" sz="2000" dirty="0"/>
              <a:t>1</a:t>
            </a:r>
            <a:r>
              <a:rPr lang="zh-CN" altLang="en-US" sz="2000" dirty="0"/>
              <a:t>）传送指令</a:t>
            </a:r>
          </a:p>
          <a:p>
            <a:pPr marL="838200" lvl="1" indent="-381000">
              <a:lnSpc>
                <a:spcPct val="110000"/>
              </a:lnSpc>
            </a:pPr>
            <a:r>
              <a:rPr lang="zh-CN" altLang="en-US" dirty="0">
                <a:latin typeface="微软雅黑" panose="020B0503020204020204" pitchFamily="34" charset="-122"/>
                <a:ea typeface="微软雅黑" panose="020B0503020204020204" pitchFamily="34" charset="-122"/>
              </a:rPr>
              <a:t>通用数据传送指令</a:t>
            </a:r>
          </a:p>
          <a:p>
            <a:pPr marL="1371600" lvl="2" indent="-457200">
              <a:lnSpc>
                <a:spcPct val="110000"/>
              </a:lnSpc>
              <a:buNone/>
            </a:pPr>
            <a:r>
              <a:rPr lang="en-US" altLang="zh-CN" sz="2000" dirty="0"/>
              <a:t>MOV</a:t>
            </a:r>
            <a:r>
              <a:rPr lang="zh-CN" altLang="en-US" sz="2000" dirty="0"/>
              <a:t>：一般传送，包括</a:t>
            </a:r>
            <a:r>
              <a:rPr lang="en-US" altLang="zh-CN" sz="2000" dirty="0" err="1"/>
              <a:t>movb</a:t>
            </a:r>
            <a:r>
              <a:rPr lang="zh-CN" altLang="en-US" sz="2000" dirty="0"/>
              <a:t>、</a:t>
            </a:r>
            <a:r>
              <a:rPr lang="en-US" altLang="zh-CN" sz="2000" dirty="0" err="1"/>
              <a:t>movw</a:t>
            </a:r>
            <a:r>
              <a:rPr lang="zh-CN" altLang="en-US" sz="2000" dirty="0"/>
              <a:t>和</a:t>
            </a:r>
            <a:r>
              <a:rPr lang="en-US" altLang="zh-CN" sz="2000" dirty="0" err="1"/>
              <a:t>movl</a:t>
            </a:r>
            <a:r>
              <a:rPr lang="zh-CN" altLang="en-US" sz="2000" dirty="0"/>
              <a:t>等</a:t>
            </a:r>
          </a:p>
          <a:p>
            <a:pPr marL="1371600" lvl="2" indent="-457200">
              <a:lnSpc>
                <a:spcPct val="110000"/>
              </a:lnSpc>
              <a:buNone/>
            </a:pPr>
            <a:r>
              <a:rPr lang="en-US" altLang="zh-CN" sz="2000" dirty="0"/>
              <a:t>MOVS</a:t>
            </a:r>
            <a:r>
              <a:rPr lang="zh-CN" altLang="en-US" sz="2000" dirty="0"/>
              <a:t>：符号扩展传送，如</a:t>
            </a:r>
            <a:r>
              <a:rPr lang="en-US" altLang="zh-CN" sz="2000" dirty="0" err="1"/>
              <a:t>movsbw</a:t>
            </a:r>
            <a:r>
              <a:rPr lang="zh-CN" altLang="en-US" sz="2000" dirty="0"/>
              <a:t>、</a:t>
            </a:r>
            <a:r>
              <a:rPr lang="en-US" altLang="zh-CN" sz="2000" dirty="0" err="1"/>
              <a:t>movswl</a:t>
            </a:r>
            <a:r>
              <a:rPr lang="zh-CN" altLang="en-US" sz="2000" dirty="0"/>
              <a:t>等</a:t>
            </a:r>
          </a:p>
          <a:p>
            <a:pPr marL="1371600" lvl="2" indent="-457200">
              <a:lnSpc>
                <a:spcPct val="110000"/>
              </a:lnSpc>
              <a:buNone/>
            </a:pPr>
            <a:r>
              <a:rPr lang="en-US" altLang="zh-CN" sz="2000" dirty="0"/>
              <a:t>MOVZ</a:t>
            </a:r>
            <a:r>
              <a:rPr lang="zh-CN" altLang="en-US" sz="2000" dirty="0"/>
              <a:t>：零扩展传送，如</a:t>
            </a:r>
            <a:r>
              <a:rPr lang="en-US" altLang="zh-CN" sz="2000" dirty="0" err="1"/>
              <a:t>movzwl</a:t>
            </a:r>
            <a:r>
              <a:rPr lang="zh-CN" altLang="en-US" sz="2000" dirty="0"/>
              <a:t>、</a:t>
            </a:r>
            <a:r>
              <a:rPr lang="en-US" altLang="zh-CN" sz="2000" dirty="0" err="1"/>
              <a:t>movzbl</a:t>
            </a:r>
            <a:r>
              <a:rPr lang="zh-CN" altLang="en-US" sz="2000" dirty="0"/>
              <a:t>等</a:t>
            </a:r>
          </a:p>
          <a:p>
            <a:pPr marL="1371600" lvl="2" indent="-457200">
              <a:lnSpc>
                <a:spcPct val="110000"/>
              </a:lnSpc>
              <a:buNone/>
            </a:pPr>
            <a:r>
              <a:rPr lang="en-US" altLang="zh-CN" sz="2000" dirty="0"/>
              <a:t>XCHG</a:t>
            </a:r>
            <a:r>
              <a:rPr lang="zh-CN" altLang="en-US" sz="2000" dirty="0"/>
              <a:t>：数据交换</a:t>
            </a:r>
          </a:p>
          <a:p>
            <a:pPr marL="1371600" lvl="2" indent="-457200">
              <a:lnSpc>
                <a:spcPct val="110000"/>
              </a:lnSpc>
              <a:buNone/>
            </a:pPr>
            <a:r>
              <a:rPr lang="en-US" altLang="zh-CN" sz="2000" dirty="0"/>
              <a:t>PUSH/POP</a:t>
            </a:r>
            <a:r>
              <a:rPr lang="zh-CN" altLang="en-US" sz="2000" dirty="0"/>
              <a:t>：</a:t>
            </a:r>
            <a:r>
              <a:rPr lang="zh-CN" altLang="en-US" sz="2000" dirty="0">
                <a:solidFill>
                  <a:srgbClr val="FF3300"/>
                </a:solidFill>
              </a:rPr>
              <a:t>入栈</a:t>
            </a:r>
            <a:r>
              <a:rPr lang="en-US" altLang="zh-CN" sz="2000" dirty="0">
                <a:solidFill>
                  <a:srgbClr val="FF3300"/>
                </a:solidFill>
              </a:rPr>
              <a:t>/</a:t>
            </a:r>
            <a:r>
              <a:rPr lang="zh-CN" altLang="en-US" sz="2000" dirty="0">
                <a:solidFill>
                  <a:srgbClr val="FF3300"/>
                </a:solidFill>
              </a:rPr>
              <a:t>出栈</a:t>
            </a:r>
            <a:r>
              <a:rPr lang="zh-CN" altLang="en-US" sz="2000" dirty="0"/>
              <a:t>，如</a:t>
            </a:r>
            <a:r>
              <a:rPr lang="en-US" altLang="zh-CN" sz="2000" dirty="0" err="1"/>
              <a:t>pushl,pushw,popl,popw</a:t>
            </a:r>
            <a:r>
              <a:rPr lang="zh-CN" altLang="en-US" sz="2000" dirty="0"/>
              <a:t>等</a:t>
            </a:r>
          </a:p>
          <a:p>
            <a:pPr marL="838200" lvl="1" indent="-381000">
              <a:lnSpc>
                <a:spcPct val="110000"/>
              </a:lnSpc>
            </a:pPr>
            <a:r>
              <a:rPr lang="zh-CN" altLang="en-US" dirty="0">
                <a:latin typeface="微软雅黑" panose="020B0503020204020204" pitchFamily="34" charset="-122"/>
                <a:ea typeface="微软雅黑" panose="020B0503020204020204" pitchFamily="34" charset="-122"/>
              </a:rPr>
              <a:t>地址传送指令 </a:t>
            </a:r>
          </a:p>
          <a:p>
            <a:pPr marL="1371600" lvl="2" indent="-457200">
              <a:lnSpc>
                <a:spcPct val="110000"/>
              </a:lnSpc>
              <a:buNone/>
            </a:pPr>
            <a:r>
              <a:rPr lang="en-US" altLang="zh-CN" sz="2000" dirty="0"/>
              <a:t>LEA</a:t>
            </a:r>
            <a:r>
              <a:rPr lang="zh-CN" altLang="en-US" sz="2000" dirty="0"/>
              <a:t>：加载有效地址，如</a:t>
            </a:r>
            <a:r>
              <a:rPr lang="en-US" altLang="zh-CN" sz="2000" dirty="0" err="1"/>
              <a:t>leal</a:t>
            </a:r>
            <a:r>
              <a:rPr lang="en-US" altLang="zh-CN" sz="2000" dirty="0"/>
              <a:t> (%</a:t>
            </a:r>
            <a:r>
              <a:rPr lang="en-US" altLang="zh-CN" sz="2000" dirty="0" err="1"/>
              <a:t>edx</a:t>
            </a:r>
            <a:r>
              <a:rPr lang="en-US" altLang="zh-CN" sz="2000" dirty="0"/>
              <a:t>,%</a:t>
            </a:r>
            <a:r>
              <a:rPr lang="en-US" altLang="zh-CN" sz="2000" dirty="0" err="1"/>
              <a:t>eax</a:t>
            </a:r>
            <a:r>
              <a:rPr lang="en-US" altLang="zh-CN" sz="2000" dirty="0"/>
              <a:t>), %</a:t>
            </a:r>
            <a:r>
              <a:rPr lang="en-US" altLang="zh-CN" sz="2000" dirty="0" err="1"/>
              <a:t>eax</a:t>
            </a:r>
            <a:r>
              <a:rPr lang="en-US" altLang="zh-CN" sz="2000" dirty="0"/>
              <a:t>”</a:t>
            </a:r>
            <a:r>
              <a:rPr lang="zh-CN" altLang="en-US" sz="2000" dirty="0"/>
              <a:t>的功能为</a:t>
            </a:r>
            <a:r>
              <a:rPr lang="en-US" altLang="zh-CN" sz="2000" dirty="0"/>
              <a:t>R[</a:t>
            </a:r>
            <a:r>
              <a:rPr lang="en-US" altLang="zh-CN" sz="2000" dirty="0" err="1"/>
              <a:t>eax</a:t>
            </a:r>
            <a:r>
              <a:rPr lang="en-US" altLang="zh-CN" sz="2000" dirty="0"/>
              <a:t>]←R[</a:t>
            </a:r>
            <a:r>
              <a:rPr lang="en-US" altLang="zh-CN" sz="2000" dirty="0" err="1"/>
              <a:t>edx</a:t>
            </a:r>
            <a:r>
              <a:rPr lang="en-US" altLang="zh-CN" sz="2000" dirty="0"/>
              <a:t>]+R[</a:t>
            </a:r>
            <a:r>
              <a:rPr lang="en-US" altLang="zh-CN" sz="2000" dirty="0" err="1"/>
              <a:t>eax</a:t>
            </a:r>
            <a:r>
              <a:rPr lang="en-US" altLang="zh-CN" sz="2000" dirty="0"/>
              <a:t>]</a:t>
            </a:r>
            <a:r>
              <a:rPr lang="zh-CN" altLang="en-US" sz="2000" dirty="0"/>
              <a:t>，执行前，若</a:t>
            </a:r>
            <a:r>
              <a:rPr lang="en-US" altLang="zh-CN" sz="2000" dirty="0"/>
              <a:t>R[</a:t>
            </a:r>
            <a:r>
              <a:rPr lang="en-US" altLang="zh-CN" sz="2000" dirty="0" err="1"/>
              <a:t>edx</a:t>
            </a:r>
            <a:r>
              <a:rPr lang="en-US" altLang="zh-CN" sz="2000" dirty="0"/>
              <a:t>]=</a:t>
            </a:r>
            <a:r>
              <a:rPr lang="en-US" altLang="zh-CN" sz="2000" dirty="0" err="1"/>
              <a:t>i</a:t>
            </a:r>
            <a:r>
              <a:rPr lang="zh-CN" altLang="en-US" sz="2000" dirty="0"/>
              <a:t>，</a:t>
            </a:r>
            <a:r>
              <a:rPr lang="en-US" altLang="zh-CN" sz="2000" dirty="0"/>
              <a:t>R[</a:t>
            </a:r>
            <a:r>
              <a:rPr lang="en-US" altLang="zh-CN" sz="2000" dirty="0" err="1"/>
              <a:t>eax</a:t>
            </a:r>
            <a:r>
              <a:rPr lang="en-US" altLang="zh-CN" sz="2000" dirty="0"/>
              <a:t>]=j</a:t>
            </a:r>
            <a:r>
              <a:rPr lang="zh-CN" altLang="en-US" sz="2000" dirty="0"/>
              <a:t>，则指令执行后，</a:t>
            </a:r>
            <a:r>
              <a:rPr lang="en-US" altLang="zh-CN" sz="2000" dirty="0"/>
              <a:t>R[</a:t>
            </a:r>
            <a:r>
              <a:rPr lang="en-US" altLang="zh-CN" sz="2000" dirty="0" err="1"/>
              <a:t>eax</a:t>
            </a:r>
            <a:r>
              <a:rPr lang="en-US" altLang="zh-CN" sz="2000" dirty="0"/>
              <a:t>]=</a:t>
            </a:r>
            <a:r>
              <a:rPr lang="en-US" altLang="zh-CN" sz="2000" dirty="0" err="1"/>
              <a:t>i+j</a:t>
            </a:r>
            <a:r>
              <a:rPr lang="en-US" altLang="zh-CN" sz="2000" dirty="0"/>
              <a:t> </a:t>
            </a:r>
            <a:endParaRPr lang="zh-CN" altLang="en-US" sz="2000" dirty="0"/>
          </a:p>
          <a:p>
            <a:pPr marL="838200" lvl="1" indent="-381000">
              <a:lnSpc>
                <a:spcPct val="110000"/>
              </a:lnSpc>
            </a:pPr>
            <a:r>
              <a:rPr lang="zh-CN" altLang="en-US" dirty="0">
                <a:latin typeface="微软雅黑" panose="020B0503020204020204" pitchFamily="34" charset="-122"/>
                <a:ea typeface="微软雅黑" panose="020B0503020204020204" pitchFamily="34" charset="-122"/>
              </a:rPr>
              <a:t>输入输出指令 </a:t>
            </a:r>
          </a:p>
          <a:p>
            <a:pPr marL="1371600" lvl="2" indent="-457200">
              <a:lnSpc>
                <a:spcPct val="110000"/>
              </a:lnSpc>
              <a:buNone/>
            </a:pPr>
            <a:r>
              <a:rPr lang="en-US" altLang="zh-CN" sz="2000" dirty="0"/>
              <a:t>IN</a:t>
            </a:r>
            <a:r>
              <a:rPr lang="zh-CN" altLang="en-US" sz="2000" dirty="0"/>
              <a:t>和</a:t>
            </a:r>
            <a:r>
              <a:rPr lang="en-US" altLang="zh-CN" sz="2000" dirty="0"/>
              <a:t>OUT</a:t>
            </a:r>
            <a:r>
              <a:rPr lang="zh-CN" altLang="en-US" sz="2000" dirty="0"/>
              <a:t>：</a:t>
            </a:r>
            <a:r>
              <a:rPr lang="en-US" altLang="zh-CN" sz="2000" dirty="0"/>
              <a:t>I/O</a:t>
            </a:r>
            <a:r>
              <a:rPr lang="zh-CN" altLang="en-US" sz="2000" dirty="0"/>
              <a:t>端口与寄存器之间的交换</a:t>
            </a:r>
          </a:p>
          <a:p>
            <a:pPr marL="838200" lvl="1" indent="-381000">
              <a:lnSpc>
                <a:spcPct val="110000"/>
              </a:lnSpc>
            </a:pPr>
            <a:r>
              <a:rPr lang="zh-CN" altLang="en-US" dirty="0">
                <a:latin typeface="微软雅黑" panose="020B0503020204020204" pitchFamily="34" charset="-122"/>
                <a:ea typeface="微软雅黑" panose="020B0503020204020204" pitchFamily="34" charset="-122"/>
              </a:rPr>
              <a:t>标志传送指令</a:t>
            </a:r>
          </a:p>
          <a:p>
            <a:pPr marL="1371600" lvl="2" indent="-457200">
              <a:lnSpc>
                <a:spcPct val="110000"/>
              </a:lnSpc>
              <a:buNone/>
            </a:pPr>
            <a:r>
              <a:rPr lang="en-US" altLang="zh-CN" sz="2000" dirty="0"/>
              <a:t>PUSHF</a:t>
            </a:r>
            <a:r>
              <a:rPr lang="zh-CN" altLang="en-US" sz="2000" dirty="0"/>
              <a:t>、</a:t>
            </a:r>
            <a:r>
              <a:rPr lang="en-US" altLang="zh-CN" sz="2000" dirty="0"/>
              <a:t>POPF</a:t>
            </a:r>
            <a:r>
              <a:rPr lang="zh-CN" altLang="en-US" sz="2000" dirty="0"/>
              <a:t>：将</a:t>
            </a:r>
            <a:r>
              <a:rPr lang="en-US" altLang="zh-CN" sz="2000" dirty="0"/>
              <a:t>EFLAG</a:t>
            </a:r>
            <a:r>
              <a:rPr lang="zh-CN" altLang="en-US" sz="2000" dirty="0"/>
              <a:t>压栈，或将栈顶内容送</a:t>
            </a:r>
            <a:r>
              <a:rPr lang="en-US" altLang="zh-CN" sz="2000" dirty="0"/>
              <a:t>EFLAG </a:t>
            </a:r>
            <a:endParaRPr lang="zh-CN" altLang="en-US" sz="2000" dirty="0"/>
          </a:p>
        </p:txBody>
      </p:sp>
    </p:spTree>
    <p:extLst>
      <p:ext uri="{BB962C8B-B14F-4D97-AF65-F5344CB8AC3E}">
        <p14:creationId xmlns:p14="http://schemas.microsoft.com/office/powerpoint/2010/main" val="1322291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9523">
                                            <p:txEl>
                                              <p:pRg st="2" end="2"/>
                                            </p:txEl>
                                          </p:spTgt>
                                        </p:tgtEl>
                                        <p:attrNameLst>
                                          <p:attrName>style.visibility</p:attrName>
                                        </p:attrNameLst>
                                      </p:cBhvr>
                                      <p:to>
                                        <p:strVal val="visible"/>
                                      </p:to>
                                    </p:set>
                                    <p:animEffect transition="in" filter="blinds(horizontal)">
                                      <p:cBhvr>
                                        <p:cTn id="7" dur="500"/>
                                        <p:tgtEl>
                                          <p:spTgt spid="61952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9523">
                                            <p:txEl>
                                              <p:pRg st="3" end="3"/>
                                            </p:txEl>
                                          </p:spTgt>
                                        </p:tgtEl>
                                        <p:attrNameLst>
                                          <p:attrName>style.visibility</p:attrName>
                                        </p:attrNameLst>
                                      </p:cBhvr>
                                      <p:to>
                                        <p:strVal val="visible"/>
                                      </p:to>
                                    </p:set>
                                    <p:animEffect transition="in" filter="blinds(horizontal)">
                                      <p:cBhvr>
                                        <p:cTn id="12" dur="500"/>
                                        <p:tgtEl>
                                          <p:spTgt spid="61952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9523">
                                            <p:txEl>
                                              <p:pRg st="4" end="4"/>
                                            </p:txEl>
                                          </p:spTgt>
                                        </p:tgtEl>
                                        <p:attrNameLst>
                                          <p:attrName>style.visibility</p:attrName>
                                        </p:attrNameLst>
                                      </p:cBhvr>
                                      <p:to>
                                        <p:strVal val="visible"/>
                                      </p:to>
                                    </p:set>
                                    <p:animEffect transition="in" filter="blinds(horizontal)">
                                      <p:cBhvr>
                                        <p:cTn id="17" dur="500"/>
                                        <p:tgtEl>
                                          <p:spTgt spid="61952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9523">
                                            <p:txEl>
                                              <p:pRg st="5" end="5"/>
                                            </p:txEl>
                                          </p:spTgt>
                                        </p:tgtEl>
                                        <p:attrNameLst>
                                          <p:attrName>style.visibility</p:attrName>
                                        </p:attrNameLst>
                                      </p:cBhvr>
                                      <p:to>
                                        <p:strVal val="visible"/>
                                      </p:to>
                                    </p:set>
                                    <p:animEffect transition="in" filter="blinds(horizontal)">
                                      <p:cBhvr>
                                        <p:cTn id="22" dur="500"/>
                                        <p:tgtEl>
                                          <p:spTgt spid="61952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9523">
                                            <p:txEl>
                                              <p:pRg st="6" end="6"/>
                                            </p:txEl>
                                          </p:spTgt>
                                        </p:tgtEl>
                                        <p:attrNameLst>
                                          <p:attrName>style.visibility</p:attrName>
                                        </p:attrNameLst>
                                      </p:cBhvr>
                                      <p:to>
                                        <p:strVal val="visible"/>
                                      </p:to>
                                    </p:set>
                                    <p:animEffect transition="in" filter="blinds(horizontal)">
                                      <p:cBhvr>
                                        <p:cTn id="27" dur="500"/>
                                        <p:tgtEl>
                                          <p:spTgt spid="61952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19523">
                                            <p:txEl>
                                              <p:pRg st="8" end="8"/>
                                            </p:txEl>
                                          </p:spTgt>
                                        </p:tgtEl>
                                        <p:attrNameLst>
                                          <p:attrName>style.visibility</p:attrName>
                                        </p:attrNameLst>
                                      </p:cBhvr>
                                      <p:to>
                                        <p:strVal val="visible"/>
                                      </p:to>
                                    </p:set>
                                    <p:animEffect transition="in" filter="blinds(horizontal)">
                                      <p:cBhvr>
                                        <p:cTn id="32" dur="500"/>
                                        <p:tgtEl>
                                          <p:spTgt spid="61952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19523">
                                            <p:txEl>
                                              <p:pRg st="10" end="10"/>
                                            </p:txEl>
                                          </p:spTgt>
                                        </p:tgtEl>
                                        <p:attrNameLst>
                                          <p:attrName>style.visibility</p:attrName>
                                        </p:attrNameLst>
                                      </p:cBhvr>
                                      <p:to>
                                        <p:strVal val="visible"/>
                                      </p:to>
                                    </p:set>
                                    <p:animEffect transition="in" filter="blinds(horizontal)">
                                      <p:cBhvr>
                                        <p:cTn id="37" dur="500"/>
                                        <p:tgtEl>
                                          <p:spTgt spid="619523">
                                            <p:txEl>
                                              <p:pRg st="10" end="1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19523">
                                            <p:txEl>
                                              <p:pRg st="12" end="12"/>
                                            </p:txEl>
                                          </p:spTgt>
                                        </p:tgtEl>
                                        <p:attrNameLst>
                                          <p:attrName>style.visibility</p:attrName>
                                        </p:attrNameLst>
                                      </p:cBhvr>
                                      <p:to>
                                        <p:strVal val="visible"/>
                                      </p:to>
                                    </p:set>
                                    <p:animEffect transition="in" filter="blinds(horizontal)">
                                      <p:cBhvr>
                                        <p:cTn id="42" dur="500"/>
                                        <p:tgtEl>
                                          <p:spTgt spid="61952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335360" y="188640"/>
            <a:ext cx="5537200" cy="479747"/>
          </a:xfrm>
        </p:spPr>
        <p:txBody>
          <a:bodyPr/>
          <a:lstStyle/>
          <a:p>
            <a:r>
              <a:rPr lang="en-US" altLang="zh-CN" sz="3200" dirty="0" err="1"/>
              <a:t>Mov</a:t>
            </a:r>
            <a:r>
              <a:rPr lang="zh-CN" altLang="en-US" sz="3200" dirty="0"/>
              <a:t>和栈指令</a:t>
            </a:r>
            <a:endParaRPr lang="en-US" sz="32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908720"/>
            <a:ext cx="8498814"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440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91344" y="268580"/>
            <a:ext cx="7165975" cy="379399"/>
          </a:xfrm>
        </p:spPr>
        <p:txBody>
          <a:bodyPr/>
          <a:lstStyle/>
          <a:p>
            <a:r>
              <a:rPr lang="en-US" dirty="0" err="1">
                <a:latin typeface="Courier New" pitchFamily="49" charset="0"/>
              </a:rPr>
              <a:t>movl</a:t>
            </a:r>
            <a:r>
              <a:rPr lang="en-US" dirty="0"/>
              <a:t> </a:t>
            </a:r>
            <a:r>
              <a:rPr lang="zh-CN" altLang="en-US" dirty="0"/>
              <a:t>指令操作数</a:t>
            </a:r>
            <a:endParaRPr lang="en-US" dirty="0"/>
          </a:p>
        </p:txBody>
      </p:sp>
      <p:sp>
        <p:nvSpPr>
          <p:cNvPr id="157699" name="Rectangle 3"/>
          <p:cNvSpPr>
            <a:spLocks noGrp="1" noChangeArrowheads="1"/>
          </p:cNvSpPr>
          <p:nvPr>
            <p:ph type="body" idx="1"/>
          </p:nvPr>
        </p:nvSpPr>
        <p:spPr>
          <a:xfrm>
            <a:off x="2025650" y="5449383"/>
            <a:ext cx="8140700" cy="615553"/>
          </a:xfrm>
          <a:noFill/>
        </p:spPr>
        <p:txBody>
          <a:bodyPr vert="horz" wrap="square" lIns="0" tIns="0" rIns="0" bIns="0" numCol="1" anchor="t" anchorCtr="0" compatLnSpc="1">
            <a:prstTxWarp prst="textNoShape">
              <a:avLst/>
            </a:prstTxWarp>
            <a:spAutoFit/>
          </a:bodyPr>
          <a:lstStyle/>
          <a:p>
            <a:pPr marL="0" indent="0" algn="ctr">
              <a:buNone/>
            </a:pPr>
            <a:r>
              <a:rPr lang="zh-CN" altLang="en-US" sz="3200" dirty="0">
                <a:solidFill>
                  <a:srgbClr val="C00000"/>
                </a:solidFill>
              </a:rPr>
              <a:t>不存在内存直接到内存的指令</a:t>
            </a:r>
            <a:endParaRPr lang="en-US" sz="3200" dirty="0">
              <a:solidFill>
                <a:srgbClr val="C00000"/>
              </a:solidFill>
            </a:endParaRPr>
          </a:p>
        </p:txBody>
      </p:sp>
      <p:sp>
        <p:nvSpPr>
          <p:cNvPr id="157700" name="Text Box 4"/>
          <p:cNvSpPr txBox="1">
            <a:spLocks noChangeArrowheads="1"/>
          </p:cNvSpPr>
          <p:nvPr/>
        </p:nvSpPr>
        <p:spPr bwMode="auto">
          <a:xfrm>
            <a:off x="1752601" y="3264495"/>
            <a:ext cx="922047" cy="461665"/>
          </a:xfrm>
          <a:prstGeom prst="rect">
            <a:avLst/>
          </a:prstGeom>
          <a:noFill/>
          <a:ln w="25400">
            <a:noFill/>
            <a:miter lim="800000"/>
            <a:headEnd/>
            <a:tailEnd/>
          </a:ln>
          <a:effectLst/>
        </p:spPr>
        <p:txBody>
          <a:bodyPr wrap="none">
            <a:spAutoFit/>
          </a:bodyPr>
          <a:lstStyle/>
          <a:p>
            <a:pPr algn="l">
              <a:lnSpc>
                <a:spcPct val="100000"/>
              </a:lnSpc>
              <a:buNone/>
            </a:pPr>
            <a:r>
              <a:rPr lang="en-US" sz="2400">
                <a:latin typeface="Courier New" pitchFamily="49" charset="0"/>
              </a:rPr>
              <a:t>movl</a:t>
            </a:r>
          </a:p>
        </p:txBody>
      </p:sp>
      <p:sp>
        <p:nvSpPr>
          <p:cNvPr id="157701" name="Text Box 5"/>
          <p:cNvSpPr txBox="1">
            <a:spLocks noChangeArrowheads="1"/>
          </p:cNvSpPr>
          <p:nvPr/>
        </p:nvSpPr>
        <p:spPr bwMode="auto">
          <a:xfrm>
            <a:off x="3124201" y="2197695"/>
            <a:ext cx="760144"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Imm</a:t>
            </a:r>
            <a:endParaRPr lang="en-US" sz="2400" i="1" dirty="0">
              <a:latin typeface="Calibri" pitchFamily="34" charset="0"/>
            </a:endParaRPr>
          </a:p>
        </p:txBody>
      </p:sp>
      <p:sp>
        <p:nvSpPr>
          <p:cNvPr id="157702" name="Text Box 6"/>
          <p:cNvSpPr txBox="1">
            <a:spLocks noChangeArrowheads="1"/>
          </p:cNvSpPr>
          <p:nvPr/>
        </p:nvSpPr>
        <p:spPr bwMode="auto">
          <a:xfrm>
            <a:off x="3124201" y="3264495"/>
            <a:ext cx="665888"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Reg</a:t>
            </a:r>
            <a:endParaRPr lang="en-US" sz="2400" i="1" dirty="0">
              <a:latin typeface="Calibri" pitchFamily="34" charset="0"/>
            </a:endParaRPr>
          </a:p>
        </p:txBody>
      </p:sp>
      <p:sp>
        <p:nvSpPr>
          <p:cNvPr id="157703" name="Text Box 7"/>
          <p:cNvSpPr txBox="1">
            <a:spLocks noChangeArrowheads="1"/>
          </p:cNvSpPr>
          <p:nvPr/>
        </p:nvSpPr>
        <p:spPr bwMode="auto">
          <a:xfrm>
            <a:off x="3124201" y="4407495"/>
            <a:ext cx="851515"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Mem</a:t>
            </a:r>
            <a:endParaRPr lang="en-US" sz="2400" i="1" dirty="0">
              <a:latin typeface="Calibri" pitchFamily="34" charset="0"/>
            </a:endParaRPr>
          </a:p>
        </p:txBody>
      </p:sp>
      <p:sp>
        <p:nvSpPr>
          <p:cNvPr id="157704" name="Text Box 8"/>
          <p:cNvSpPr txBox="1">
            <a:spLocks noChangeArrowheads="1"/>
          </p:cNvSpPr>
          <p:nvPr/>
        </p:nvSpPr>
        <p:spPr bwMode="auto">
          <a:xfrm>
            <a:off x="4343401" y="1969095"/>
            <a:ext cx="665888"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Reg</a:t>
            </a:r>
            <a:endParaRPr lang="en-US" sz="2400" i="1" dirty="0">
              <a:latin typeface="Calibri" pitchFamily="34" charset="0"/>
            </a:endParaRPr>
          </a:p>
        </p:txBody>
      </p:sp>
      <p:sp>
        <p:nvSpPr>
          <p:cNvPr id="157705" name="Text Box 9"/>
          <p:cNvSpPr txBox="1">
            <a:spLocks noChangeArrowheads="1"/>
          </p:cNvSpPr>
          <p:nvPr/>
        </p:nvSpPr>
        <p:spPr bwMode="auto">
          <a:xfrm>
            <a:off x="4343401" y="2426295"/>
            <a:ext cx="851515"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Mem</a:t>
            </a:r>
            <a:endParaRPr lang="en-US" sz="2400" i="1" dirty="0">
              <a:latin typeface="Calibri" pitchFamily="34" charset="0"/>
            </a:endParaRPr>
          </a:p>
        </p:txBody>
      </p:sp>
      <p:sp>
        <p:nvSpPr>
          <p:cNvPr id="157706" name="Text Box 10"/>
          <p:cNvSpPr txBox="1">
            <a:spLocks noChangeArrowheads="1"/>
          </p:cNvSpPr>
          <p:nvPr/>
        </p:nvSpPr>
        <p:spPr bwMode="auto">
          <a:xfrm>
            <a:off x="4343401" y="3112095"/>
            <a:ext cx="665888"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Reg</a:t>
            </a:r>
            <a:endParaRPr lang="en-US" sz="2400" i="1" dirty="0">
              <a:latin typeface="Calibri" pitchFamily="34" charset="0"/>
            </a:endParaRPr>
          </a:p>
        </p:txBody>
      </p:sp>
      <p:sp>
        <p:nvSpPr>
          <p:cNvPr id="157707" name="Text Box 11"/>
          <p:cNvSpPr txBox="1">
            <a:spLocks noChangeArrowheads="1"/>
          </p:cNvSpPr>
          <p:nvPr/>
        </p:nvSpPr>
        <p:spPr bwMode="auto">
          <a:xfrm>
            <a:off x="4343401" y="3558183"/>
            <a:ext cx="851515"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Mem</a:t>
            </a:r>
            <a:endParaRPr lang="en-US" sz="2400" i="1" dirty="0">
              <a:latin typeface="Calibri" pitchFamily="34" charset="0"/>
            </a:endParaRPr>
          </a:p>
        </p:txBody>
      </p:sp>
      <p:sp>
        <p:nvSpPr>
          <p:cNvPr id="157708" name="Text Box 12"/>
          <p:cNvSpPr txBox="1">
            <a:spLocks noChangeArrowheads="1"/>
          </p:cNvSpPr>
          <p:nvPr/>
        </p:nvSpPr>
        <p:spPr bwMode="auto">
          <a:xfrm>
            <a:off x="4343401" y="4407495"/>
            <a:ext cx="665888" cy="461665"/>
          </a:xfrm>
          <a:prstGeom prst="rect">
            <a:avLst/>
          </a:prstGeom>
          <a:noFill/>
          <a:ln w="25400">
            <a:noFill/>
            <a:miter lim="800000"/>
            <a:headEnd/>
            <a:tailEnd/>
          </a:ln>
          <a:effectLst/>
        </p:spPr>
        <p:txBody>
          <a:bodyPr wrap="none">
            <a:spAutoFit/>
          </a:bodyPr>
          <a:lstStyle/>
          <a:p>
            <a:pPr algn="l">
              <a:lnSpc>
                <a:spcPct val="100000"/>
              </a:lnSpc>
              <a:buNone/>
            </a:pPr>
            <a:r>
              <a:rPr lang="en-US" sz="2400" i="1" dirty="0" err="1">
                <a:latin typeface="Calibri" pitchFamily="34" charset="0"/>
              </a:rPr>
              <a:t>Reg</a:t>
            </a:r>
            <a:endParaRPr lang="en-US" sz="2400" i="1" dirty="0">
              <a:latin typeface="Calibri" pitchFamily="34" charset="0"/>
            </a:endParaRPr>
          </a:p>
        </p:txBody>
      </p:sp>
      <p:sp>
        <p:nvSpPr>
          <p:cNvPr id="157709" name="Text Box 13"/>
          <p:cNvSpPr txBox="1">
            <a:spLocks noChangeArrowheads="1"/>
          </p:cNvSpPr>
          <p:nvPr/>
        </p:nvSpPr>
        <p:spPr bwMode="auto">
          <a:xfrm>
            <a:off x="2971801" y="1245195"/>
            <a:ext cx="1049133" cy="461665"/>
          </a:xfrm>
          <a:prstGeom prst="rect">
            <a:avLst/>
          </a:prstGeom>
          <a:noFill/>
          <a:ln w="25400">
            <a:noFill/>
            <a:miter lim="800000"/>
            <a:headEnd/>
            <a:tailEnd/>
          </a:ln>
          <a:effectLst/>
        </p:spPr>
        <p:txBody>
          <a:bodyPr wrap="none">
            <a:spAutoFit/>
          </a:bodyPr>
          <a:lstStyle/>
          <a:p>
            <a:pPr algn="l">
              <a:lnSpc>
                <a:spcPct val="100000"/>
              </a:lnSpc>
              <a:buNone/>
            </a:pPr>
            <a:r>
              <a:rPr lang="en-US" sz="2400" dirty="0">
                <a:latin typeface="Calibri" pitchFamily="34" charset="0"/>
              </a:rPr>
              <a:t>Source</a:t>
            </a:r>
          </a:p>
        </p:txBody>
      </p:sp>
      <p:sp>
        <p:nvSpPr>
          <p:cNvPr id="157710" name="Text Box 14"/>
          <p:cNvSpPr txBox="1">
            <a:spLocks noChangeArrowheads="1"/>
          </p:cNvSpPr>
          <p:nvPr/>
        </p:nvSpPr>
        <p:spPr bwMode="auto">
          <a:xfrm>
            <a:off x="4343400" y="1245195"/>
            <a:ext cx="761491" cy="461665"/>
          </a:xfrm>
          <a:prstGeom prst="rect">
            <a:avLst/>
          </a:prstGeom>
          <a:noFill/>
          <a:ln w="25400">
            <a:noFill/>
            <a:miter lim="800000"/>
            <a:headEnd/>
            <a:tailEnd/>
          </a:ln>
          <a:effectLst/>
        </p:spPr>
        <p:txBody>
          <a:bodyPr wrap="none">
            <a:spAutoFit/>
          </a:bodyPr>
          <a:lstStyle/>
          <a:p>
            <a:pPr algn="l">
              <a:lnSpc>
                <a:spcPct val="100000"/>
              </a:lnSpc>
              <a:buNone/>
            </a:pPr>
            <a:r>
              <a:rPr lang="en-US" sz="2400" dirty="0" err="1">
                <a:latin typeface="Calibri" pitchFamily="34" charset="0"/>
              </a:rPr>
              <a:t>Dest</a:t>
            </a:r>
            <a:endParaRPr lang="en-US" sz="2400" dirty="0">
              <a:latin typeface="Calibri" pitchFamily="34" charset="0"/>
            </a:endParaRPr>
          </a:p>
        </p:txBody>
      </p:sp>
      <p:sp>
        <p:nvSpPr>
          <p:cNvPr id="157716" name="AutoShape 20"/>
          <p:cNvSpPr>
            <a:spLocks/>
          </p:cNvSpPr>
          <p:nvPr/>
        </p:nvSpPr>
        <p:spPr bwMode="auto">
          <a:xfrm>
            <a:off x="2819400" y="2121494"/>
            <a:ext cx="304800" cy="2743200"/>
          </a:xfrm>
          <a:prstGeom prst="leftBrace">
            <a:avLst>
              <a:gd name="adj1" fmla="val 75000"/>
              <a:gd name="adj2" fmla="val 50000"/>
            </a:avLst>
          </a:prstGeom>
          <a:noFill/>
          <a:ln w="25400">
            <a:solidFill>
              <a:schemeClr val="tx1"/>
            </a:solidFill>
            <a:round/>
            <a:headEnd/>
            <a:tailEnd/>
          </a:ln>
          <a:effectLst/>
        </p:spPr>
        <p:txBody>
          <a:bodyPr wrap="none" anchor="ctr"/>
          <a:lstStyle/>
          <a:p>
            <a:pPr>
              <a:buNone/>
            </a:pPr>
            <a:endParaRPr lang="en-US" dirty="0">
              <a:latin typeface="Calibri" pitchFamily="34" charset="0"/>
            </a:endParaRPr>
          </a:p>
        </p:txBody>
      </p:sp>
      <p:sp>
        <p:nvSpPr>
          <p:cNvPr id="157717" name="AutoShape 21"/>
          <p:cNvSpPr>
            <a:spLocks/>
          </p:cNvSpPr>
          <p:nvPr/>
        </p:nvSpPr>
        <p:spPr bwMode="auto">
          <a:xfrm>
            <a:off x="4038600" y="2045294"/>
            <a:ext cx="304800" cy="762000"/>
          </a:xfrm>
          <a:prstGeom prst="leftBrace">
            <a:avLst>
              <a:gd name="adj1" fmla="val 20833"/>
              <a:gd name="adj2" fmla="val 50000"/>
            </a:avLst>
          </a:prstGeom>
          <a:noFill/>
          <a:ln w="25400">
            <a:solidFill>
              <a:schemeClr val="tx1"/>
            </a:solidFill>
            <a:round/>
            <a:headEnd/>
            <a:tailEnd/>
          </a:ln>
          <a:effectLst/>
        </p:spPr>
        <p:txBody>
          <a:bodyPr wrap="none" anchor="ctr"/>
          <a:lstStyle/>
          <a:p>
            <a:pPr>
              <a:buNone/>
            </a:pPr>
            <a:endParaRPr lang="en-US" dirty="0">
              <a:latin typeface="Calibri" pitchFamily="34" charset="0"/>
            </a:endParaRPr>
          </a:p>
        </p:txBody>
      </p:sp>
      <p:sp>
        <p:nvSpPr>
          <p:cNvPr id="157718" name="AutoShape 22"/>
          <p:cNvSpPr>
            <a:spLocks/>
          </p:cNvSpPr>
          <p:nvPr/>
        </p:nvSpPr>
        <p:spPr bwMode="auto">
          <a:xfrm>
            <a:off x="4038600" y="3188294"/>
            <a:ext cx="304800" cy="762000"/>
          </a:xfrm>
          <a:prstGeom prst="leftBrace">
            <a:avLst>
              <a:gd name="adj1" fmla="val 20833"/>
              <a:gd name="adj2" fmla="val 50000"/>
            </a:avLst>
          </a:prstGeom>
          <a:noFill/>
          <a:ln w="25400">
            <a:solidFill>
              <a:schemeClr val="tx1"/>
            </a:solidFill>
            <a:round/>
            <a:headEnd/>
            <a:tailEnd/>
          </a:ln>
          <a:effectLst/>
        </p:spPr>
        <p:txBody>
          <a:bodyPr wrap="none" anchor="ctr"/>
          <a:lstStyle/>
          <a:p>
            <a:pPr>
              <a:buNone/>
            </a:pPr>
            <a:endParaRPr lang="en-US" dirty="0">
              <a:latin typeface="Calibri" pitchFamily="34" charset="0"/>
            </a:endParaRPr>
          </a:p>
        </p:txBody>
      </p:sp>
      <p:sp>
        <p:nvSpPr>
          <p:cNvPr id="157719" name="Text Box 23"/>
          <p:cNvSpPr txBox="1">
            <a:spLocks noChangeArrowheads="1"/>
          </p:cNvSpPr>
          <p:nvPr/>
        </p:nvSpPr>
        <p:spPr bwMode="auto">
          <a:xfrm>
            <a:off x="8382000" y="1245195"/>
            <a:ext cx="1306768" cy="461665"/>
          </a:xfrm>
          <a:prstGeom prst="rect">
            <a:avLst/>
          </a:prstGeom>
          <a:noFill/>
          <a:ln w="25400">
            <a:noFill/>
            <a:miter lim="800000"/>
            <a:headEnd/>
            <a:tailEnd/>
          </a:ln>
          <a:effectLst/>
        </p:spPr>
        <p:txBody>
          <a:bodyPr wrap="none">
            <a:spAutoFit/>
          </a:bodyPr>
          <a:lstStyle/>
          <a:p>
            <a:pPr algn="l">
              <a:lnSpc>
                <a:spcPct val="100000"/>
              </a:lnSpc>
              <a:buNone/>
            </a:pPr>
            <a:r>
              <a:rPr lang="en-US" sz="2400" dirty="0">
                <a:latin typeface="Calibri" pitchFamily="34" charset="0"/>
              </a:rPr>
              <a:t>C Analog</a:t>
            </a:r>
          </a:p>
        </p:txBody>
      </p:sp>
      <p:sp>
        <p:nvSpPr>
          <p:cNvPr id="157711" name="Text Box 15"/>
          <p:cNvSpPr txBox="1">
            <a:spLocks noChangeArrowheads="1"/>
          </p:cNvSpPr>
          <p:nvPr/>
        </p:nvSpPr>
        <p:spPr bwMode="auto">
          <a:xfrm>
            <a:off x="5257800" y="1999257"/>
            <a:ext cx="2339102"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movl $0x4,%eax</a:t>
            </a:r>
          </a:p>
        </p:txBody>
      </p:sp>
      <p:sp>
        <p:nvSpPr>
          <p:cNvPr id="157720" name="Text Box 24"/>
          <p:cNvSpPr txBox="1">
            <a:spLocks noChangeArrowheads="1"/>
          </p:cNvSpPr>
          <p:nvPr/>
        </p:nvSpPr>
        <p:spPr bwMode="auto">
          <a:xfrm>
            <a:off x="8197851" y="1999257"/>
            <a:ext cx="1877437"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temp = 0x4;</a:t>
            </a:r>
          </a:p>
        </p:txBody>
      </p:sp>
      <p:sp>
        <p:nvSpPr>
          <p:cNvPr id="157712" name="Text Box 16"/>
          <p:cNvSpPr txBox="1">
            <a:spLocks noChangeArrowheads="1"/>
          </p:cNvSpPr>
          <p:nvPr/>
        </p:nvSpPr>
        <p:spPr bwMode="auto">
          <a:xfrm>
            <a:off x="5257801" y="2456457"/>
            <a:ext cx="2800767"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movl $-147,(%eax)</a:t>
            </a:r>
          </a:p>
        </p:txBody>
      </p:sp>
      <p:sp>
        <p:nvSpPr>
          <p:cNvPr id="157721" name="Text Box 25"/>
          <p:cNvSpPr txBox="1">
            <a:spLocks noChangeArrowheads="1"/>
          </p:cNvSpPr>
          <p:nvPr/>
        </p:nvSpPr>
        <p:spPr bwMode="auto">
          <a:xfrm>
            <a:off x="8197851" y="2456457"/>
            <a:ext cx="1723549" cy="400110"/>
          </a:xfrm>
          <a:prstGeom prst="rect">
            <a:avLst/>
          </a:prstGeom>
          <a:noFill/>
          <a:ln w="25400">
            <a:noFill/>
            <a:miter lim="800000"/>
            <a:headEnd/>
            <a:tailEnd/>
          </a:ln>
          <a:effectLst/>
        </p:spPr>
        <p:txBody>
          <a:bodyPr wrap="none">
            <a:spAutoFit/>
          </a:bodyPr>
          <a:lstStyle/>
          <a:p>
            <a:pPr algn="l">
              <a:lnSpc>
                <a:spcPct val="100000"/>
              </a:lnSpc>
              <a:buNone/>
            </a:pPr>
            <a:r>
              <a:rPr lang="en-US" sz="2000" dirty="0">
                <a:latin typeface="Courier New" pitchFamily="49" charset="0"/>
              </a:rPr>
              <a:t>*p = -147;</a:t>
            </a:r>
          </a:p>
        </p:txBody>
      </p:sp>
      <p:sp>
        <p:nvSpPr>
          <p:cNvPr id="157713" name="Text Box 17"/>
          <p:cNvSpPr txBox="1">
            <a:spLocks noChangeArrowheads="1"/>
          </p:cNvSpPr>
          <p:nvPr/>
        </p:nvSpPr>
        <p:spPr bwMode="auto">
          <a:xfrm>
            <a:off x="5257800" y="3142257"/>
            <a:ext cx="2339102"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movl %eax,%edx</a:t>
            </a:r>
          </a:p>
        </p:txBody>
      </p:sp>
      <p:sp>
        <p:nvSpPr>
          <p:cNvPr id="157722" name="Text Box 26"/>
          <p:cNvSpPr txBox="1">
            <a:spLocks noChangeArrowheads="1"/>
          </p:cNvSpPr>
          <p:nvPr/>
        </p:nvSpPr>
        <p:spPr bwMode="auto">
          <a:xfrm>
            <a:off x="8197850" y="3142257"/>
            <a:ext cx="2339102"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temp2 = temp1;</a:t>
            </a:r>
          </a:p>
        </p:txBody>
      </p:sp>
      <p:sp>
        <p:nvSpPr>
          <p:cNvPr id="157714" name="Text Box 18"/>
          <p:cNvSpPr txBox="1">
            <a:spLocks noChangeArrowheads="1"/>
          </p:cNvSpPr>
          <p:nvPr/>
        </p:nvSpPr>
        <p:spPr bwMode="auto">
          <a:xfrm>
            <a:off x="5257800" y="3588344"/>
            <a:ext cx="2646878" cy="400110"/>
          </a:xfrm>
          <a:prstGeom prst="rect">
            <a:avLst/>
          </a:prstGeom>
          <a:noFill/>
          <a:ln w="25400">
            <a:noFill/>
            <a:miter lim="800000"/>
            <a:headEnd/>
            <a:tailEnd/>
          </a:ln>
          <a:effectLst/>
        </p:spPr>
        <p:txBody>
          <a:bodyPr wrap="none">
            <a:spAutoFit/>
          </a:bodyPr>
          <a:lstStyle/>
          <a:p>
            <a:pPr algn="l">
              <a:lnSpc>
                <a:spcPct val="100000"/>
              </a:lnSpc>
              <a:buNone/>
            </a:pPr>
            <a:r>
              <a:rPr lang="en-US" sz="2000" dirty="0" err="1">
                <a:latin typeface="Courier New" pitchFamily="49" charset="0"/>
              </a:rPr>
              <a:t>movl</a:t>
            </a:r>
            <a:r>
              <a:rPr lang="en-US" sz="2000" dirty="0">
                <a:latin typeface="Courier New" pitchFamily="49" charset="0"/>
              </a:rPr>
              <a:t> %</a:t>
            </a:r>
            <a:r>
              <a:rPr lang="en-US" sz="2000" dirty="0" err="1">
                <a:latin typeface="Courier New" pitchFamily="49" charset="0"/>
              </a:rPr>
              <a:t>eax</a:t>
            </a:r>
            <a:r>
              <a:rPr lang="en-US" sz="2000" dirty="0">
                <a:latin typeface="Courier New" pitchFamily="49" charset="0"/>
              </a:rPr>
              <a:t>,(%</a:t>
            </a:r>
            <a:r>
              <a:rPr lang="en-US" sz="2000" dirty="0" err="1">
                <a:latin typeface="Courier New" pitchFamily="49" charset="0"/>
              </a:rPr>
              <a:t>edx</a:t>
            </a:r>
            <a:r>
              <a:rPr lang="en-US" sz="2000" dirty="0">
                <a:latin typeface="Courier New" pitchFamily="49" charset="0"/>
              </a:rPr>
              <a:t>)</a:t>
            </a:r>
          </a:p>
        </p:txBody>
      </p:sp>
      <p:sp>
        <p:nvSpPr>
          <p:cNvPr id="157723" name="Text Box 27"/>
          <p:cNvSpPr txBox="1">
            <a:spLocks noChangeArrowheads="1"/>
          </p:cNvSpPr>
          <p:nvPr/>
        </p:nvSpPr>
        <p:spPr bwMode="auto">
          <a:xfrm>
            <a:off x="8197851" y="3588344"/>
            <a:ext cx="1723549"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*p = temp;</a:t>
            </a:r>
          </a:p>
        </p:txBody>
      </p:sp>
      <p:sp>
        <p:nvSpPr>
          <p:cNvPr id="157715" name="Text Box 19"/>
          <p:cNvSpPr txBox="1">
            <a:spLocks noChangeArrowheads="1"/>
          </p:cNvSpPr>
          <p:nvPr/>
        </p:nvSpPr>
        <p:spPr bwMode="auto">
          <a:xfrm>
            <a:off x="5257800" y="4437657"/>
            <a:ext cx="2646878"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movl (%eax),%edx</a:t>
            </a:r>
          </a:p>
        </p:txBody>
      </p:sp>
      <p:sp>
        <p:nvSpPr>
          <p:cNvPr id="157724" name="Text Box 28"/>
          <p:cNvSpPr txBox="1">
            <a:spLocks noChangeArrowheads="1"/>
          </p:cNvSpPr>
          <p:nvPr/>
        </p:nvSpPr>
        <p:spPr bwMode="auto">
          <a:xfrm>
            <a:off x="8197851" y="4437657"/>
            <a:ext cx="1723549" cy="400110"/>
          </a:xfrm>
          <a:prstGeom prst="rect">
            <a:avLst/>
          </a:prstGeom>
          <a:noFill/>
          <a:ln w="25400">
            <a:noFill/>
            <a:miter lim="800000"/>
            <a:headEnd/>
            <a:tailEnd/>
          </a:ln>
          <a:effectLst/>
        </p:spPr>
        <p:txBody>
          <a:bodyPr wrap="none">
            <a:spAutoFit/>
          </a:bodyPr>
          <a:lstStyle/>
          <a:p>
            <a:pPr algn="l">
              <a:lnSpc>
                <a:spcPct val="100000"/>
              </a:lnSpc>
              <a:buNone/>
            </a:pPr>
            <a:r>
              <a:rPr lang="en-US" sz="2000">
                <a:latin typeface="Courier New" pitchFamily="49" charset="0"/>
              </a:rPr>
              <a:t>temp = *p;</a:t>
            </a:r>
          </a:p>
        </p:txBody>
      </p:sp>
      <p:sp>
        <p:nvSpPr>
          <p:cNvPr id="157725" name="Text Box 29"/>
          <p:cNvSpPr txBox="1">
            <a:spLocks noChangeArrowheads="1"/>
          </p:cNvSpPr>
          <p:nvPr/>
        </p:nvSpPr>
        <p:spPr bwMode="auto">
          <a:xfrm>
            <a:off x="6096000" y="1245195"/>
            <a:ext cx="1220399" cy="461665"/>
          </a:xfrm>
          <a:prstGeom prst="rect">
            <a:avLst/>
          </a:prstGeom>
          <a:noFill/>
          <a:ln w="25400">
            <a:noFill/>
            <a:miter lim="800000"/>
            <a:headEnd/>
            <a:tailEnd/>
          </a:ln>
          <a:effectLst/>
        </p:spPr>
        <p:txBody>
          <a:bodyPr wrap="none">
            <a:spAutoFit/>
          </a:bodyPr>
          <a:lstStyle/>
          <a:p>
            <a:pPr algn="l">
              <a:lnSpc>
                <a:spcPct val="100000"/>
              </a:lnSpc>
              <a:buNone/>
            </a:pPr>
            <a:r>
              <a:rPr lang="en-US" sz="2400" dirty="0" err="1">
                <a:latin typeface="Calibri" pitchFamily="34" charset="0"/>
              </a:rPr>
              <a:t>Src,Dest</a:t>
            </a:r>
            <a:endParaRPr lang="en-US" sz="2400" dirty="0">
              <a:latin typeface="Calibri" pitchFamily="34" charset="0"/>
            </a:endParaRPr>
          </a:p>
        </p:txBody>
      </p:sp>
    </p:spTree>
    <p:extLst>
      <p:ext uri="{BB962C8B-B14F-4D97-AF65-F5344CB8AC3E}">
        <p14:creationId xmlns:p14="http://schemas.microsoft.com/office/powerpoint/2010/main" val="19016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7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7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77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77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77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77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77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77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7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1" grpId="0"/>
      <p:bldP spid="157720" grpId="0"/>
      <p:bldP spid="157712" grpId="0"/>
      <p:bldP spid="157721" grpId="0"/>
      <p:bldP spid="157713" grpId="0"/>
      <p:bldP spid="157722" grpId="0"/>
      <p:bldP spid="157714" grpId="0"/>
      <p:bldP spid="157723" grpId="0"/>
      <p:bldP spid="157715" grpId="0"/>
      <p:bldP spid="1577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479747"/>
          </a:xfrm>
        </p:spPr>
        <p:txBody>
          <a:bodyPr/>
          <a:lstStyle/>
          <a:p>
            <a:r>
              <a:rPr lang="en-US" altLang="zh-CN" sz="3200" dirty="0"/>
              <a:t>1.1  </a:t>
            </a:r>
            <a:r>
              <a:rPr lang="zh-CN" altLang="en-US" sz="3200" dirty="0"/>
              <a:t>指令系统概述</a:t>
            </a:r>
          </a:p>
        </p:txBody>
      </p:sp>
      <p:sp>
        <p:nvSpPr>
          <p:cNvPr id="3" name="内容占位符 2"/>
          <p:cNvSpPr>
            <a:spLocks noGrp="1"/>
          </p:cNvSpPr>
          <p:nvPr>
            <p:ph idx="4294967295"/>
          </p:nvPr>
        </p:nvSpPr>
        <p:spPr>
          <a:xfrm>
            <a:off x="612000" y="900000"/>
            <a:ext cx="8652352" cy="5314788"/>
          </a:xfrm>
        </p:spPr>
        <p:txBody>
          <a:bodyPr/>
          <a:lstStyle/>
          <a:p>
            <a:pPr>
              <a:lnSpc>
                <a:spcPct val="135000"/>
              </a:lnSpc>
            </a:pPr>
            <a:r>
              <a:rPr lang="zh-CN" altLang="en-US" sz="2000" dirty="0"/>
              <a:t>操作数的位置</a:t>
            </a:r>
          </a:p>
          <a:p>
            <a:pPr lvl="1">
              <a:lnSpc>
                <a:spcPct val="135000"/>
              </a:lnSpc>
            </a:pPr>
            <a:r>
              <a:rPr lang="zh-CN" altLang="en-US" sz="2000" dirty="0"/>
              <a:t> 立即数（内嵌在指令中）</a:t>
            </a:r>
            <a:endParaRPr lang="en-US" altLang="zh-CN" sz="2000" dirty="0"/>
          </a:p>
          <a:p>
            <a:pPr lvl="1">
              <a:lnSpc>
                <a:spcPct val="135000"/>
              </a:lnSpc>
            </a:pPr>
            <a:r>
              <a:rPr lang="zh-CN" altLang="en-US" sz="2000" dirty="0"/>
              <a:t> 寄存器（寄存器地址）</a:t>
            </a:r>
          </a:p>
          <a:p>
            <a:pPr lvl="1">
              <a:lnSpc>
                <a:spcPct val="135000"/>
              </a:lnSpc>
            </a:pPr>
            <a:r>
              <a:rPr lang="zh-CN" altLang="en-US" sz="2000" dirty="0"/>
              <a:t> 存储器（存储器地址）</a:t>
            </a:r>
          </a:p>
          <a:p>
            <a:pPr lvl="1">
              <a:lnSpc>
                <a:spcPct val="135000"/>
              </a:lnSpc>
            </a:pPr>
            <a:r>
              <a:rPr lang="zh-CN" altLang="en-US" sz="2000" dirty="0"/>
              <a:t> 输入输出端口（输入输出端口地址）</a:t>
            </a:r>
            <a:endParaRPr lang="en-US" altLang="zh-CN" sz="2000" dirty="0"/>
          </a:p>
          <a:p>
            <a:pPr>
              <a:lnSpc>
                <a:spcPct val="135000"/>
              </a:lnSpc>
            </a:pPr>
            <a:r>
              <a:rPr lang="zh-CN" altLang="en-US" sz="2000" dirty="0"/>
              <a:t>操作数的类型</a:t>
            </a:r>
            <a:endParaRPr lang="en-US" altLang="zh-CN" sz="2000" dirty="0"/>
          </a:p>
          <a:p>
            <a:pPr lvl="1">
              <a:lnSpc>
                <a:spcPct val="135000"/>
              </a:lnSpc>
            </a:pPr>
            <a:r>
              <a:rPr lang="zh-CN" altLang="en-US" sz="2000" dirty="0"/>
              <a:t> 数值（无符号、定点、浮点）</a:t>
            </a:r>
            <a:endParaRPr lang="en-US" altLang="zh-CN" sz="2000" dirty="0"/>
          </a:p>
          <a:p>
            <a:pPr lvl="1">
              <a:lnSpc>
                <a:spcPct val="135000"/>
              </a:lnSpc>
            </a:pPr>
            <a:r>
              <a:rPr lang="zh-CN" altLang="en-US" sz="2000" dirty="0"/>
              <a:t> 逻辑型、字符和字符串</a:t>
            </a:r>
            <a:endParaRPr lang="en-US" altLang="zh-CN" sz="2000" dirty="0"/>
          </a:p>
          <a:p>
            <a:pPr lvl="1">
              <a:lnSpc>
                <a:spcPct val="135000"/>
              </a:lnSpc>
            </a:pPr>
            <a:r>
              <a:rPr lang="zh-CN" altLang="en-US" sz="2000" dirty="0"/>
              <a:t> 地址（操作数地址、指令地址）</a:t>
            </a:r>
            <a:endParaRPr lang="en-US" altLang="zh-CN" sz="2000" dirty="0"/>
          </a:p>
          <a:p>
            <a:pPr>
              <a:lnSpc>
                <a:spcPct val="135000"/>
              </a:lnSpc>
            </a:pPr>
            <a:r>
              <a:rPr lang="zh-CN" altLang="en-US" sz="2000" dirty="0"/>
              <a:t>操作数的存储方式</a:t>
            </a:r>
            <a:endParaRPr lang="en-US" altLang="zh-CN" sz="2000" dirty="0"/>
          </a:p>
          <a:p>
            <a:pPr lvl="1">
              <a:lnSpc>
                <a:spcPct val="135000"/>
              </a:lnSpc>
            </a:pPr>
            <a:r>
              <a:rPr lang="zh-CN" altLang="en-US" sz="2000" dirty="0"/>
              <a:t> 大端（</a:t>
            </a:r>
            <a:r>
              <a:rPr lang="en-US" altLang="zh-CN" sz="2000" dirty="0"/>
              <a:t>big-endian</a:t>
            </a:r>
            <a:r>
              <a:rPr lang="zh-CN" altLang="en-US" sz="2000" dirty="0"/>
              <a:t>）次序：</a:t>
            </a:r>
            <a:r>
              <a:rPr lang="zh-CN" altLang="en-US" sz="2000" dirty="0">
                <a:solidFill>
                  <a:srgbClr val="FF0000"/>
                </a:solidFill>
              </a:rPr>
              <a:t>最高</a:t>
            </a:r>
            <a:r>
              <a:rPr lang="zh-CN" altLang="en-US" sz="2000" dirty="0"/>
              <a:t>有效字节存储在地址</a:t>
            </a:r>
            <a:r>
              <a:rPr lang="zh-CN" altLang="en-US" sz="2000" dirty="0">
                <a:solidFill>
                  <a:srgbClr val="FF0000"/>
                </a:solidFill>
              </a:rPr>
              <a:t>最小</a:t>
            </a:r>
            <a:r>
              <a:rPr lang="zh-CN" altLang="en-US" sz="2000" dirty="0"/>
              <a:t>位置</a:t>
            </a:r>
            <a:endParaRPr lang="en-US" altLang="zh-CN" sz="2000" dirty="0"/>
          </a:p>
          <a:p>
            <a:pPr lvl="1">
              <a:lnSpc>
                <a:spcPct val="135000"/>
              </a:lnSpc>
            </a:pPr>
            <a:r>
              <a:rPr lang="zh-CN" altLang="en-US" sz="2000" dirty="0"/>
              <a:t> 小端（</a:t>
            </a:r>
            <a:r>
              <a:rPr lang="en-US" altLang="zh-CN" sz="2000" dirty="0"/>
              <a:t>little-endian</a:t>
            </a:r>
            <a:r>
              <a:rPr lang="zh-CN" altLang="en-US" sz="2000" dirty="0"/>
              <a:t>）次序：</a:t>
            </a:r>
            <a:r>
              <a:rPr lang="zh-CN" altLang="en-US" sz="2000" dirty="0">
                <a:solidFill>
                  <a:srgbClr val="FF0000"/>
                </a:solidFill>
              </a:rPr>
              <a:t>最低</a:t>
            </a:r>
            <a:r>
              <a:rPr lang="zh-CN" altLang="en-US" sz="2000" dirty="0"/>
              <a:t>有效字节存储在地址</a:t>
            </a:r>
            <a:r>
              <a:rPr lang="zh-CN" altLang="en-US" sz="2000" dirty="0">
                <a:solidFill>
                  <a:srgbClr val="FF0000"/>
                </a:solidFill>
              </a:rPr>
              <a:t>最小</a:t>
            </a:r>
            <a:r>
              <a:rPr lang="zh-CN" altLang="en-US" sz="2000" dirty="0"/>
              <a:t>位置</a:t>
            </a:r>
            <a:endParaRPr lang="en-US" altLang="zh-CN" sz="2000" dirty="0"/>
          </a:p>
          <a:p>
            <a:pPr lvl="1"/>
            <a:endParaRPr lang="en-US" altLang="zh-CN" sz="1600" dirty="0"/>
          </a:p>
        </p:txBody>
      </p:sp>
      <p:sp>
        <p:nvSpPr>
          <p:cNvPr id="6" name="矩形 5"/>
          <p:cNvSpPr/>
          <p:nvPr/>
        </p:nvSpPr>
        <p:spPr bwMode="auto">
          <a:xfrm>
            <a:off x="7889930" y="2968879"/>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indent="30163" algn="ctr">
              <a:buNone/>
            </a:pPr>
            <a:r>
              <a:rPr lang="en-US" altLang="zh-CN" dirty="0"/>
              <a:t>12</a:t>
            </a:r>
            <a:endParaRPr lang="zh-CN" altLang="en-US" dirty="0"/>
          </a:p>
        </p:txBody>
      </p:sp>
      <p:sp>
        <p:nvSpPr>
          <p:cNvPr id="7" name="矩形 6"/>
          <p:cNvSpPr/>
          <p:nvPr/>
        </p:nvSpPr>
        <p:spPr bwMode="auto">
          <a:xfrm>
            <a:off x="5881686" y="6286521"/>
            <a:ext cx="914400" cy="286745"/>
          </a:xfrm>
          <a:prstGeom prst="rect">
            <a:avLst/>
          </a:prstGeom>
          <a:noFill/>
          <a:ln w="12700" cap="flat" cmpd="sng" algn="ctr">
            <a:no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193675"/>
            <a:endParaRPr lang="zh-CN" altLang="en-US"/>
          </a:p>
        </p:txBody>
      </p:sp>
      <p:sp>
        <p:nvSpPr>
          <p:cNvPr id="8" name="矩形 7"/>
          <p:cNvSpPr/>
          <p:nvPr/>
        </p:nvSpPr>
        <p:spPr bwMode="auto">
          <a:xfrm>
            <a:off x="7889930" y="3254631"/>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720725" algn="ctr">
              <a:buNone/>
            </a:pPr>
            <a:r>
              <a:rPr lang="en-US" altLang="zh-CN" dirty="0"/>
              <a:t>34</a:t>
            </a:r>
            <a:endParaRPr lang="zh-CN" altLang="en-US" dirty="0"/>
          </a:p>
        </p:txBody>
      </p:sp>
      <p:sp>
        <p:nvSpPr>
          <p:cNvPr id="9" name="矩形 8"/>
          <p:cNvSpPr/>
          <p:nvPr/>
        </p:nvSpPr>
        <p:spPr bwMode="auto">
          <a:xfrm>
            <a:off x="7889930" y="3540383"/>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638175" algn="ctr">
              <a:buNone/>
            </a:pPr>
            <a:r>
              <a:rPr lang="en-US" altLang="zh-CN" dirty="0"/>
              <a:t>56</a:t>
            </a:r>
            <a:endParaRPr lang="zh-CN" altLang="en-US" dirty="0"/>
          </a:p>
        </p:txBody>
      </p:sp>
      <p:sp>
        <p:nvSpPr>
          <p:cNvPr id="10" name="矩形 9"/>
          <p:cNvSpPr/>
          <p:nvPr/>
        </p:nvSpPr>
        <p:spPr bwMode="auto">
          <a:xfrm>
            <a:off x="7889930" y="3825142"/>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638175" algn="ctr">
              <a:buNone/>
            </a:pPr>
            <a:r>
              <a:rPr lang="en-US" altLang="zh-CN" dirty="0"/>
              <a:t>78</a:t>
            </a:r>
            <a:endParaRPr lang="zh-CN" altLang="en-US" dirty="0"/>
          </a:p>
        </p:txBody>
      </p:sp>
      <p:sp>
        <p:nvSpPr>
          <p:cNvPr id="11" name="TextBox 10"/>
          <p:cNvSpPr txBox="1"/>
          <p:nvPr/>
        </p:nvSpPr>
        <p:spPr>
          <a:xfrm>
            <a:off x="7889930" y="2610695"/>
            <a:ext cx="928694" cy="327782"/>
          </a:xfrm>
          <a:prstGeom prst="rect">
            <a:avLst/>
          </a:prstGeom>
          <a:noFill/>
        </p:spPr>
        <p:txBody>
          <a:bodyPr wrap="square" rtlCol="0">
            <a:spAutoFit/>
          </a:bodyPr>
          <a:lstStyle/>
          <a:p>
            <a:pPr algn="ctr">
              <a:buNone/>
            </a:pPr>
            <a:r>
              <a:rPr lang="zh-CN" altLang="en-US" dirty="0"/>
              <a:t>值</a:t>
            </a:r>
          </a:p>
        </p:txBody>
      </p:sp>
      <p:sp>
        <p:nvSpPr>
          <p:cNvPr id="12" name="TextBox 11"/>
          <p:cNvSpPr txBox="1"/>
          <p:nvPr/>
        </p:nvSpPr>
        <p:spPr>
          <a:xfrm>
            <a:off x="7104112" y="2681140"/>
            <a:ext cx="1000132" cy="327782"/>
          </a:xfrm>
          <a:prstGeom prst="rect">
            <a:avLst/>
          </a:prstGeom>
          <a:noFill/>
        </p:spPr>
        <p:txBody>
          <a:bodyPr wrap="square" rtlCol="0">
            <a:spAutoFit/>
          </a:bodyPr>
          <a:lstStyle/>
          <a:p>
            <a:pPr algn="ctr">
              <a:buNone/>
            </a:pPr>
            <a:r>
              <a:rPr lang="zh-CN" altLang="en-US" dirty="0"/>
              <a:t>地址</a:t>
            </a:r>
          </a:p>
        </p:txBody>
      </p:sp>
      <p:sp>
        <p:nvSpPr>
          <p:cNvPr id="13" name="TextBox 12"/>
          <p:cNvSpPr txBox="1"/>
          <p:nvPr/>
        </p:nvSpPr>
        <p:spPr>
          <a:xfrm>
            <a:off x="7318426" y="2967885"/>
            <a:ext cx="571504" cy="327782"/>
          </a:xfrm>
          <a:prstGeom prst="rect">
            <a:avLst/>
          </a:prstGeom>
          <a:noFill/>
        </p:spPr>
        <p:txBody>
          <a:bodyPr wrap="square" rtlCol="0">
            <a:spAutoFit/>
          </a:bodyPr>
          <a:lstStyle/>
          <a:p>
            <a:pPr>
              <a:buNone/>
            </a:pPr>
            <a:r>
              <a:rPr lang="en-US" altLang="zh-CN" dirty="0"/>
              <a:t>a+0</a:t>
            </a:r>
            <a:endParaRPr lang="zh-CN" altLang="en-US" dirty="0"/>
          </a:p>
        </p:txBody>
      </p:sp>
      <p:sp>
        <p:nvSpPr>
          <p:cNvPr id="14" name="TextBox 13"/>
          <p:cNvSpPr txBox="1"/>
          <p:nvPr/>
        </p:nvSpPr>
        <p:spPr>
          <a:xfrm>
            <a:off x="7318426" y="3253637"/>
            <a:ext cx="571504" cy="327782"/>
          </a:xfrm>
          <a:prstGeom prst="rect">
            <a:avLst/>
          </a:prstGeom>
          <a:noFill/>
        </p:spPr>
        <p:txBody>
          <a:bodyPr wrap="square" rtlCol="0">
            <a:spAutoFit/>
          </a:bodyPr>
          <a:lstStyle/>
          <a:p>
            <a:pPr>
              <a:buNone/>
            </a:pPr>
            <a:r>
              <a:rPr lang="en-US" altLang="zh-CN" dirty="0"/>
              <a:t>a+1</a:t>
            </a:r>
            <a:endParaRPr lang="zh-CN" altLang="en-US" dirty="0"/>
          </a:p>
        </p:txBody>
      </p:sp>
      <p:sp>
        <p:nvSpPr>
          <p:cNvPr id="15" name="TextBox 14"/>
          <p:cNvSpPr txBox="1"/>
          <p:nvPr/>
        </p:nvSpPr>
        <p:spPr>
          <a:xfrm>
            <a:off x="7318426" y="3539389"/>
            <a:ext cx="571504" cy="327782"/>
          </a:xfrm>
          <a:prstGeom prst="rect">
            <a:avLst/>
          </a:prstGeom>
          <a:noFill/>
        </p:spPr>
        <p:txBody>
          <a:bodyPr wrap="square" rtlCol="0">
            <a:spAutoFit/>
          </a:bodyPr>
          <a:lstStyle/>
          <a:p>
            <a:pPr>
              <a:buNone/>
            </a:pPr>
            <a:r>
              <a:rPr lang="en-US" altLang="zh-CN" dirty="0"/>
              <a:t>a+2</a:t>
            </a:r>
            <a:endParaRPr lang="zh-CN" altLang="en-US" dirty="0"/>
          </a:p>
        </p:txBody>
      </p:sp>
      <p:sp>
        <p:nvSpPr>
          <p:cNvPr id="16" name="TextBox 15"/>
          <p:cNvSpPr txBox="1"/>
          <p:nvPr/>
        </p:nvSpPr>
        <p:spPr>
          <a:xfrm>
            <a:off x="7318426" y="3825141"/>
            <a:ext cx="571504" cy="327782"/>
          </a:xfrm>
          <a:prstGeom prst="rect">
            <a:avLst/>
          </a:prstGeom>
          <a:noFill/>
        </p:spPr>
        <p:txBody>
          <a:bodyPr wrap="square" rtlCol="0">
            <a:spAutoFit/>
          </a:bodyPr>
          <a:lstStyle/>
          <a:p>
            <a:pPr>
              <a:buNone/>
            </a:pPr>
            <a:r>
              <a:rPr lang="en-US" altLang="zh-CN" dirty="0"/>
              <a:t>a+3</a:t>
            </a:r>
            <a:endParaRPr lang="zh-CN" altLang="en-US" dirty="0"/>
          </a:p>
        </p:txBody>
      </p:sp>
      <p:sp>
        <p:nvSpPr>
          <p:cNvPr id="17" name="矩形 16"/>
          <p:cNvSpPr/>
          <p:nvPr/>
        </p:nvSpPr>
        <p:spPr bwMode="auto">
          <a:xfrm>
            <a:off x="10461698" y="3039324"/>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indent="30163" algn="ctr">
              <a:buNone/>
            </a:pPr>
            <a:r>
              <a:rPr lang="en-US" altLang="zh-CN" dirty="0"/>
              <a:t>78</a:t>
            </a:r>
            <a:endParaRPr lang="zh-CN" altLang="en-US" dirty="0"/>
          </a:p>
        </p:txBody>
      </p:sp>
      <p:sp>
        <p:nvSpPr>
          <p:cNvPr id="18" name="矩形 17"/>
          <p:cNvSpPr/>
          <p:nvPr/>
        </p:nvSpPr>
        <p:spPr bwMode="auto">
          <a:xfrm>
            <a:off x="10461698" y="3325076"/>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720725" algn="ctr">
              <a:buNone/>
            </a:pPr>
            <a:r>
              <a:rPr lang="en-US" altLang="zh-CN" dirty="0"/>
              <a:t>56</a:t>
            </a:r>
            <a:endParaRPr lang="zh-CN" altLang="en-US" dirty="0"/>
          </a:p>
        </p:txBody>
      </p:sp>
      <p:sp>
        <p:nvSpPr>
          <p:cNvPr id="19" name="矩形 18"/>
          <p:cNvSpPr/>
          <p:nvPr/>
        </p:nvSpPr>
        <p:spPr bwMode="auto">
          <a:xfrm>
            <a:off x="10461698" y="3610828"/>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638175" algn="ctr">
              <a:buNone/>
            </a:pPr>
            <a:r>
              <a:rPr lang="en-US" altLang="zh-CN" dirty="0"/>
              <a:t>34</a:t>
            </a:r>
            <a:endParaRPr lang="zh-CN" altLang="en-US" dirty="0"/>
          </a:p>
        </p:txBody>
      </p:sp>
      <p:sp>
        <p:nvSpPr>
          <p:cNvPr id="20" name="矩形 19"/>
          <p:cNvSpPr/>
          <p:nvPr/>
        </p:nvSpPr>
        <p:spPr bwMode="auto">
          <a:xfrm>
            <a:off x="10461698" y="3895587"/>
            <a:ext cx="928694" cy="286745"/>
          </a:xfrm>
          <a:prstGeom prst="rect">
            <a:avLst/>
          </a:prstGeom>
          <a:noFill/>
          <a:ln w="6350" cap="flat" cmpd="sng" algn="ctr">
            <a:solidFill>
              <a:schemeClr val="tx1"/>
            </a:solidFill>
            <a:prstDash val="solid"/>
            <a:round/>
            <a:headEnd type="none" w="med" len="med"/>
            <a:tailEnd type="none" w="med" len="med"/>
          </a:ln>
          <a:effectLst/>
        </p:spPr>
        <p:txBody>
          <a:bodyPr vert="horz" wrap="square" lIns="63500" tIns="25400" rIns="63500" bIns="25400" numCol="1" rtlCol="0" anchor="t" anchorCtr="0" compatLnSpc="1">
            <a:prstTxWarp prst="textNoShape">
              <a:avLst/>
            </a:prstTxWarp>
            <a:spAutoFit/>
          </a:bodyPr>
          <a:lstStyle/>
          <a:p>
            <a:pPr marL="668338" indent="-638175" algn="ctr">
              <a:buNone/>
            </a:pPr>
            <a:r>
              <a:rPr lang="en-US" altLang="zh-CN" dirty="0"/>
              <a:t>12</a:t>
            </a:r>
            <a:endParaRPr lang="zh-CN" altLang="en-US" dirty="0"/>
          </a:p>
        </p:txBody>
      </p:sp>
      <p:sp>
        <p:nvSpPr>
          <p:cNvPr id="21" name="TextBox 20"/>
          <p:cNvSpPr txBox="1"/>
          <p:nvPr/>
        </p:nvSpPr>
        <p:spPr>
          <a:xfrm>
            <a:off x="10461698" y="2681140"/>
            <a:ext cx="928694" cy="327782"/>
          </a:xfrm>
          <a:prstGeom prst="rect">
            <a:avLst/>
          </a:prstGeom>
          <a:noFill/>
        </p:spPr>
        <p:txBody>
          <a:bodyPr wrap="square" rtlCol="0">
            <a:spAutoFit/>
          </a:bodyPr>
          <a:lstStyle/>
          <a:p>
            <a:pPr algn="ctr">
              <a:buNone/>
            </a:pPr>
            <a:r>
              <a:rPr lang="zh-CN" altLang="en-US" dirty="0"/>
              <a:t>值</a:t>
            </a:r>
          </a:p>
        </p:txBody>
      </p:sp>
      <p:sp>
        <p:nvSpPr>
          <p:cNvPr id="22" name="TextBox 21"/>
          <p:cNvSpPr txBox="1"/>
          <p:nvPr/>
        </p:nvSpPr>
        <p:spPr>
          <a:xfrm>
            <a:off x="9818756" y="2752578"/>
            <a:ext cx="785818" cy="327782"/>
          </a:xfrm>
          <a:prstGeom prst="rect">
            <a:avLst/>
          </a:prstGeom>
          <a:noFill/>
        </p:spPr>
        <p:txBody>
          <a:bodyPr wrap="square" rtlCol="0">
            <a:spAutoFit/>
          </a:bodyPr>
          <a:lstStyle/>
          <a:p>
            <a:pPr algn="ctr">
              <a:buNone/>
            </a:pPr>
            <a:r>
              <a:rPr lang="zh-CN" altLang="en-US" dirty="0"/>
              <a:t>地址</a:t>
            </a:r>
          </a:p>
        </p:txBody>
      </p:sp>
      <p:sp>
        <p:nvSpPr>
          <p:cNvPr id="23" name="TextBox 22"/>
          <p:cNvSpPr txBox="1"/>
          <p:nvPr/>
        </p:nvSpPr>
        <p:spPr>
          <a:xfrm>
            <a:off x="9890194" y="3038330"/>
            <a:ext cx="571504" cy="327782"/>
          </a:xfrm>
          <a:prstGeom prst="rect">
            <a:avLst/>
          </a:prstGeom>
          <a:noFill/>
        </p:spPr>
        <p:txBody>
          <a:bodyPr wrap="square" rtlCol="0">
            <a:spAutoFit/>
          </a:bodyPr>
          <a:lstStyle/>
          <a:p>
            <a:pPr>
              <a:buNone/>
            </a:pPr>
            <a:r>
              <a:rPr lang="en-US" altLang="zh-CN" dirty="0"/>
              <a:t>a+0</a:t>
            </a:r>
            <a:endParaRPr lang="zh-CN" altLang="en-US" dirty="0"/>
          </a:p>
        </p:txBody>
      </p:sp>
      <p:sp>
        <p:nvSpPr>
          <p:cNvPr id="24" name="TextBox 23"/>
          <p:cNvSpPr txBox="1"/>
          <p:nvPr/>
        </p:nvSpPr>
        <p:spPr>
          <a:xfrm>
            <a:off x="9890194" y="3324082"/>
            <a:ext cx="571504" cy="327782"/>
          </a:xfrm>
          <a:prstGeom prst="rect">
            <a:avLst/>
          </a:prstGeom>
          <a:noFill/>
        </p:spPr>
        <p:txBody>
          <a:bodyPr wrap="square" rtlCol="0">
            <a:spAutoFit/>
          </a:bodyPr>
          <a:lstStyle/>
          <a:p>
            <a:pPr>
              <a:buNone/>
            </a:pPr>
            <a:r>
              <a:rPr lang="en-US" altLang="zh-CN" dirty="0"/>
              <a:t>a+1</a:t>
            </a:r>
            <a:endParaRPr lang="zh-CN" altLang="en-US" dirty="0"/>
          </a:p>
        </p:txBody>
      </p:sp>
      <p:sp>
        <p:nvSpPr>
          <p:cNvPr id="25" name="TextBox 24"/>
          <p:cNvSpPr txBox="1"/>
          <p:nvPr/>
        </p:nvSpPr>
        <p:spPr>
          <a:xfrm>
            <a:off x="9890194" y="3609834"/>
            <a:ext cx="571504" cy="327782"/>
          </a:xfrm>
          <a:prstGeom prst="rect">
            <a:avLst/>
          </a:prstGeom>
          <a:noFill/>
        </p:spPr>
        <p:txBody>
          <a:bodyPr wrap="square" rtlCol="0">
            <a:spAutoFit/>
          </a:bodyPr>
          <a:lstStyle/>
          <a:p>
            <a:pPr>
              <a:buNone/>
            </a:pPr>
            <a:r>
              <a:rPr lang="en-US" altLang="zh-CN" dirty="0"/>
              <a:t>a+2</a:t>
            </a:r>
            <a:endParaRPr lang="zh-CN" altLang="en-US" dirty="0"/>
          </a:p>
        </p:txBody>
      </p:sp>
      <p:sp>
        <p:nvSpPr>
          <p:cNvPr id="26" name="TextBox 25"/>
          <p:cNvSpPr txBox="1"/>
          <p:nvPr/>
        </p:nvSpPr>
        <p:spPr>
          <a:xfrm>
            <a:off x="9890194" y="3895586"/>
            <a:ext cx="571504" cy="327782"/>
          </a:xfrm>
          <a:prstGeom prst="rect">
            <a:avLst/>
          </a:prstGeom>
          <a:noFill/>
        </p:spPr>
        <p:txBody>
          <a:bodyPr wrap="square" rtlCol="0">
            <a:spAutoFit/>
          </a:bodyPr>
          <a:lstStyle/>
          <a:p>
            <a:pPr>
              <a:buNone/>
            </a:pPr>
            <a:r>
              <a:rPr lang="en-US" altLang="zh-CN" dirty="0"/>
              <a:t>a+3</a:t>
            </a:r>
            <a:endParaRPr lang="zh-CN" altLang="en-US" dirty="0"/>
          </a:p>
        </p:txBody>
      </p:sp>
      <p:sp>
        <p:nvSpPr>
          <p:cNvPr id="27" name="TextBox 26"/>
          <p:cNvSpPr txBox="1"/>
          <p:nvPr/>
        </p:nvSpPr>
        <p:spPr>
          <a:xfrm>
            <a:off x="7246988" y="4181338"/>
            <a:ext cx="2214578" cy="327782"/>
          </a:xfrm>
          <a:prstGeom prst="rect">
            <a:avLst/>
          </a:prstGeom>
          <a:noFill/>
        </p:spPr>
        <p:txBody>
          <a:bodyPr wrap="square" rtlCol="0">
            <a:spAutoFit/>
          </a:bodyPr>
          <a:lstStyle/>
          <a:p>
            <a:pPr algn="ctr">
              <a:buNone/>
            </a:pPr>
            <a:r>
              <a:rPr lang="zh-CN" altLang="en-US" dirty="0"/>
              <a:t>大端次序</a:t>
            </a:r>
          </a:p>
        </p:txBody>
      </p:sp>
      <p:sp>
        <p:nvSpPr>
          <p:cNvPr id="28" name="TextBox 27"/>
          <p:cNvSpPr txBox="1"/>
          <p:nvPr/>
        </p:nvSpPr>
        <p:spPr>
          <a:xfrm>
            <a:off x="9961632" y="4181338"/>
            <a:ext cx="1857388" cy="327782"/>
          </a:xfrm>
          <a:prstGeom prst="rect">
            <a:avLst/>
          </a:prstGeom>
          <a:noFill/>
        </p:spPr>
        <p:txBody>
          <a:bodyPr wrap="square" rtlCol="0">
            <a:spAutoFit/>
          </a:bodyPr>
          <a:lstStyle/>
          <a:p>
            <a:pPr algn="ctr">
              <a:buNone/>
            </a:pPr>
            <a:r>
              <a:rPr lang="zh-CN" altLang="en-US" dirty="0"/>
              <a:t>小端次序</a:t>
            </a:r>
          </a:p>
        </p:txBody>
      </p:sp>
      <p:sp>
        <p:nvSpPr>
          <p:cNvPr id="4" name="矩形 3">
            <a:extLst>
              <a:ext uri="{FF2B5EF4-FFF2-40B4-BE49-F238E27FC236}">
                <a16:creationId xmlns:a16="http://schemas.microsoft.com/office/drawing/2014/main" id="{5BB80AAD-4B36-46CB-9052-681AA72085DE}"/>
              </a:ext>
            </a:extLst>
          </p:cNvPr>
          <p:cNvSpPr/>
          <p:nvPr/>
        </p:nvSpPr>
        <p:spPr>
          <a:xfrm>
            <a:off x="7676440" y="1777204"/>
            <a:ext cx="3373039" cy="353943"/>
          </a:xfrm>
          <a:prstGeom prst="rect">
            <a:avLst/>
          </a:prstGeom>
        </p:spPr>
        <p:txBody>
          <a:bodyPr wrap="none">
            <a:spAutoFit/>
          </a:bodyPr>
          <a:lstStyle/>
          <a:p>
            <a:pPr lvl="1" indent="-668338">
              <a:buNone/>
            </a:pPr>
            <a:r>
              <a:rPr lang="zh-CN" altLang="en-US" sz="2000" dirty="0"/>
              <a:t>例：  </a:t>
            </a:r>
            <a:r>
              <a:rPr lang="en-US" altLang="zh-CN" sz="2000" dirty="0"/>
              <a:t>Int   a;  //0x12345678 </a:t>
            </a:r>
            <a:endParaRPr lang="zh-CN" alt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336" y="188640"/>
            <a:ext cx="7010400" cy="372603"/>
          </a:xfrm>
        </p:spPr>
        <p:txBody>
          <a:bodyPr/>
          <a:lstStyle/>
          <a:p>
            <a:r>
              <a:rPr lang="en-US" altLang="zh-CN" dirty="0"/>
              <a:t>MOV</a:t>
            </a:r>
            <a:r>
              <a:rPr lang="zh-CN" altLang="en-US" dirty="0"/>
              <a:t>指令举例</a:t>
            </a:r>
            <a:r>
              <a:rPr lang="en-US" altLang="zh-CN" dirty="0"/>
              <a:t>1</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36" y="1447801"/>
            <a:ext cx="8631554" cy="1909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36" y="3933056"/>
            <a:ext cx="8251617" cy="170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39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57" y="188640"/>
            <a:ext cx="7010400" cy="479747"/>
          </a:xfrm>
        </p:spPr>
        <p:txBody>
          <a:bodyPr/>
          <a:lstStyle/>
          <a:p>
            <a:r>
              <a:rPr lang="zh-CN" altLang="en-US" sz="3200" dirty="0"/>
              <a:t>举例</a:t>
            </a:r>
            <a:r>
              <a:rPr lang="en-US" altLang="zh-CN" sz="3200" dirty="0"/>
              <a:t>2</a:t>
            </a:r>
            <a:endParaRPr lang="zh-CN" altLang="en-US" sz="32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289" y="1022700"/>
            <a:ext cx="9146912" cy="221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txBox="1">
            <a:spLocks noChangeArrowheads="1"/>
          </p:cNvSpPr>
          <p:nvPr/>
        </p:nvSpPr>
        <p:spPr bwMode="auto">
          <a:xfrm>
            <a:off x="1343472" y="3593163"/>
            <a:ext cx="8548687" cy="2940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dirty="0"/>
              <a:t>“pointers” in C are simply addresses</a:t>
            </a:r>
          </a:p>
          <a:p>
            <a:r>
              <a:rPr lang="en-US" dirty="0"/>
              <a:t>Dereferencing a pointer involves</a:t>
            </a:r>
          </a:p>
          <a:p>
            <a:pPr lvl="1"/>
            <a:r>
              <a:rPr lang="en-US" dirty="0"/>
              <a:t>Copying that pointer into a register			</a:t>
            </a:r>
            <a:r>
              <a:rPr lang="en-US" altLang="zh-CN" dirty="0"/>
              <a:t>  </a:t>
            </a:r>
            <a:r>
              <a:rPr lang="en-US" altLang="zh-CN" i="1" dirty="0" err="1"/>
              <a:t>E</a:t>
            </a:r>
            <a:r>
              <a:rPr lang="en-US" altLang="zh-CN" i="1" baseline="-25000" dirty="0" err="1"/>
              <a:t>a</a:t>
            </a:r>
            <a:endParaRPr lang="en-US" dirty="0"/>
          </a:p>
          <a:p>
            <a:pPr lvl="1"/>
            <a:r>
              <a:rPr lang="en-US" dirty="0"/>
              <a:t>Then using this register in a memory reference	</a:t>
            </a:r>
            <a:r>
              <a:rPr lang="en-US" altLang="zh-CN" dirty="0"/>
              <a:t> (</a:t>
            </a:r>
            <a:r>
              <a:rPr lang="en-US" altLang="zh-CN" i="1" dirty="0" err="1"/>
              <a:t>E</a:t>
            </a:r>
            <a:r>
              <a:rPr lang="en-US" altLang="zh-CN" i="1" baseline="-25000" dirty="0" err="1"/>
              <a:t>a</a:t>
            </a:r>
            <a:r>
              <a:rPr lang="en-US" altLang="zh-CN" dirty="0"/>
              <a:t>) </a:t>
            </a:r>
            <a:endParaRPr lang="en-US" dirty="0"/>
          </a:p>
          <a:p>
            <a:r>
              <a:rPr lang="en-US" dirty="0"/>
              <a:t>local variables such as </a:t>
            </a:r>
            <a:r>
              <a:rPr lang="en-US" dirty="0">
                <a:solidFill>
                  <a:srgbClr val="FF0000"/>
                </a:solidFill>
              </a:rPr>
              <a:t>x</a:t>
            </a:r>
            <a:r>
              <a:rPr lang="en-US" dirty="0"/>
              <a:t> are often kept in </a:t>
            </a:r>
            <a:r>
              <a:rPr lang="en-US" dirty="0">
                <a:solidFill>
                  <a:srgbClr val="FF0000"/>
                </a:solidFill>
              </a:rPr>
              <a:t>registers</a:t>
            </a:r>
            <a:r>
              <a:rPr lang="en-US" dirty="0"/>
              <a:t> rather than stored in memory locations</a:t>
            </a:r>
          </a:p>
          <a:p>
            <a:pPr lvl="1"/>
            <a:r>
              <a:rPr lang="en-US" dirty="0"/>
              <a:t>Register access is much faster than memory access</a:t>
            </a:r>
          </a:p>
        </p:txBody>
      </p:sp>
    </p:spTree>
    <p:extLst>
      <p:ext uri="{BB962C8B-B14F-4D97-AF65-F5344CB8AC3E}">
        <p14:creationId xmlns:p14="http://schemas.microsoft.com/office/powerpoint/2010/main" val="702820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371600"/>
            <a:ext cx="1237361" cy="53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2057400"/>
            <a:ext cx="2064799" cy="326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2590801"/>
            <a:ext cx="6019800" cy="2664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矩形 15"/>
          <p:cNvSpPr/>
          <p:nvPr/>
        </p:nvSpPr>
        <p:spPr bwMode="auto">
          <a:xfrm>
            <a:off x="2562128" y="3385038"/>
            <a:ext cx="3229073" cy="237392"/>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18" name="矩形 17"/>
          <p:cNvSpPr/>
          <p:nvPr/>
        </p:nvSpPr>
        <p:spPr bwMode="auto">
          <a:xfrm>
            <a:off x="2562128" y="3681046"/>
            <a:ext cx="3229073" cy="237392"/>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19" name="矩形 18"/>
          <p:cNvSpPr/>
          <p:nvPr/>
        </p:nvSpPr>
        <p:spPr bwMode="auto">
          <a:xfrm>
            <a:off x="2562128" y="4021015"/>
            <a:ext cx="3229073" cy="237392"/>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0" name="矩形 19"/>
          <p:cNvSpPr/>
          <p:nvPr/>
        </p:nvSpPr>
        <p:spPr bwMode="auto">
          <a:xfrm>
            <a:off x="2562128" y="4334608"/>
            <a:ext cx="3229073" cy="237392"/>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1" name="矩形 20"/>
          <p:cNvSpPr/>
          <p:nvPr/>
        </p:nvSpPr>
        <p:spPr bwMode="auto">
          <a:xfrm>
            <a:off x="2562128" y="4648200"/>
            <a:ext cx="3686273" cy="237392"/>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2" name="矩形 21"/>
          <p:cNvSpPr/>
          <p:nvPr/>
        </p:nvSpPr>
        <p:spPr bwMode="auto">
          <a:xfrm>
            <a:off x="2562128" y="4953000"/>
            <a:ext cx="3229073" cy="237392"/>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12" name="矩形 11"/>
          <p:cNvSpPr/>
          <p:nvPr/>
        </p:nvSpPr>
        <p:spPr>
          <a:xfrm>
            <a:off x="6477000" y="3257490"/>
            <a:ext cx="2819401" cy="327782"/>
          </a:xfrm>
          <a:prstGeom prst="rect">
            <a:avLst/>
          </a:prstGeom>
        </p:spPr>
        <p:txBody>
          <a:bodyPr wrap="square">
            <a:spAutoFit/>
          </a:bodyPr>
          <a:lstStyle/>
          <a:p>
            <a:pPr>
              <a:buNone/>
            </a:pPr>
            <a:r>
              <a:rPr lang="en-US" altLang="zh-CN" dirty="0" err="1">
                <a:solidFill>
                  <a:schemeClr val="accent2"/>
                </a:solidFill>
                <a:latin typeface="Courier New" pitchFamily="49" charset="0"/>
                <a:cs typeface="Courier New" pitchFamily="49" charset="0"/>
              </a:rPr>
              <a:t>mov</a:t>
            </a:r>
            <a:r>
              <a:rPr lang="en-US" altLang="zh-CN" dirty="0" err="1">
                <a:solidFill>
                  <a:srgbClr val="FF0000"/>
                </a:solidFill>
                <a:latin typeface="Courier New" pitchFamily="49" charset="0"/>
                <a:cs typeface="Courier New" pitchFamily="49" charset="0"/>
              </a:rPr>
              <a:t>s</a:t>
            </a:r>
            <a:r>
              <a:rPr lang="en-US" altLang="zh-CN" dirty="0" err="1">
                <a:solidFill>
                  <a:schemeClr val="accent2"/>
                </a:solidFill>
                <a:latin typeface="Courier New" pitchFamily="49" charset="0"/>
                <a:cs typeface="Courier New" pitchFamily="49" charset="0"/>
              </a:rPr>
              <a:t>bl</a:t>
            </a:r>
            <a:r>
              <a:rPr lang="en-US" altLang="zh-CN" dirty="0">
                <a:solidFill>
                  <a:schemeClr val="accent2"/>
                </a:solidFill>
                <a:latin typeface="Courier New" pitchFamily="49" charset="0"/>
                <a:cs typeface="Courier New" pitchFamily="49" charset="0"/>
              </a:rPr>
              <a:t> %al,(%</a:t>
            </a:r>
            <a:r>
              <a:rPr lang="en-US" altLang="zh-CN" dirty="0" err="1">
                <a:solidFill>
                  <a:schemeClr val="accent2"/>
                </a:solidFill>
                <a:latin typeface="Courier New" pitchFamily="49" charset="0"/>
                <a:cs typeface="Courier New" pitchFamily="49" charset="0"/>
              </a:rPr>
              <a:t>edx</a:t>
            </a:r>
            <a:r>
              <a:rPr lang="en-US" altLang="zh-CN" dirty="0">
                <a:solidFill>
                  <a:schemeClr val="accent2"/>
                </a:solidFill>
                <a:latin typeface="Courier New" pitchFamily="49" charset="0"/>
                <a:cs typeface="Courier New" pitchFamily="49" charset="0"/>
              </a:rPr>
              <a:t>)</a:t>
            </a:r>
            <a:endParaRPr lang="zh-CN" altLang="en-US" dirty="0">
              <a:solidFill>
                <a:schemeClr val="accent2"/>
              </a:solidFill>
              <a:latin typeface="Courier New" pitchFamily="49" charset="0"/>
              <a:cs typeface="Courier New" pitchFamily="49" charset="0"/>
            </a:endParaRPr>
          </a:p>
        </p:txBody>
      </p:sp>
      <p:sp>
        <p:nvSpPr>
          <p:cNvPr id="24" name="矩形 23"/>
          <p:cNvSpPr/>
          <p:nvPr/>
        </p:nvSpPr>
        <p:spPr>
          <a:xfrm>
            <a:off x="6477001" y="3593068"/>
            <a:ext cx="2819401" cy="327782"/>
          </a:xfrm>
          <a:prstGeom prst="rect">
            <a:avLst/>
          </a:prstGeom>
        </p:spPr>
        <p:txBody>
          <a:bodyPr wrap="square">
            <a:spAutoFit/>
          </a:bodyPr>
          <a:lstStyle/>
          <a:p>
            <a:pPr>
              <a:buNone/>
            </a:pPr>
            <a:r>
              <a:rPr lang="en-US" altLang="zh-CN" dirty="0" err="1">
                <a:solidFill>
                  <a:schemeClr val="accent2"/>
                </a:solidFill>
                <a:latin typeface="Courier New" pitchFamily="49" charset="0"/>
                <a:cs typeface="Courier New" pitchFamily="49" charset="0"/>
              </a:rPr>
              <a:t>mov</a:t>
            </a:r>
            <a:r>
              <a:rPr lang="en-US" altLang="zh-CN" dirty="0" err="1">
                <a:solidFill>
                  <a:srgbClr val="FF0000"/>
                </a:solidFill>
                <a:latin typeface="Courier New" pitchFamily="49" charset="0"/>
                <a:cs typeface="Courier New" pitchFamily="49" charset="0"/>
              </a:rPr>
              <a:t>s</a:t>
            </a:r>
            <a:r>
              <a:rPr lang="en-US" altLang="zh-CN" dirty="0" err="1">
                <a:solidFill>
                  <a:schemeClr val="accent2"/>
                </a:solidFill>
                <a:latin typeface="Courier New" pitchFamily="49" charset="0"/>
                <a:cs typeface="Courier New" pitchFamily="49" charset="0"/>
              </a:rPr>
              <a:t>bl</a:t>
            </a:r>
            <a:r>
              <a:rPr lang="en-US" altLang="zh-CN" dirty="0">
                <a:solidFill>
                  <a:schemeClr val="accent2"/>
                </a:solidFill>
                <a:latin typeface="Courier New" pitchFamily="49" charset="0"/>
                <a:cs typeface="Courier New" pitchFamily="49" charset="0"/>
              </a:rPr>
              <a:t> %al,(%</a:t>
            </a:r>
            <a:r>
              <a:rPr lang="en-US" altLang="zh-CN" dirty="0" err="1">
                <a:solidFill>
                  <a:schemeClr val="accent2"/>
                </a:solidFill>
                <a:latin typeface="Courier New" pitchFamily="49" charset="0"/>
                <a:cs typeface="Courier New" pitchFamily="49" charset="0"/>
              </a:rPr>
              <a:t>edx</a:t>
            </a:r>
            <a:r>
              <a:rPr lang="en-US" altLang="zh-CN" dirty="0">
                <a:solidFill>
                  <a:schemeClr val="accent2"/>
                </a:solidFill>
                <a:latin typeface="Courier New" pitchFamily="49" charset="0"/>
                <a:cs typeface="Courier New" pitchFamily="49" charset="0"/>
              </a:rPr>
              <a:t>)</a:t>
            </a:r>
            <a:endParaRPr lang="zh-CN" altLang="en-US" dirty="0">
              <a:solidFill>
                <a:schemeClr val="accent2"/>
              </a:solidFill>
              <a:latin typeface="Courier New" pitchFamily="49" charset="0"/>
              <a:cs typeface="Courier New" pitchFamily="49" charset="0"/>
            </a:endParaRPr>
          </a:p>
        </p:txBody>
      </p:sp>
      <p:sp>
        <p:nvSpPr>
          <p:cNvPr id="25" name="矩形 24"/>
          <p:cNvSpPr/>
          <p:nvPr/>
        </p:nvSpPr>
        <p:spPr>
          <a:xfrm>
            <a:off x="4838700" y="2035944"/>
            <a:ext cx="4076701" cy="327782"/>
          </a:xfrm>
          <a:prstGeom prst="rect">
            <a:avLst/>
          </a:prstGeom>
        </p:spPr>
        <p:txBody>
          <a:bodyPr wrap="square">
            <a:spAutoFit/>
          </a:bodyPr>
          <a:lstStyle/>
          <a:p>
            <a:pPr>
              <a:buNone/>
            </a:pPr>
            <a:r>
              <a:rPr lang="en-US" altLang="zh-CN" dirty="0">
                <a:solidFill>
                  <a:srgbClr val="FF0000"/>
                </a:solidFill>
                <a:latin typeface="Courier New" pitchFamily="49" charset="0"/>
                <a:cs typeface="Courier New" pitchFamily="49" charset="0"/>
              </a:rPr>
              <a:t>v</a:t>
            </a:r>
            <a:r>
              <a:rPr lang="en-US" altLang="zh-CN" dirty="0">
                <a:solidFill>
                  <a:schemeClr val="accent2"/>
                </a:solidFill>
                <a:latin typeface="Courier New" pitchFamily="49" charset="0"/>
                <a:cs typeface="Courier New" pitchFamily="49" charset="0"/>
              </a:rPr>
              <a:t>:%eax</a:t>
            </a:r>
            <a:r>
              <a:rPr lang="zh-CN" altLang="en-US" dirty="0">
                <a:solidFill>
                  <a:schemeClr val="accent2"/>
                </a:solidFill>
                <a:latin typeface="Courier New" pitchFamily="49" charset="0"/>
                <a:cs typeface="Courier New" pitchFamily="49" charset="0"/>
              </a:rPr>
              <a:t>、</a:t>
            </a:r>
            <a:r>
              <a:rPr lang="en-US" altLang="zh-CN" dirty="0">
                <a:solidFill>
                  <a:schemeClr val="accent2"/>
                </a:solidFill>
                <a:latin typeface="Courier New" pitchFamily="49" charset="0"/>
                <a:cs typeface="Courier New" pitchFamily="49" charset="0"/>
              </a:rPr>
              <a:t>%ax</a:t>
            </a:r>
            <a:r>
              <a:rPr lang="zh-CN" altLang="en-US" dirty="0">
                <a:solidFill>
                  <a:schemeClr val="accent2"/>
                </a:solidFill>
                <a:latin typeface="Courier New" pitchFamily="49" charset="0"/>
                <a:cs typeface="Courier New" pitchFamily="49" charset="0"/>
              </a:rPr>
              <a:t>、</a:t>
            </a:r>
            <a:r>
              <a:rPr lang="en-US" altLang="zh-CN" dirty="0">
                <a:solidFill>
                  <a:schemeClr val="accent2"/>
                </a:solidFill>
                <a:latin typeface="Courier New" pitchFamily="49" charset="0"/>
                <a:cs typeface="Courier New" pitchFamily="49" charset="0"/>
              </a:rPr>
              <a:t>%al	</a:t>
            </a:r>
            <a:r>
              <a:rPr lang="en-US" altLang="zh-CN" dirty="0">
                <a:solidFill>
                  <a:srgbClr val="FF0000"/>
                </a:solidFill>
                <a:latin typeface="Courier New" pitchFamily="49" charset="0"/>
                <a:cs typeface="Courier New" pitchFamily="49" charset="0"/>
              </a:rPr>
              <a:t>p</a:t>
            </a:r>
            <a:r>
              <a:rPr lang="en-US" altLang="zh-CN" dirty="0">
                <a:solidFill>
                  <a:schemeClr val="accent2"/>
                </a:solidFill>
                <a:latin typeface="Courier New" pitchFamily="49" charset="0"/>
                <a:cs typeface="Courier New" pitchFamily="49" charset="0"/>
              </a:rPr>
              <a:t>:%edx</a:t>
            </a:r>
            <a:endParaRPr lang="zh-CN" altLang="en-US" dirty="0">
              <a:solidFill>
                <a:schemeClr val="accent2"/>
              </a:solidFill>
              <a:latin typeface="Courier New" pitchFamily="49" charset="0"/>
              <a:cs typeface="Courier New" pitchFamily="49" charset="0"/>
            </a:endParaRPr>
          </a:p>
        </p:txBody>
      </p:sp>
      <p:sp>
        <p:nvSpPr>
          <p:cNvPr id="26" name="矩形 25"/>
          <p:cNvSpPr/>
          <p:nvPr/>
        </p:nvSpPr>
        <p:spPr>
          <a:xfrm>
            <a:off x="6477001" y="3897868"/>
            <a:ext cx="2819401" cy="327782"/>
          </a:xfrm>
          <a:prstGeom prst="rect">
            <a:avLst/>
          </a:prstGeom>
        </p:spPr>
        <p:txBody>
          <a:bodyPr wrap="square">
            <a:spAutoFit/>
          </a:bodyPr>
          <a:lstStyle/>
          <a:p>
            <a:pPr>
              <a:buNone/>
            </a:pPr>
            <a:r>
              <a:rPr lang="en-US" altLang="zh-CN" dirty="0" err="1">
                <a:solidFill>
                  <a:schemeClr val="accent2"/>
                </a:solidFill>
                <a:latin typeface="Courier New" pitchFamily="49" charset="0"/>
                <a:cs typeface="Courier New" pitchFamily="49" charset="0"/>
              </a:rPr>
              <a:t>mov</a:t>
            </a:r>
            <a:r>
              <a:rPr lang="en-US" altLang="zh-CN" dirty="0" err="1">
                <a:solidFill>
                  <a:srgbClr val="FF0000"/>
                </a:solidFill>
                <a:latin typeface="Courier New" pitchFamily="49" charset="0"/>
                <a:cs typeface="Courier New" pitchFamily="49" charset="0"/>
              </a:rPr>
              <a:t>z</a:t>
            </a:r>
            <a:r>
              <a:rPr lang="en-US" altLang="zh-CN" dirty="0" err="1">
                <a:solidFill>
                  <a:schemeClr val="accent2"/>
                </a:solidFill>
                <a:latin typeface="Courier New" pitchFamily="49" charset="0"/>
                <a:cs typeface="Courier New" pitchFamily="49" charset="0"/>
              </a:rPr>
              <a:t>bl</a:t>
            </a:r>
            <a:r>
              <a:rPr lang="en-US" altLang="zh-CN" dirty="0">
                <a:solidFill>
                  <a:schemeClr val="accent2"/>
                </a:solidFill>
                <a:latin typeface="Courier New" pitchFamily="49" charset="0"/>
                <a:cs typeface="Courier New" pitchFamily="49" charset="0"/>
              </a:rPr>
              <a:t> %al,(%</a:t>
            </a:r>
            <a:r>
              <a:rPr lang="en-US" altLang="zh-CN" dirty="0" err="1">
                <a:solidFill>
                  <a:schemeClr val="accent2"/>
                </a:solidFill>
                <a:latin typeface="Courier New" pitchFamily="49" charset="0"/>
                <a:cs typeface="Courier New" pitchFamily="49" charset="0"/>
              </a:rPr>
              <a:t>edx</a:t>
            </a:r>
            <a:r>
              <a:rPr lang="en-US" altLang="zh-CN" dirty="0">
                <a:solidFill>
                  <a:schemeClr val="accent2"/>
                </a:solidFill>
                <a:latin typeface="Courier New" pitchFamily="49" charset="0"/>
                <a:cs typeface="Courier New" pitchFamily="49" charset="0"/>
              </a:rPr>
              <a:t>)</a:t>
            </a:r>
            <a:endParaRPr lang="zh-CN" altLang="en-US" dirty="0">
              <a:solidFill>
                <a:schemeClr val="accent2"/>
              </a:solidFill>
              <a:latin typeface="Courier New" pitchFamily="49" charset="0"/>
              <a:cs typeface="Courier New" pitchFamily="49" charset="0"/>
            </a:endParaRPr>
          </a:p>
        </p:txBody>
      </p:sp>
      <p:sp>
        <p:nvSpPr>
          <p:cNvPr id="27" name="矩形 26"/>
          <p:cNvSpPr/>
          <p:nvPr/>
        </p:nvSpPr>
        <p:spPr>
          <a:xfrm>
            <a:off x="6477001" y="4202668"/>
            <a:ext cx="2819401" cy="327782"/>
          </a:xfrm>
          <a:prstGeom prst="rect">
            <a:avLst/>
          </a:prstGeom>
        </p:spPr>
        <p:txBody>
          <a:bodyPr wrap="square">
            <a:spAutoFit/>
          </a:bodyPr>
          <a:lstStyle/>
          <a:p>
            <a:pPr>
              <a:buNone/>
            </a:pPr>
            <a:r>
              <a:rPr lang="en-US" altLang="zh-CN" dirty="0" err="1">
                <a:solidFill>
                  <a:schemeClr val="accent2"/>
                </a:solidFill>
                <a:latin typeface="Courier New" pitchFamily="49" charset="0"/>
                <a:cs typeface="Courier New" pitchFamily="49" charset="0"/>
              </a:rPr>
              <a:t>mov</a:t>
            </a:r>
            <a:r>
              <a:rPr lang="en-US" altLang="zh-CN" dirty="0" err="1">
                <a:solidFill>
                  <a:srgbClr val="FF0000"/>
                </a:solidFill>
                <a:latin typeface="Courier New" pitchFamily="49" charset="0"/>
                <a:cs typeface="Courier New" pitchFamily="49" charset="0"/>
              </a:rPr>
              <a:t>b</a:t>
            </a:r>
            <a:r>
              <a:rPr lang="en-US" altLang="zh-CN" dirty="0">
                <a:solidFill>
                  <a:schemeClr val="accent2"/>
                </a:solidFill>
                <a:latin typeface="Courier New" pitchFamily="49" charset="0"/>
                <a:cs typeface="Courier New" pitchFamily="49" charset="0"/>
              </a:rPr>
              <a:t> %al,(%</a:t>
            </a:r>
            <a:r>
              <a:rPr lang="en-US" altLang="zh-CN" dirty="0" err="1">
                <a:solidFill>
                  <a:schemeClr val="accent2"/>
                </a:solidFill>
                <a:latin typeface="Courier New" pitchFamily="49" charset="0"/>
                <a:cs typeface="Courier New" pitchFamily="49" charset="0"/>
              </a:rPr>
              <a:t>edx</a:t>
            </a:r>
            <a:r>
              <a:rPr lang="en-US" altLang="zh-CN" dirty="0">
                <a:solidFill>
                  <a:schemeClr val="accent2"/>
                </a:solidFill>
                <a:latin typeface="Courier New" pitchFamily="49" charset="0"/>
                <a:cs typeface="Courier New" pitchFamily="49" charset="0"/>
              </a:rPr>
              <a:t>)</a:t>
            </a:r>
            <a:endParaRPr lang="zh-CN" altLang="en-US" dirty="0">
              <a:solidFill>
                <a:schemeClr val="accent2"/>
              </a:solidFill>
              <a:latin typeface="Courier New" pitchFamily="49" charset="0"/>
              <a:cs typeface="Courier New" pitchFamily="49" charset="0"/>
            </a:endParaRPr>
          </a:p>
        </p:txBody>
      </p:sp>
      <p:sp>
        <p:nvSpPr>
          <p:cNvPr id="28" name="矩形 27"/>
          <p:cNvSpPr/>
          <p:nvPr/>
        </p:nvSpPr>
        <p:spPr>
          <a:xfrm>
            <a:off x="6477001" y="4507468"/>
            <a:ext cx="2819401" cy="327782"/>
          </a:xfrm>
          <a:prstGeom prst="rect">
            <a:avLst/>
          </a:prstGeom>
        </p:spPr>
        <p:txBody>
          <a:bodyPr wrap="square">
            <a:spAutoFit/>
          </a:bodyPr>
          <a:lstStyle/>
          <a:p>
            <a:pPr>
              <a:buNone/>
            </a:pPr>
            <a:r>
              <a:rPr lang="en-US" altLang="zh-CN" dirty="0" err="1">
                <a:solidFill>
                  <a:schemeClr val="accent2"/>
                </a:solidFill>
                <a:latin typeface="Courier New" pitchFamily="49" charset="0"/>
                <a:cs typeface="Courier New" pitchFamily="49" charset="0"/>
              </a:rPr>
              <a:t>mov</a:t>
            </a:r>
            <a:r>
              <a:rPr lang="en-US" altLang="zh-CN" dirty="0" err="1">
                <a:solidFill>
                  <a:srgbClr val="FF0000"/>
                </a:solidFill>
                <a:latin typeface="Courier New" pitchFamily="49" charset="0"/>
                <a:cs typeface="Courier New" pitchFamily="49" charset="0"/>
              </a:rPr>
              <a:t>b</a:t>
            </a:r>
            <a:r>
              <a:rPr lang="en-US" altLang="zh-CN" dirty="0">
                <a:solidFill>
                  <a:schemeClr val="accent2"/>
                </a:solidFill>
                <a:latin typeface="Courier New" pitchFamily="49" charset="0"/>
                <a:cs typeface="Courier New" pitchFamily="49" charset="0"/>
              </a:rPr>
              <a:t> %al,(%</a:t>
            </a:r>
            <a:r>
              <a:rPr lang="en-US" altLang="zh-CN" dirty="0" err="1">
                <a:solidFill>
                  <a:schemeClr val="accent2"/>
                </a:solidFill>
                <a:latin typeface="Courier New" pitchFamily="49" charset="0"/>
                <a:cs typeface="Courier New" pitchFamily="49" charset="0"/>
              </a:rPr>
              <a:t>edx</a:t>
            </a:r>
            <a:r>
              <a:rPr lang="en-US" altLang="zh-CN" dirty="0">
                <a:solidFill>
                  <a:schemeClr val="accent2"/>
                </a:solidFill>
                <a:latin typeface="Courier New" pitchFamily="49" charset="0"/>
                <a:cs typeface="Courier New" pitchFamily="49" charset="0"/>
              </a:rPr>
              <a:t>)</a:t>
            </a:r>
            <a:endParaRPr lang="zh-CN" altLang="en-US" dirty="0">
              <a:solidFill>
                <a:schemeClr val="accent2"/>
              </a:solidFill>
              <a:latin typeface="Courier New" pitchFamily="49" charset="0"/>
              <a:cs typeface="Courier New" pitchFamily="49" charset="0"/>
            </a:endParaRPr>
          </a:p>
        </p:txBody>
      </p:sp>
      <p:sp>
        <p:nvSpPr>
          <p:cNvPr id="29" name="矩形 28"/>
          <p:cNvSpPr/>
          <p:nvPr/>
        </p:nvSpPr>
        <p:spPr>
          <a:xfrm>
            <a:off x="6477001" y="4812268"/>
            <a:ext cx="2819401" cy="327782"/>
          </a:xfrm>
          <a:prstGeom prst="rect">
            <a:avLst/>
          </a:prstGeom>
        </p:spPr>
        <p:txBody>
          <a:bodyPr wrap="square">
            <a:spAutoFit/>
          </a:bodyPr>
          <a:lstStyle/>
          <a:p>
            <a:pPr>
              <a:buNone/>
            </a:pPr>
            <a:r>
              <a:rPr lang="en-US" altLang="zh-CN" dirty="0" err="1">
                <a:solidFill>
                  <a:schemeClr val="accent2"/>
                </a:solidFill>
                <a:latin typeface="Courier New" pitchFamily="49" charset="0"/>
                <a:cs typeface="Courier New" pitchFamily="49" charset="0"/>
              </a:rPr>
              <a:t>mov</a:t>
            </a:r>
            <a:r>
              <a:rPr lang="en-US" altLang="zh-CN" dirty="0" err="1">
                <a:solidFill>
                  <a:srgbClr val="FF0000"/>
                </a:solidFill>
                <a:latin typeface="Courier New" pitchFamily="49" charset="0"/>
                <a:cs typeface="Courier New" pitchFamily="49" charset="0"/>
              </a:rPr>
              <a:t>l</a:t>
            </a:r>
            <a:r>
              <a:rPr lang="en-US" altLang="zh-CN" dirty="0">
                <a:solidFill>
                  <a:schemeClr val="accent2"/>
                </a:solidFill>
                <a:latin typeface="Courier New" pitchFamily="49" charset="0"/>
                <a:cs typeface="Courier New" pitchFamily="49" charset="0"/>
              </a:rPr>
              <a:t> %</a:t>
            </a:r>
            <a:r>
              <a:rPr lang="en-US" altLang="zh-CN" dirty="0" err="1">
                <a:solidFill>
                  <a:schemeClr val="accent2"/>
                </a:solidFill>
                <a:latin typeface="Courier New" pitchFamily="49" charset="0"/>
                <a:cs typeface="Courier New" pitchFamily="49" charset="0"/>
              </a:rPr>
              <a:t>eax</a:t>
            </a:r>
            <a:r>
              <a:rPr lang="en-US" altLang="zh-CN" dirty="0">
                <a:solidFill>
                  <a:schemeClr val="accent2"/>
                </a:solidFill>
                <a:latin typeface="Courier New" pitchFamily="49" charset="0"/>
                <a:cs typeface="Courier New" pitchFamily="49" charset="0"/>
              </a:rPr>
              <a:t>,(%</a:t>
            </a:r>
            <a:r>
              <a:rPr lang="en-US" altLang="zh-CN" dirty="0" err="1">
                <a:solidFill>
                  <a:schemeClr val="accent2"/>
                </a:solidFill>
                <a:latin typeface="Courier New" pitchFamily="49" charset="0"/>
                <a:cs typeface="Courier New" pitchFamily="49" charset="0"/>
              </a:rPr>
              <a:t>edx</a:t>
            </a:r>
            <a:r>
              <a:rPr lang="en-US" altLang="zh-CN" dirty="0">
                <a:solidFill>
                  <a:schemeClr val="accent2"/>
                </a:solidFill>
                <a:latin typeface="Courier New" pitchFamily="49" charset="0"/>
                <a:cs typeface="Courier New" pitchFamily="49" charset="0"/>
              </a:rPr>
              <a:t>)</a:t>
            </a:r>
            <a:endParaRPr lang="zh-CN" altLang="en-US" dirty="0">
              <a:solidFill>
                <a:schemeClr val="accent2"/>
              </a:solidFill>
              <a:latin typeface="Courier New" pitchFamily="49" charset="0"/>
              <a:cs typeface="Courier New" pitchFamily="49" charset="0"/>
            </a:endParaRPr>
          </a:p>
        </p:txBody>
      </p:sp>
      <p:sp>
        <p:nvSpPr>
          <p:cNvPr id="23" name="标题 1"/>
          <p:cNvSpPr txBox="1">
            <a:spLocks/>
          </p:cNvSpPr>
          <p:nvPr/>
        </p:nvSpPr>
        <p:spPr bwMode="auto">
          <a:xfrm>
            <a:off x="191344" y="209530"/>
            <a:ext cx="7010400" cy="479747"/>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algn="l" rtl="0" eaLnBrk="0" fontAlgn="base" hangingPunct="0">
              <a:lnSpc>
                <a:spcPct val="87000"/>
              </a:lnSpc>
              <a:spcBef>
                <a:spcPct val="0"/>
              </a:spcBef>
              <a:spcAft>
                <a:spcPct val="0"/>
              </a:spcAft>
              <a:defRPr sz="2400" b="1" i="0" baseline="0">
                <a:solidFill>
                  <a:srgbClr val="FF0000"/>
                </a:solidFill>
                <a:latin typeface="Arial Unicode MS" panose="020B0604020202020204" pitchFamily="34" charset="-122"/>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a:buClrTx/>
              <a:buSzTx/>
              <a:buFontTx/>
              <a:buNone/>
            </a:pPr>
            <a:r>
              <a:rPr lang="zh-CN" altLang="en-US" sz="3200" kern="0" dirty="0"/>
              <a:t>举例</a:t>
            </a:r>
            <a:r>
              <a:rPr lang="en-US" altLang="zh-CN" sz="3200" kern="0" dirty="0"/>
              <a:t>3</a:t>
            </a:r>
            <a:endParaRPr lang="zh-CN" altLang="en-US" sz="3200" kern="0" dirty="0"/>
          </a:p>
        </p:txBody>
      </p:sp>
    </p:spTree>
    <p:extLst>
      <p:ext uri="{BB962C8B-B14F-4D97-AF65-F5344CB8AC3E}">
        <p14:creationId xmlns:p14="http://schemas.microsoft.com/office/powerpoint/2010/main" val="74475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22" grpId="0" animBg="1"/>
      <p:bldP spid="12" grpId="0"/>
      <p:bldP spid="24" grpId="0"/>
      <p:bldP spid="26" grpId="0"/>
      <p:bldP spid="27" grpId="0"/>
      <p:bldP spid="28"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90264" y="260648"/>
            <a:ext cx="8382000" cy="426142"/>
          </a:xfrm>
        </p:spPr>
        <p:txBody>
          <a:bodyPr/>
          <a:lstStyle/>
          <a:p>
            <a:r>
              <a:rPr lang="zh-CN" altLang="en-US" sz="2800" dirty="0"/>
              <a:t>栈操作：</a:t>
            </a:r>
            <a:r>
              <a:rPr lang="en-US" altLang="zh-CN" sz="2800" dirty="0" err="1"/>
              <a:t>pushl</a:t>
            </a:r>
            <a:r>
              <a:rPr lang="en-US" altLang="zh-CN" sz="2800" dirty="0"/>
              <a:t> &amp; </a:t>
            </a:r>
            <a:r>
              <a:rPr lang="en-US" altLang="zh-CN" sz="2800" dirty="0" err="1"/>
              <a:t>popl</a:t>
            </a:r>
            <a:endParaRPr lang="en-US" sz="2800" dirty="0"/>
          </a:p>
        </p:txBody>
      </p:sp>
      <p:sp>
        <p:nvSpPr>
          <p:cNvPr id="150531" name="Rectangle 3"/>
          <p:cNvSpPr>
            <a:spLocks noGrp="1" noChangeArrowheads="1"/>
          </p:cNvSpPr>
          <p:nvPr>
            <p:ph type="body" idx="1"/>
          </p:nvPr>
        </p:nvSpPr>
        <p:spPr>
          <a:xfrm>
            <a:off x="479376" y="764704"/>
            <a:ext cx="8548687" cy="6360716"/>
          </a:xfrm>
        </p:spPr>
        <p:txBody>
          <a:bodyPr/>
          <a:lstStyle/>
          <a:p>
            <a:r>
              <a:rPr lang="en-US" dirty="0"/>
              <a:t>Push data onto and pop data from the </a:t>
            </a:r>
            <a:r>
              <a:rPr lang="en-US" dirty="0">
                <a:solidFill>
                  <a:srgbClr val="C00000"/>
                </a:solidFill>
              </a:rPr>
              <a:t>program</a:t>
            </a:r>
            <a:r>
              <a:rPr lang="en-US" dirty="0"/>
              <a:t> </a:t>
            </a:r>
            <a:r>
              <a:rPr lang="en-US" dirty="0">
                <a:solidFill>
                  <a:srgbClr val="C00000"/>
                </a:solidFill>
              </a:rPr>
              <a:t>stack</a:t>
            </a:r>
            <a:r>
              <a:rPr lang="zh-CN" altLang="en-US" dirty="0"/>
              <a:t>（</a:t>
            </a:r>
            <a:r>
              <a:rPr lang="en-US" altLang="zh-CN" dirty="0"/>
              <a:t>in memory</a:t>
            </a:r>
            <a:r>
              <a:rPr lang="zh-CN" altLang="en-US" dirty="0"/>
              <a:t>）</a:t>
            </a:r>
            <a:endParaRPr lang="en-US" dirty="0"/>
          </a:p>
          <a:p>
            <a:r>
              <a:rPr lang="en-US" dirty="0"/>
              <a:t>Single operand</a:t>
            </a:r>
            <a:r>
              <a:rPr lang="zh-CN" altLang="en-US" dirty="0"/>
              <a:t> （</a:t>
            </a:r>
            <a:r>
              <a:rPr lang="en-US" altLang="zh-CN" dirty="0"/>
              <a:t>register</a:t>
            </a:r>
            <a:r>
              <a:rPr lang="zh-CN" altLang="en-US" dirty="0"/>
              <a:t>）</a:t>
            </a:r>
            <a:endParaRPr lang="en-US" dirty="0"/>
          </a:p>
          <a:p>
            <a:r>
              <a:rPr lang="en-US" altLang="zh-CN" dirty="0"/>
              <a:t>Stack</a:t>
            </a:r>
            <a:endParaRPr lang="en-US" dirty="0"/>
          </a:p>
          <a:p>
            <a:pPr lvl="1"/>
            <a:r>
              <a:rPr lang="en-US" dirty="0"/>
              <a:t>Is a data structure where values can be added or deleted</a:t>
            </a:r>
          </a:p>
          <a:p>
            <a:pPr lvl="1"/>
            <a:r>
              <a:rPr lang="en-US" dirty="0"/>
              <a:t>Last-in, first-out</a:t>
            </a:r>
          </a:p>
          <a:p>
            <a:pPr lvl="1"/>
            <a:r>
              <a:rPr lang="en-US" dirty="0"/>
              <a:t>Can be implemented as an array</a:t>
            </a:r>
          </a:p>
          <a:p>
            <a:pPr lvl="1"/>
            <a:r>
              <a:rPr lang="en-US" dirty="0"/>
              <a:t>With IA32, the program stack is stored in some region of </a:t>
            </a:r>
            <a:r>
              <a:rPr lang="en-US" dirty="0">
                <a:solidFill>
                  <a:srgbClr val="C00000"/>
                </a:solidFill>
              </a:rPr>
              <a:t>memory</a:t>
            </a:r>
          </a:p>
          <a:p>
            <a:pPr lvl="1"/>
            <a:r>
              <a:rPr lang="en-US" dirty="0"/>
              <a:t>Programs can access arbitrary positions within the stack using the standard memory addressing methods</a:t>
            </a:r>
          </a:p>
          <a:p>
            <a:pPr lvl="1"/>
            <a:r>
              <a:rPr lang="en-US" dirty="0"/>
              <a:t>The stack pointer </a:t>
            </a:r>
            <a:r>
              <a:rPr lang="en-US" dirty="0">
                <a:solidFill>
                  <a:srgbClr val="C00000"/>
                </a:solidFill>
              </a:rPr>
              <a:t>%</a:t>
            </a:r>
            <a:r>
              <a:rPr lang="en-US" dirty="0" err="1">
                <a:solidFill>
                  <a:srgbClr val="C00000"/>
                </a:solidFill>
              </a:rPr>
              <a:t>esp</a:t>
            </a:r>
            <a:r>
              <a:rPr lang="en-US" dirty="0">
                <a:solidFill>
                  <a:srgbClr val="FF0000"/>
                </a:solidFill>
              </a:rPr>
              <a:t> </a:t>
            </a:r>
            <a:r>
              <a:rPr lang="en-US" dirty="0"/>
              <a:t>holds the address of the top stack element</a:t>
            </a:r>
          </a:p>
          <a:p>
            <a:pPr lvl="1"/>
            <a:r>
              <a:rPr lang="en-US" dirty="0"/>
              <a:t>Any value stored beyond the stack top is considered invalid</a:t>
            </a:r>
          </a:p>
          <a:p>
            <a:pPr lvl="1"/>
            <a:endParaRPr lang="en-US" dirty="0"/>
          </a:p>
          <a:p>
            <a:endParaRPr lang="en-US" sz="2000" dirty="0"/>
          </a:p>
        </p:txBody>
      </p:sp>
    </p:spTree>
    <p:extLst>
      <p:ext uri="{BB962C8B-B14F-4D97-AF65-F5344CB8AC3E}">
        <p14:creationId xmlns:p14="http://schemas.microsoft.com/office/powerpoint/2010/main" val="584682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336" y="188640"/>
            <a:ext cx="7010400" cy="479747"/>
          </a:xfrm>
        </p:spPr>
        <p:txBody>
          <a:bodyPr/>
          <a:lstStyle/>
          <a:p>
            <a:r>
              <a:rPr lang="zh-CN" altLang="en-US" sz="3200" dirty="0"/>
              <a:t>栈操作</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052736"/>
            <a:ext cx="8557020"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11556227" y="5364600"/>
            <a:ext cx="705993" cy="327782"/>
          </a:xfrm>
          <a:prstGeom prst="rect">
            <a:avLst/>
          </a:prstGeom>
          <a:noFill/>
        </p:spPr>
        <p:txBody>
          <a:bodyPr wrap="square" rtlCol="0">
            <a:spAutoFit/>
          </a:bodyPr>
          <a:lstStyle/>
          <a:p>
            <a:pPr>
              <a:buNone/>
            </a:pPr>
            <a:r>
              <a:rPr lang="en-US" altLang="zh-CN" dirty="0">
                <a:latin typeface="Calibri" pitchFamily="34" charset="0"/>
              </a:rPr>
              <a:t>%</a:t>
            </a:r>
            <a:r>
              <a:rPr lang="en-US" altLang="zh-CN" dirty="0" err="1">
                <a:latin typeface="Calibri" pitchFamily="34" charset="0"/>
              </a:rPr>
              <a:t>esp</a:t>
            </a:r>
            <a:endParaRPr lang="zh-CN" altLang="en-US" dirty="0">
              <a:latin typeface="Calibri" pitchFamily="34" charset="0"/>
            </a:endParaRPr>
          </a:p>
        </p:txBody>
      </p:sp>
      <p:cxnSp>
        <p:nvCxnSpPr>
          <p:cNvPr id="7" name="直接箭头连接符 6"/>
          <p:cNvCxnSpPr/>
          <p:nvPr/>
        </p:nvCxnSpPr>
        <p:spPr bwMode="auto">
          <a:xfrm flipH="1" flipV="1">
            <a:off x="11182100" y="5529517"/>
            <a:ext cx="374576" cy="1026"/>
          </a:xfrm>
          <a:prstGeom prst="straightConnector1">
            <a:avLst/>
          </a:prstGeom>
          <a:noFill/>
          <a:ln w="12700" cap="flat" cmpd="sng" algn="ctr">
            <a:solidFill>
              <a:schemeClr val="tx1"/>
            </a:solidFill>
            <a:prstDash val="solid"/>
            <a:round/>
            <a:headEnd type="none" w="med" len="med"/>
            <a:tailEnd type="triangle"/>
          </a:ln>
          <a:effectLst/>
        </p:spPr>
      </p:cxnSp>
      <p:sp>
        <p:nvSpPr>
          <p:cNvPr id="9" name="矩形 8"/>
          <p:cNvSpPr/>
          <p:nvPr/>
        </p:nvSpPr>
        <p:spPr>
          <a:xfrm>
            <a:off x="191344" y="980728"/>
            <a:ext cx="6096000" cy="2662267"/>
          </a:xfrm>
          <a:prstGeom prst="rect">
            <a:avLst/>
          </a:prstGeom>
        </p:spPr>
        <p:txBody>
          <a:bodyPr>
            <a:spAutoFit/>
          </a:bodyPr>
          <a:lstStyle/>
          <a:p>
            <a:pPr marL="342900" indent="-342900"/>
            <a:r>
              <a:rPr lang="en-US" altLang="zh-CN" sz="2000" dirty="0" err="1">
                <a:latin typeface="Times New Roman" panose="02020603050405020304" pitchFamily="18" charset="0"/>
                <a:cs typeface="Times New Roman" panose="02020603050405020304" pitchFamily="18" charset="0"/>
                <a:sym typeface="Courier New Bold" charset="0"/>
              </a:rPr>
              <a:t>pushl</a:t>
            </a:r>
            <a:r>
              <a:rPr lang="en-US" altLang="zh-CN" sz="2000" dirty="0">
                <a:latin typeface="Times New Roman" panose="02020603050405020304" pitchFamily="18" charset="0"/>
                <a:cs typeface="Times New Roman" panose="02020603050405020304" pitchFamily="18" charset="0"/>
                <a:sym typeface="Courier New Bold" charset="0"/>
              </a:rPr>
              <a:t> </a:t>
            </a:r>
            <a:r>
              <a:rPr lang="en-US" altLang="zh-CN" sz="2000" dirty="0">
                <a:latin typeface="Times New Roman" panose="02020603050405020304" pitchFamily="18" charset="0"/>
                <a:ea typeface="Calibri Bold Italic" charset="0"/>
                <a:cs typeface="Times New Roman" panose="02020603050405020304" pitchFamily="18" charset="0"/>
                <a:sym typeface="Calibri Bold Italic" charset="0"/>
              </a:rPr>
              <a:t>%</a:t>
            </a:r>
            <a:r>
              <a:rPr lang="en-US" altLang="zh-CN" sz="2000" dirty="0" err="1">
                <a:latin typeface="Times New Roman" panose="02020603050405020304" pitchFamily="18" charset="0"/>
                <a:ea typeface="Calibri Bold Italic" charset="0"/>
                <a:cs typeface="Times New Roman" panose="02020603050405020304" pitchFamily="18" charset="0"/>
                <a:sym typeface="Calibri Bold Italic" charset="0"/>
              </a:rPr>
              <a:t>eax</a:t>
            </a:r>
            <a:endParaRPr lang="en-US" altLang="zh-CN" sz="2000" dirty="0">
              <a:latin typeface="Times New Roman" panose="02020603050405020304" pitchFamily="18" charset="0"/>
              <a:ea typeface="Calibri Bold Italic" charset="0"/>
              <a:cs typeface="Times New Roman" panose="02020603050405020304" pitchFamily="18" charset="0"/>
              <a:sym typeface="Calibri Bold Italic" charset="0"/>
            </a:endParaRPr>
          </a:p>
          <a:p>
            <a:pPr lvl="1">
              <a:buNone/>
            </a:pPr>
            <a:r>
              <a:rPr lang="en-US" altLang="zh-CN" sz="2000" dirty="0" err="1">
                <a:latin typeface="Times New Roman" panose="02020603050405020304" pitchFamily="18" charset="0"/>
                <a:cs typeface="Times New Roman" panose="02020603050405020304" pitchFamily="18" charset="0"/>
                <a:sym typeface="Calibri Bold Italic" charset="0"/>
              </a:rPr>
              <a:t>subl</a:t>
            </a:r>
            <a:r>
              <a:rPr lang="en-US" altLang="zh-CN" sz="2000" dirty="0">
                <a:latin typeface="Times New Roman" panose="02020603050405020304" pitchFamily="18" charset="0"/>
                <a:cs typeface="Times New Roman" panose="02020603050405020304" pitchFamily="18" charset="0"/>
                <a:sym typeface="Calibri Bold Italic" charset="0"/>
              </a:rPr>
              <a:t> $4, %</a:t>
            </a:r>
            <a:r>
              <a:rPr lang="en-US" altLang="zh-CN" sz="2000" dirty="0" err="1">
                <a:latin typeface="Times New Roman" panose="02020603050405020304" pitchFamily="18" charset="0"/>
                <a:cs typeface="Times New Roman" panose="02020603050405020304" pitchFamily="18" charset="0"/>
                <a:sym typeface="Calibri Bold Italic" charset="0"/>
              </a:rPr>
              <a:t>esp</a:t>
            </a:r>
            <a:r>
              <a:rPr lang="en-US" altLang="zh-CN" sz="2000" dirty="0">
                <a:latin typeface="Times New Roman" panose="02020603050405020304" pitchFamily="18" charset="0"/>
                <a:cs typeface="Times New Roman" panose="02020603050405020304" pitchFamily="18" charset="0"/>
                <a:sym typeface="Calibri Bold Italic" charset="0"/>
              </a:rPr>
              <a:t> </a:t>
            </a:r>
          </a:p>
          <a:p>
            <a:pPr lvl="1">
              <a:buNone/>
            </a:pPr>
            <a:r>
              <a:rPr lang="en-US" altLang="zh-CN" sz="2000" dirty="0" err="1">
                <a:latin typeface="Times New Roman" panose="02020603050405020304" pitchFamily="18" charset="0"/>
                <a:cs typeface="Times New Roman" panose="02020603050405020304" pitchFamily="18" charset="0"/>
                <a:sym typeface="Courier New Bold" charset="0"/>
              </a:rPr>
              <a:t>movl</a:t>
            </a:r>
            <a:r>
              <a:rPr lang="en-US" altLang="zh-CN" sz="2000" dirty="0">
                <a:latin typeface="Times New Roman" panose="02020603050405020304" pitchFamily="18" charset="0"/>
                <a:cs typeface="Times New Roman" panose="02020603050405020304" pitchFamily="18" charset="0"/>
                <a:sym typeface="Courier New Bold" charset="0"/>
              </a:rPr>
              <a:t> %</a:t>
            </a:r>
            <a:r>
              <a:rPr lang="en-US" altLang="zh-CN" sz="2000" dirty="0" err="1">
                <a:latin typeface="Times New Roman" panose="02020603050405020304" pitchFamily="18" charset="0"/>
                <a:cs typeface="Times New Roman" panose="02020603050405020304" pitchFamily="18" charset="0"/>
                <a:sym typeface="Courier New Bold" charset="0"/>
              </a:rPr>
              <a:t>eax</a:t>
            </a:r>
            <a:r>
              <a:rPr lang="en-US" altLang="zh-CN" sz="2000" dirty="0">
                <a:latin typeface="Times New Roman" panose="02020603050405020304" pitchFamily="18" charset="0"/>
                <a:cs typeface="Times New Roman" panose="02020603050405020304" pitchFamily="18" charset="0"/>
                <a:sym typeface="Courier New Bold" charset="0"/>
              </a:rPr>
              <a:t>,  (%</a:t>
            </a:r>
            <a:r>
              <a:rPr lang="en-US" altLang="zh-CN" sz="2000" dirty="0" err="1">
                <a:latin typeface="Times New Roman" panose="02020603050405020304" pitchFamily="18" charset="0"/>
                <a:cs typeface="Times New Roman" panose="02020603050405020304" pitchFamily="18" charset="0"/>
                <a:sym typeface="Courier New Bold" charset="0"/>
              </a:rPr>
              <a:t>esp</a:t>
            </a:r>
            <a:r>
              <a:rPr lang="en-US" altLang="zh-CN" sz="2000" dirty="0">
                <a:latin typeface="Times New Roman" panose="02020603050405020304" pitchFamily="18" charset="0"/>
                <a:cs typeface="Times New Roman" panose="02020603050405020304" pitchFamily="18" charset="0"/>
                <a:sym typeface="Courier New Bold" charset="0"/>
              </a:rPr>
              <a:t>)</a:t>
            </a:r>
          </a:p>
          <a:p>
            <a:pPr>
              <a:buNone/>
            </a:pPr>
            <a:endParaRPr lang="en-US" altLang="zh-CN" sz="2000" dirty="0">
              <a:latin typeface="Times New Roman" panose="02020603050405020304" pitchFamily="18" charset="0"/>
              <a:cs typeface="Times New Roman" panose="02020603050405020304" pitchFamily="18" charset="0"/>
              <a:sym typeface="Courier New Bold" charset="0"/>
            </a:endParaRPr>
          </a:p>
          <a:p>
            <a:pPr marL="342900" indent="-342900"/>
            <a:r>
              <a:rPr lang="en-US" altLang="zh-CN" sz="2000" dirty="0" err="1">
                <a:latin typeface="Times New Roman" panose="02020603050405020304" pitchFamily="18" charset="0"/>
                <a:cs typeface="Times New Roman" panose="02020603050405020304" pitchFamily="18" charset="0"/>
                <a:sym typeface="Courier New Bold" charset="0"/>
              </a:rPr>
              <a:t>popl</a:t>
            </a:r>
            <a:r>
              <a:rPr lang="en-US" altLang="zh-CN" sz="2000" dirty="0">
                <a:latin typeface="Times New Roman" panose="02020603050405020304" pitchFamily="18" charset="0"/>
                <a:cs typeface="Times New Roman" panose="02020603050405020304" pitchFamily="18" charset="0"/>
                <a:sym typeface="Courier New Bold" charset="0"/>
              </a:rPr>
              <a:t> %</a:t>
            </a:r>
            <a:r>
              <a:rPr lang="en-US" altLang="zh-CN" sz="2000" dirty="0" err="1">
                <a:latin typeface="Times New Roman" panose="02020603050405020304" pitchFamily="18" charset="0"/>
                <a:cs typeface="Times New Roman" panose="02020603050405020304" pitchFamily="18" charset="0"/>
                <a:sym typeface="Courier New Bold" charset="0"/>
              </a:rPr>
              <a:t>eax</a:t>
            </a:r>
            <a:endParaRPr lang="en-US" altLang="zh-CN" sz="2000" dirty="0">
              <a:latin typeface="Times New Roman" panose="02020603050405020304" pitchFamily="18" charset="0"/>
              <a:cs typeface="Times New Roman" panose="02020603050405020304" pitchFamily="18" charset="0"/>
              <a:sym typeface="Courier New Bold" charset="0"/>
            </a:endParaRPr>
          </a:p>
          <a:p>
            <a:pPr lvl="1">
              <a:buNone/>
            </a:pPr>
            <a:r>
              <a:rPr lang="en-US" altLang="zh-CN" sz="2000" dirty="0" err="1">
                <a:latin typeface="Times New Roman" panose="02020603050405020304" pitchFamily="18" charset="0"/>
                <a:cs typeface="Times New Roman" panose="02020603050405020304" pitchFamily="18" charset="0"/>
                <a:sym typeface="Courier New Bold" charset="0"/>
              </a:rPr>
              <a:t>movl</a:t>
            </a:r>
            <a:r>
              <a:rPr lang="en-US" altLang="zh-CN" sz="2000" dirty="0">
                <a:latin typeface="Times New Roman" panose="02020603050405020304" pitchFamily="18" charset="0"/>
                <a:cs typeface="Times New Roman" panose="02020603050405020304" pitchFamily="18" charset="0"/>
                <a:sym typeface="Courier New Bold" charset="0"/>
              </a:rPr>
              <a:t> (%</a:t>
            </a:r>
            <a:r>
              <a:rPr lang="en-US" altLang="zh-CN" sz="2000" dirty="0" err="1">
                <a:latin typeface="Times New Roman" panose="02020603050405020304" pitchFamily="18" charset="0"/>
                <a:cs typeface="Times New Roman" panose="02020603050405020304" pitchFamily="18" charset="0"/>
                <a:sym typeface="Courier New Bold" charset="0"/>
              </a:rPr>
              <a:t>esp</a:t>
            </a:r>
            <a:r>
              <a:rPr lang="en-US" altLang="zh-CN" sz="2000" dirty="0">
                <a:latin typeface="Times New Roman" panose="02020603050405020304" pitchFamily="18" charset="0"/>
                <a:cs typeface="Times New Roman" panose="02020603050405020304" pitchFamily="18" charset="0"/>
                <a:sym typeface="Courier New Bold" charset="0"/>
              </a:rPr>
              <a:t>),  %</a:t>
            </a:r>
            <a:r>
              <a:rPr lang="en-US" altLang="zh-CN" sz="2000" dirty="0" err="1">
                <a:latin typeface="Times New Roman" panose="02020603050405020304" pitchFamily="18" charset="0"/>
                <a:cs typeface="Times New Roman" panose="02020603050405020304" pitchFamily="18" charset="0"/>
                <a:sym typeface="Courier New Bold" charset="0"/>
              </a:rPr>
              <a:t>eax</a:t>
            </a:r>
            <a:endParaRPr lang="en-US" altLang="zh-CN" sz="2000" dirty="0">
              <a:latin typeface="Times New Roman" panose="02020603050405020304" pitchFamily="18" charset="0"/>
              <a:cs typeface="Times New Roman" panose="02020603050405020304" pitchFamily="18" charset="0"/>
              <a:sym typeface="Courier New Bold" charset="0"/>
            </a:endParaRPr>
          </a:p>
          <a:p>
            <a:pPr lvl="1">
              <a:buNone/>
            </a:pPr>
            <a:r>
              <a:rPr lang="en-US" altLang="zh-CN" sz="2000" dirty="0" err="1">
                <a:latin typeface="Times New Roman" panose="02020603050405020304" pitchFamily="18" charset="0"/>
                <a:cs typeface="Times New Roman" panose="02020603050405020304" pitchFamily="18" charset="0"/>
                <a:sym typeface="Courier New Bold" charset="0"/>
              </a:rPr>
              <a:t>addl</a:t>
            </a:r>
            <a:r>
              <a:rPr lang="en-US" altLang="zh-CN" sz="2000" dirty="0">
                <a:latin typeface="Times New Roman" panose="02020603050405020304" pitchFamily="18" charset="0"/>
                <a:cs typeface="Times New Roman" panose="02020603050405020304" pitchFamily="18" charset="0"/>
                <a:sym typeface="Courier New Bold" charset="0"/>
              </a:rPr>
              <a:t> $4, %</a:t>
            </a:r>
            <a:r>
              <a:rPr lang="en-US" altLang="zh-CN" sz="2000" dirty="0" err="1">
                <a:latin typeface="Times New Roman" panose="02020603050405020304" pitchFamily="18" charset="0"/>
                <a:cs typeface="Times New Roman" panose="02020603050405020304" pitchFamily="18" charset="0"/>
                <a:sym typeface="Courier New Bold" charset="0"/>
              </a:rPr>
              <a:t>esp</a:t>
            </a:r>
            <a:endParaRPr lang="en-US" altLang="zh-CN" sz="2000" dirty="0">
              <a:latin typeface="Times New Roman" panose="02020603050405020304" pitchFamily="18" charset="0"/>
              <a:cs typeface="Times New Roman" panose="02020603050405020304" pitchFamily="18" charset="0"/>
              <a:sym typeface="Courier New Bold" charset="0"/>
            </a:endParaRPr>
          </a:p>
        </p:txBody>
      </p:sp>
      <p:sp>
        <p:nvSpPr>
          <p:cNvPr id="3" name="文本框 2"/>
          <p:cNvSpPr txBox="1"/>
          <p:nvPr/>
        </p:nvSpPr>
        <p:spPr>
          <a:xfrm>
            <a:off x="384176" y="5947892"/>
            <a:ext cx="3240360" cy="458587"/>
          </a:xfrm>
          <a:prstGeom prst="rect">
            <a:avLst/>
          </a:prstGeom>
          <a:noFill/>
        </p:spPr>
        <p:txBody>
          <a:bodyPr wrap="square" rtlCol="0">
            <a:spAutoFit/>
          </a:bodyPr>
          <a:lstStyle/>
          <a:p>
            <a:pPr>
              <a:buNone/>
            </a:pPr>
            <a:r>
              <a:rPr lang="zh-CN" altLang="en-US" sz="2800" dirty="0">
                <a:solidFill>
                  <a:srgbClr val="FF0000"/>
                </a:solidFill>
                <a:latin typeface="Calibri" pitchFamily="34" charset="0"/>
              </a:rPr>
              <a:t>栈格式：满递减</a:t>
            </a:r>
          </a:p>
        </p:txBody>
      </p:sp>
    </p:spTree>
    <p:extLst>
      <p:ext uri="{BB962C8B-B14F-4D97-AF65-F5344CB8AC3E}">
        <p14:creationId xmlns:p14="http://schemas.microsoft.com/office/powerpoint/2010/main" val="1370262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63352" y="129749"/>
            <a:ext cx="8229600" cy="479747"/>
          </a:xfrm>
        </p:spPr>
        <p:txBody>
          <a:bodyPr/>
          <a:lstStyle/>
          <a:p>
            <a:r>
              <a:rPr lang="zh-CN" altLang="en-US" sz="3200" dirty="0"/>
              <a:t>两种</a:t>
            </a:r>
            <a:r>
              <a:rPr lang="en-US" altLang="zh-CN" sz="3200" dirty="0"/>
              <a:t>X86</a:t>
            </a:r>
            <a:r>
              <a:rPr lang="zh-CN" altLang="en-US" sz="3200" dirty="0"/>
              <a:t>汇编指令格式：</a:t>
            </a:r>
            <a:r>
              <a:rPr lang="en-US" altLang="zh-CN" sz="3200" dirty="0"/>
              <a:t>Intel VS AT&amp;T</a:t>
            </a:r>
            <a:endParaRPr lang="zh-CN" altLang="en-US" sz="3200" dirty="0"/>
          </a:p>
        </p:txBody>
      </p:sp>
      <p:sp>
        <p:nvSpPr>
          <p:cNvPr id="43011" name="Rectangle 3"/>
          <p:cNvSpPr>
            <a:spLocks noGrp="1" noChangeArrowheads="1"/>
          </p:cNvSpPr>
          <p:nvPr>
            <p:ph type="body" idx="1"/>
          </p:nvPr>
        </p:nvSpPr>
        <p:spPr>
          <a:xfrm>
            <a:off x="1736111" y="764704"/>
            <a:ext cx="10464800" cy="2513509"/>
          </a:xfrm>
        </p:spPr>
        <p:txBody>
          <a:bodyPr/>
          <a:lstStyle/>
          <a:p>
            <a:pPr>
              <a:lnSpc>
                <a:spcPct val="100000"/>
              </a:lnSpc>
              <a:buFontTx/>
              <a:buNone/>
            </a:pPr>
            <a:r>
              <a:rPr lang="zh-CN" altLang="en-US" sz="2000" dirty="0">
                <a:solidFill>
                  <a:srgbClr val="3333CC"/>
                </a:solidFill>
              </a:rPr>
              <a:t>将以下</a:t>
            </a:r>
            <a:r>
              <a:rPr lang="en-US" altLang="zh-CN" sz="2000" dirty="0"/>
              <a:t>Intel</a:t>
            </a:r>
            <a:r>
              <a:rPr lang="zh-CN" altLang="en-US" sz="2000" dirty="0"/>
              <a:t>格式</a:t>
            </a:r>
            <a:r>
              <a:rPr lang="zh-CN" altLang="en-US" sz="2000" dirty="0">
                <a:solidFill>
                  <a:srgbClr val="3333CC"/>
                </a:solidFill>
              </a:rPr>
              <a:t>指令转换为</a:t>
            </a:r>
            <a:r>
              <a:rPr lang="en-US" altLang="zh-CN" sz="2000" dirty="0">
                <a:solidFill>
                  <a:srgbClr val="FF3300"/>
                </a:solidFill>
              </a:rPr>
              <a:t>AT&amp;T</a:t>
            </a:r>
            <a:r>
              <a:rPr lang="zh-CN" altLang="en-US" sz="2000" dirty="0">
                <a:solidFill>
                  <a:srgbClr val="FF3300"/>
                </a:solidFill>
              </a:rPr>
              <a:t>格式</a:t>
            </a:r>
            <a:r>
              <a:rPr lang="zh-CN" altLang="en-US" sz="2000" dirty="0">
                <a:solidFill>
                  <a:srgbClr val="3333CC"/>
                </a:solidFill>
              </a:rPr>
              <a:t>指令，并说明功能。</a:t>
            </a:r>
          </a:p>
          <a:p>
            <a:pPr>
              <a:lnSpc>
                <a:spcPct val="100000"/>
              </a:lnSpc>
              <a:buFontTx/>
              <a:buNone/>
            </a:pPr>
            <a:r>
              <a:rPr lang="en-US" altLang="zh-CN" sz="2000" dirty="0"/>
              <a:t>push	</a:t>
            </a:r>
            <a:r>
              <a:rPr lang="en-US" altLang="zh-CN" sz="2000" dirty="0" err="1"/>
              <a:t>ebp</a:t>
            </a:r>
            <a:r>
              <a:rPr lang="en-US" altLang="zh-CN" sz="2000" dirty="0"/>
              <a:t> 	</a:t>
            </a:r>
          </a:p>
          <a:p>
            <a:pPr>
              <a:lnSpc>
                <a:spcPct val="100000"/>
              </a:lnSpc>
              <a:buFontTx/>
              <a:buNone/>
            </a:pPr>
            <a:r>
              <a:rPr lang="en-US" altLang="zh-CN" sz="2000" dirty="0" err="1"/>
              <a:t>mov</a:t>
            </a:r>
            <a:r>
              <a:rPr lang="en-US" altLang="zh-CN" sz="2000" dirty="0"/>
              <a:t>  	</a:t>
            </a:r>
            <a:r>
              <a:rPr lang="en-US" altLang="zh-CN" sz="2000" dirty="0" err="1"/>
              <a:t>ebp</a:t>
            </a:r>
            <a:r>
              <a:rPr lang="en-US" altLang="zh-CN" sz="2000" dirty="0"/>
              <a:t>, </a:t>
            </a:r>
            <a:r>
              <a:rPr lang="en-US" altLang="zh-CN" sz="2000" dirty="0" err="1"/>
              <a:t>esp</a:t>
            </a:r>
            <a:endParaRPr lang="en-US" altLang="zh-CN" sz="2000" dirty="0"/>
          </a:p>
          <a:p>
            <a:pPr>
              <a:lnSpc>
                <a:spcPct val="100000"/>
              </a:lnSpc>
              <a:buFontTx/>
              <a:buNone/>
            </a:pPr>
            <a:r>
              <a:rPr lang="en-US" altLang="zh-CN" sz="2000" dirty="0" err="1"/>
              <a:t>mov</a:t>
            </a:r>
            <a:r>
              <a:rPr lang="en-US" altLang="zh-CN" sz="2000" dirty="0"/>
              <a:t>	</a:t>
            </a:r>
            <a:r>
              <a:rPr lang="en-US" altLang="zh-CN" sz="2000" dirty="0" err="1"/>
              <a:t>edx</a:t>
            </a:r>
            <a:r>
              <a:rPr lang="en-US" altLang="zh-CN" sz="2000" dirty="0"/>
              <a:t>, </a:t>
            </a:r>
            <a:r>
              <a:rPr lang="en-US" altLang="zh-CN" sz="2000" dirty="0">
                <a:solidFill>
                  <a:srgbClr val="3333CC"/>
                </a:solidFill>
              </a:rPr>
              <a:t>DWORD PTR [ebp+8]</a:t>
            </a:r>
          </a:p>
          <a:p>
            <a:pPr>
              <a:lnSpc>
                <a:spcPct val="100000"/>
              </a:lnSpc>
              <a:buFontTx/>
              <a:buNone/>
            </a:pPr>
            <a:r>
              <a:rPr lang="en-US" altLang="zh-CN" sz="2000" dirty="0" err="1"/>
              <a:t>mov</a:t>
            </a:r>
            <a:r>
              <a:rPr lang="en-US" altLang="zh-CN" sz="2000" dirty="0"/>
              <a:t>   	</a:t>
            </a:r>
            <a:r>
              <a:rPr lang="en-US" altLang="zh-CN" sz="2000" dirty="0" err="1"/>
              <a:t>bl</a:t>
            </a:r>
            <a:r>
              <a:rPr lang="en-US" altLang="zh-CN" sz="2000" dirty="0"/>
              <a:t>, 255</a:t>
            </a:r>
          </a:p>
          <a:p>
            <a:pPr>
              <a:lnSpc>
                <a:spcPct val="100000"/>
              </a:lnSpc>
              <a:buFontTx/>
              <a:buNone/>
            </a:pPr>
            <a:r>
              <a:rPr lang="en-US" altLang="zh-CN" sz="2000" dirty="0" err="1"/>
              <a:t>mov</a:t>
            </a:r>
            <a:r>
              <a:rPr lang="en-US" altLang="zh-CN" sz="2000" dirty="0"/>
              <a:t>	ax, </a:t>
            </a:r>
            <a:r>
              <a:rPr lang="en-US" altLang="zh-CN" sz="2000" dirty="0">
                <a:solidFill>
                  <a:srgbClr val="3333CC"/>
                </a:solidFill>
              </a:rPr>
              <a:t>WORD PTR [</a:t>
            </a:r>
            <a:r>
              <a:rPr lang="en-US" altLang="zh-CN" sz="2000" dirty="0" err="1">
                <a:solidFill>
                  <a:srgbClr val="3333CC"/>
                </a:solidFill>
              </a:rPr>
              <a:t>ebp+edx</a:t>
            </a:r>
            <a:r>
              <a:rPr lang="en-US" altLang="zh-CN" sz="2000" dirty="0">
                <a:solidFill>
                  <a:srgbClr val="3333CC"/>
                </a:solidFill>
              </a:rPr>
              <a:t>*4+8]</a:t>
            </a:r>
          </a:p>
          <a:p>
            <a:pPr>
              <a:lnSpc>
                <a:spcPct val="100000"/>
              </a:lnSpc>
              <a:buFontTx/>
              <a:buNone/>
            </a:pPr>
            <a:r>
              <a:rPr lang="en-US" altLang="zh-CN" sz="2000" dirty="0" err="1"/>
              <a:t>mov</a:t>
            </a:r>
            <a:r>
              <a:rPr lang="en-US" altLang="zh-CN" sz="2000" dirty="0"/>
              <a:t>	</a:t>
            </a:r>
            <a:r>
              <a:rPr lang="en-US" altLang="zh-CN" sz="2000" dirty="0">
                <a:solidFill>
                  <a:srgbClr val="3333CC"/>
                </a:solidFill>
              </a:rPr>
              <a:t>WORD PTR [ebp+20],</a:t>
            </a:r>
            <a:r>
              <a:rPr lang="en-US" altLang="zh-CN" sz="2000" dirty="0"/>
              <a:t> dx</a:t>
            </a:r>
          </a:p>
          <a:p>
            <a:pPr>
              <a:lnSpc>
                <a:spcPct val="100000"/>
              </a:lnSpc>
              <a:buFontTx/>
              <a:buNone/>
            </a:pPr>
            <a:r>
              <a:rPr lang="en-US" altLang="zh-CN" sz="2000" dirty="0"/>
              <a:t>lea 	</a:t>
            </a:r>
            <a:r>
              <a:rPr lang="en-US" altLang="zh-CN" sz="2000" dirty="0" err="1"/>
              <a:t>eax</a:t>
            </a:r>
            <a:r>
              <a:rPr lang="en-US" altLang="zh-CN" sz="2000" dirty="0"/>
              <a:t>, [</a:t>
            </a:r>
            <a:r>
              <a:rPr lang="en-US" altLang="zh-CN" sz="2000" dirty="0" err="1"/>
              <a:t>ecx+edx</a:t>
            </a:r>
            <a:r>
              <a:rPr lang="en-US" altLang="zh-CN" sz="2000" dirty="0"/>
              <a:t>*4+8]</a:t>
            </a:r>
            <a:endParaRPr lang="zh-CN" altLang="en-US" sz="2000" dirty="0"/>
          </a:p>
        </p:txBody>
      </p:sp>
      <p:sp>
        <p:nvSpPr>
          <p:cNvPr id="620548" name="Rectangle 4"/>
          <p:cNvSpPr>
            <a:spLocks noChangeArrowheads="1"/>
          </p:cNvSpPr>
          <p:nvPr/>
        </p:nvSpPr>
        <p:spPr bwMode="auto">
          <a:xfrm>
            <a:off x="1639889" y="3906839"/>
            <a:ext cx="890587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pushl</a:t>
            </a:r>
            <a:r>
              <a:rPr lang="en-US" altLang="zh-CN" sz="1800" dirty="0">
                <a:solidFill>
                  <a:srgbClr val="FF3300"/>
                </a:solidFill>
                <a:latin typeface="微软雅黑" panose="020B0503020204020204" pitchFamily="34" charset="-122"/>
                <a:ea typeface="微软雅黑" panose="020B0503020204020204" pitchFamily="34" charset="-122"/>
              </a:rPr>
              <a:t>	%</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esp</a:t>
            </a:r>
            <a:r>
              <a:rPr lang="en-US" altLang="zh-CN" sz="1800" dirty="0">
                <a:solidFill>
                  <a:srgbClr val="FF3300"/>
                </a:solidFill>
                <a:latin typeface="微软雅黑" panose="020B0503020204020204" pitchFamily="34" charset="-122"/>
                <a:ea typeface="微软雅黑" panose="020B0503020204020204" pitchFamily="34" charset="-122"/>
              </a:rPr>
              <a:t>]←R[</a:t>
            </a:r>
            <a:r>
              <a:rPr lang="en-US" altLang="zh-CN" sz="1800" dirty="0" err="1">
                <a:solidFill>
                  <a:srgbClr val="FF3300"/>
                </a:solidFill>
                <a:latin typeface="微软雅黑" panose="020B0503020204020204" pitchFamily="34" charset="-122"/>
                <a:ea typeface="微软雅黑" panose="020B0503020204020204" pitchFamily="34" charset="-122"/>
              </a:rPr>
              <a:t>esp</a:t>
            </a:r>
            <a:r>
              <a:rPr lang="en-US" altLang="zh-CN" sz="1800" dirty="0">
                <a:solidFill>
                  <a:srgbClr val="FF3300"/>
                </a:solidFill>
                <a:latin typeface="微软雅黑" panose="020B0503020204020204" pitchFamily="34" charset="-122"/>
                <a:ea typeface="微软雅黑" panose="020B0503020204020204" pitchFamily="34" charset="-122"/>
              </a:rPr>
              <a:t>]-4</a:t>
            </a:r>
            <a:r>
              <a:rPr lang="zh-CN" altLang="en-US" sz="1800" dirty="0">
                <a:solidFill>
                  <a:srgbClr val="FF3300"/>
                </a:solidFill>
                <a:latin typeface="微软雅黑" panose="020B0503020204020204" pitchFamily="34" charset="-122"/>
                <a:ea typeface="微软雅黑" panose="020B0503020204020204" pitchFamily="34" charset="-122"/>
              </a:rPr>
              <a:t>，</a:t>
            </a:r>
            <a:r>
              <a:rPr lang="en-US" altLang="zh-CN" sz="1800" dirty="0">
                <a:solidFill>
                  <a:srgbClr val="FF3300"/>
                </a:solidFill>
                <a:latin typeface="微软雅黑" panose="020B0503020204020204" pitchFamily="34" charset="-122"/>
                <a:ea typeface="微软雅黑" panose="020B0503020204020204" pitchFamily="34" charset="-122"/>
              </a:rPr>
              <a:t>M[R[</a:t>
            </a:r>
            <a:r>
              <a:rPr lang="en-US" altLang="zh-CN" sz="1800" dirty="0" err="1">
                <a:solidFill>
                  <a:srgbClr val="FF3300"/>
                </a:solidFill>
                <a:latin typeface="微软雅黑" panose="020B0503020204020204" pitchFamily="34" charset="-122"/>
                <a:ea typeface="微软雅黑" panose="020B0503020204020204" pitchFamily="34" charset="-122"/>
              </a:rPr>
              <a:t>esp</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a:t>
            </a:r>
            <a:r>
              <a:rPr lang="zh-CN" altLang="en-US" sz="1800" dirty="0">
                <a:solidFill>
                  <a:srgbClr val="FF3300"/>
                </a:solidFill>
                <a:latin typeface="微软雅黑" panose="020B0503020204020204" pitchFamily="34" charset="-122"/>
                <a:ea typeface="微软雅黑" panose="020B0503020204020204" pitchFamily="34" charset="-122"/>
              </a:rPr>
              <a:t>，双字</a:t>
            </a:r>
          </a:p>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movl</a:t>
            </a:r>
            <a:r>
              <a:rPr lang="en-US" altLang="zh-CN" sz="1800" dirty="0">
                <a:solidFill>
                  <a:srgbClr val="FF3300"/>
                </a:solidFill>
                <a:latin typeface="微软雅黑" panose="020B0503020204020204" pitchFamily="34" charset="-122"/>
                <a:ea typeface="微软雅黑" panose="020B0503020204020204" pitchFamily="34" charset="-122"/>
              </a:rPr>
              <a:t>  	%</a:t>
            </a:r>
            <a:r>
              <a:rPr lang="en-US" altLang="zh-CN" sz="1800" dirty="0" err="1">
                <a:solidFill>
                  <a:srgbClr val="FF3300"/>
                </a:solidFill>
                <a:latin typeface="微软雅黑" panose="020B0503020204020204" pitchFamily="34" charset="-122"/>
                <a:ea typeface="微软雅黑" panose="020B0503020204020204" pitchFamily="34" charset="-122"/>
              </a:rPr>
              <a:t>esp</a:t>
            </a:r>
            <a:r>
              <a:rPr lang="en-US" altLang="zh-CN" sz="1800" dirty="0">
                <a:solidFill>
                  <a:srgbClr val="FF3300"/>
                </a:solidFill>
                <a:latin typeface="微软雅黑" panose="020B0503020204020204" pitchFamily="34" charset="-122"/>
                <a:ea typeface="微软雅黑" panose="020B0503020204020204" pitchFamily="34" charset="-122"/>
              </a:rPr>
              <a:t>, %</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esp</a:t>
            </a:r>
            <a:r>
              <a:rPr lang="en-US" altLang="zh-CN" sz="1800" dirty="0">
                <a:solidFill>
                  <a:srgbClr val="FF3300"/>
                </a:solidFill>
                <a:latin typeface="微软雅黑" panose="020B0503020204020204" pitchFamily="34" charset="-122"/>
                <a:ea typeface="微软雅黑" panose="020B0503020204020204" pitchFamily="34" charset="-122"/>
              </a:rPr>
              <a:t>]</a:t>
            </a:r>
            <a:r>
              <a:rPr lang="zh-CN" altLang="en-US" sz="1800" dirty="0">
                <a:solidFill>
                  <a:srgbClr val="FF3300"/>
                </a:solidFill>
                <a:latin typeface="微软雅黑" panose="020B0503020204020204" pitchFamily="34" charset="-122"/>
                <a:ea typeface="微软雅黑" panose="020B0503020204020204" pitchFamily="34" charset="-122"/>
              </a:rPr>
              <a:t>，双字</a:t>
            </a:r>
          </a:p>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movl</a:t>
            </a:r>
            <a:r>
              <a:rPr lang="en-US" altLang="zh-CN" sz="1800" dirty="0">
                <a:solidFill>
                  <a:srgbClr val="FF3300"/>
                </a:solidFill>
                <a:latin typeface="微软雅黑" panose="020B0503020204020204" pitchFamily="34" charset="-122"/>
                <a:ea typeface="微软雅黑" panose="020B0503020204020204" pitchFamily="34" charset="-122"/>
              </a:rPr>
              <a:t>	8(%</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 %</a:t>
            </a:r>
            <a:r>
              <a:rPr lang="en-US" altLang="zh-CN" sz="1800" dirty="0" err="1">
                <a:solidFill>
                  <a:srgbClr val="FF3300"/>
                </a:solidFill>
                <a:latin typeface="微软雅黑" panose="020B0503020204020204" pitchFamily="34" charset="-122"/>
                <a:ea typeface="微软雅黑" panose="020B0503020204020204" pitchFamily="34" charset="-122"/>
              </a:rPr>
              <a:t>edx</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edx</a:t>
            </a:r>
            <a:r>
              <a:rPr lang="en-US" altLang="zh-CN" sz="1800" dirty="0">
                <a:solidFill>
                  <a:srgbClr val="FF3300"/>
                </a:solidFill>
                <a:latin typeface="微软雅黑" panose="020B0503020204020204" pitchFamily="34" charset="-122"/>
                <a:ea typeface="微软雅黑" panose="020B0503020204020204" pitchFamily="34" charset="-122"/>
              </a:rPr>
              <a:t>] ←M[R[</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]+8]</a:t>
            </a:r>
            <a:r>
              <a:rPr lang="zh-CN" altLang="en-US" sz="1800" dirty="0">
                <a:solidFill>
                  <a:srgbClr val="FF3300"/>
                </a:solidFill>
                <a:latin typeface="微软雅黑" panose="020B0503020204020204" pitchFamily="34" charset="-122"/>
                <a:ea typeface="微软雅黑" panose="020B0503020204020204" pitchFamily="34" charset="-122"/>
              </a:rPr>
              <a:t>，双字</a:t>
            </a:r>
          </a:p>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movb</a:t>
            </a:r>
            <a:r>
              <a:rPr lang="en-US" altLang="zh-CN" sz="1800" dirty="0">
                <a:solidFill>
                  <a:srgbClr val="FF3300"/>
                </a:solidFill>
                <a:latin typeface="微软雅黑" panose="020B0503020204020204" pitchFamily="34" charset="-122"/>
                <a:ea typeface="微软雅黑" panose="020B0503020204020204" pitchFamily="34" charset="-122"/>
              </a:rPr>
              <a:t>   	$255, %</a:t>
            </a:r>
            <a:r>
              <a:rPr lang="en-US" altLang="zh-CN" sz="1800" dirty="0" err="1">
                <a:solidFill>
                  <a:srgbClr val="FF3300"/>
                </a:solidFill>
                <a:latin typeface="微软雅黑" panose="020B0503020204020204" pitchFamily="34" charset="-122"/>
                <a:ea typeface="微软雅黑" panose="020B0503020204020204" pitchFamily="34" charset="-122"/>
              </a:rPr>
              <a:t>bl</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bl</a:t>
            </a:r>
            <a:r>
              <a:rPr lang="en-US" altLang="zh-CN" sz="1800" dirty="0">
                <a:solidFill>
                  <a:srgbClr val="FF3300"/>
                </a:solidFill>
                <a:latin typeface="微软雅黑" panose="020B0503020204020204" pitchFamily="34" charset="-122"/>
                <a:ea typeface="微软雅黑" panose="020B0503020204020204" pitchFamily="34" charset="-122"/>
              </a:rPr>
              <a:t>]←255</a:t>
            </a:r>
            <a:r>
              <a:rPr lang="zh-CN" altLang="en-US" sz="1800" dirty="0">
                <a:solidFill>
                  <a:srgbClr val="FF3300"/>
                </a:solidFill>
                <a:latin typeface="微软雅黑" panose="020B0503020204020204" pitchFamily="34" charset="-122"/>
                <a:ea typeface="微软雅黑" panose="020B0503020204020204" pitchFamily="34" charset="-122"/>
              </a:rPr>
              <a:t>，字节</a:t>
            </a:r>
          </a:p>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movw</a:t>
            </a:r>
            <a:r>
              <a:rPr lang="en-US" altLang="zh-CN" sz="1800" dirty="0">
                <a:solidFill>
                  <a:srgbClr val="FF3300"/>
                </a:solidFill>
                <a:latin typeface="微软雅黑" panose="020B0503020204020204" pitchFamily="34" charset="-122"/>
                <a:ea typeface="微软雅黑" panose="020B0503020204020204" pitchFamily="34" charset="-122"/>
              </a:rPr>
              <a:t>	8(%ebp,%edx,4), %ax   //R[ax]←M[R[</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]+R[</a:t>
            </a:r>
            <a:r>
              <a:rPr lang="en-US" altLang="zh-CN" sz="1800" dirty="0" err="1">
                <a:solidFill>
                  <a:srgbClr val="FF3300"/>
                </a:solidFill>
                <a:latin typeface="微软雅黑" panose="020B0503020204020204" pitchFamily="34" charset="-122"/>
                <a:ea typeface="微软雅黑" panose="020B0503020204020204" pitchFamily="34" charset="-122"/>
              </a:rPr>
              <a:t>edx</a:t>
            </a:r>
            <a:r>
              <a:rPr lang="en-US" altLang="zh-CN" sz="1800" dirty="0">
                <a:solidFill>
                  <a:srgbClr val="FF3300"/>
                </a:solidFill>
                <a:latin typeface="微软雅黑" panose="020B0503020204020204" pitchFamily="34" charset="-122"/>
                <a:ea typeface="微软雅黑" panose="020B0503020204020204" pitchFamily="34" charset="-122"/>
              </a:rPr>
              <a:t>]</a:t>
            </a:r>
            <a:r>
              <a:rPr lang="pt-BR" altLang="zh-CN" sz="1800" dirty="0">
                <a:solidFill>
                  <a:srgbClr val="FF3300"/>
                </a:solidFill>
                <a:latin typeface="微软雅黑" panose="020B0503020204020204" pitchFamily="34" charset="-122"/>
                <a:ea typeface="微软雅黑" panose="020B0503020204020204" pitchFamily="34" charset="-122"/>
              </a:rPr>
              <a:t>×4+</a:t>
            </a:r>
            <a:r>
              <a:rPr lang="en-US" altLang="zh-CN" sz="1800" dirty="0">
                <a:solidFill>
                  <a:srgbClr val="FF3300"/>
                </a:solidFill>
                <a:latin typeface="微软雅黑" panose="020B0503020204020204" pitchFamily="34" charset="-122"/>
                <a:ea typeface="微软雅黑" panose="020B0503020204020204" pitchFamily="34" charset="-122"/>
              </a:rPr>
              <a:t>8]</a:t>
            </a:r>
            <a:r>
              <a:rPr lang="zh-CN" altLang="en-US" sz="1800" dirty="0">
                <a:solidFill>
                  <a:srgbClr val="FF3300"/>
                </a:solidFill>
                <a:latin typeface="微软雅黑" panose="020B0503020204020204" pitchFamily="34" charset="-122"/>
                <a:ea typeface="微软雅黑" panose="020B0503020204020204" pitchFamily="34" charset="-122"/>
              </a:rPr>
              <a:t>，字</a:t>
            </a:r>
          </a:p>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movw</a:t>
            </a:r>
            <a:r>
              <a:rPr lang="en-US" altLang="zh-CN" sz="1800" dirty="0">
                <a:solidFill>
                  <a:srgbClr val="FF3300"/>
                </a:solidFill>
                <a:latin typeface="微软雅黑" panose="020B0503020204020204" pitchFamily="34" charset="-122"/>
                <a:ea typeface="微软雅黑" panose="020B0503020204020204" pitchFamily="34" charset="-122"/>
              </a:rPr>
              <a:t>	%dx, 20(%</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	          //M[R[</a:t>
            </a:r>
            <a:r>
              <a:rPr lang="en-US" altLang="zh-CN" sz="1800" dirty="0" err="1">
                <a:solidFill>
                  <a:srgbClr val="FF3300"/>
                </a:solidFill>
                <a:latin typeface="微软雅黑" panose="020B0503020204020204" pitchFamily="34" charset="-122"/>
                <a:ea typeface="微软雅黑" panose="020B0503020204020204" pitchFamily="34" charset="-122"/>
              </a:rPr>
              <a:t>ebp</a:t>
            </a:r>
            <a:r>
              <a:rPr lang="en-US" altLang="zh-CN" sz="1800" dirty="0">
                <a:solidFill>
                  <a:srgbClr val="FF3300"/>
                </a:solidFill>
                <a:latin typeface="微软雅黑" panose="020B0503020204020204" pitchFamily="34" charset="-122"/>
                <a:ea typeface="微软雅黑" panose="020B0503020204020204" pitchFamily="34" charset="-122"/>
              </a:rPr>
              <a:t>]</a:t>
            </a:r>
            <a:r>
              <a:rPr lang="pt-BR" altLang="zh-CN" sz="1800" dirty="0">
                <a:solidFill>
                  <a:srgbClr val="FF3300"/>
                </a:solidFill>
                <a:latin typeface="微软雅黑" panose="020B0503020204020204" pitchFamily="34" charset="-122"/>
                <a:ea typeface="微软雅黑" panose="020B0503020204020204" pitchFamily="34" charset="-122"/>
              </a:rPr>
              <a:t>+20</a:t>
            </a:r>
            <a:r>
              <a:rPr lang="en-US" altLang="zh-CN" sz="1800" dirty="0">
                <a:solidFill>
                  <a:srgbClr val="FF3300"/>
                </a:solidFill>
                <a:latin typeface="微软雅黑" panose="020B0503020204020204" pitchFamily="34" charset="-122"/>
                <a:ea typeface="微软雅黑" panose="020B0503020204020204" pitchFamily="34" charset="-122"/>
              </a:rPr>
              <a:t>]←R[dx]</a:t>
            </a:r>
            <a:r>
              <a:rPr lang="zh-CN" altLang="en-US" sz="1800" dirty="0">
                <a:solidFill>
                  <a:srgbClr val="FF3300"/>
                </a:solidFill>
                <a:latin typeface="微软雅黑" panose="020B0503020204020204" pitchFamily="34" charset="-122"/>
                <a:ea typeface="微软雅黑" panose="020B0503020204020204" pitchFamily="34" charset="-122"/>
              </a:rPr>
              <a:t>，字</a:t>
            </a:r>
          </a:p>
          <a:p>
            <a:pPr eaLnBrk="1" hangingPunct="1">
              <a:lnSpc>
                <a:spcPct val="130000"/>
              </a:lnSpc>
              <a:spcBef>
                <a:spcPct val="0"/>
              </a:spcBef>
              <a:buFontTx/>
              <a:buNone/>
            </a:pPr>
            <a:r>
              <a:rPr lang="en-US" altLang="zh-CN" sz="1800" dirty="0" err="1">
                <a:solidFill>
                  <a:srgbClr val="FF3300"/>
                </a:solidFill>
                <a:latin typeface="微软雅黑" panose="020B0503020204020204" pitchFamily="34" charset="-122"/>
                <a:ea typeface="微软雅黑" panose="020B0503020204020204" pitchFamily="34" charset="-122"/>
              </a:rPr>
              <a:t>leal</a:t>
            </a:r>
            <a:r>
              <a:rPr lang="en-US" altLang="zh-CN" sz="1800" dirty="0">
                <a:solidFill>
                  <a:srgbClr val="FF3300"/>
                </a:solidFill>
                <a:latin typeface="微软雅黑" panose="020B0503020204020204" pitchFamily="34" charset="-122"/>
                <a:ea typeface="微软雅黑" panose="020B0503020204020204" pitchFamily="34" charset="-122"/>
              </a:rPr>
              <a:t>	8(%ecx,%edx,4), %</a:t>
            </a:r>
            <a:r>
              <a:rPr lang="en-US" altLang="zh-CN" sz="1800" dirty="0" err="1">
                <a:solidFill>
                  <a:srgbClr val="FF3300"/>
                </a:solidFill>
                <a:latin typeface="微软雅黑" panose="020B0503020204020204" pitchFamily="34" charset="-122"/>
                <a:ea typeface="微软雅黑" panose="020B0503020204020204" pitchFamily="34" charset="-122"/>
              </a:rPr>
              <a:t>eax</a:t>
            </a:r>
            <a:r>
              <a:rPr lang="en-US" altLang="zh-CN" sz="1800" dirty="0">
                <a:solidFill>
                  <a:srgbClr val="FF3300"/>
                </a:solidFill>
                <a:latin typeface="微软雅黑" panose="020B0503020204020204" pitchFamily="34" charset="-122"/>
                <a:ea typeface="微软雅黑" panose="020B0503020204020204" pitchFamily="34" charset="-122"/>
              </a:rPr>
              <a:t>  //R[</a:t>
            </a:r>
            <a:r>
              <a:rPr lang="en-US" altLang="zh-CN" sz="1800" dirty="0" err="1">
                <a:solidFill>
                  <a:srgbClr val="FF3300"/>
                </a:solidFill>
                <a:latin typeface="微软雅黑" panose="020B0503020204020204" pitchFamily="34" charset="-122"/>
                <a:ea typeface="微软雅黑" panose="020B0503020204020204" pitchFamily="34" charset="-122"/>
              </a:rPr>
              <a:t>eax</a:t>
            </a:r>
            <a:r>
              <a:rPr lang="en-US" altLang="zh-CN" sz="1800" dirty="0">
                <a:solidFill>
                  <a:srgbClr val="FF3300"/>
                </a:solidFill>
                <a:latin typeface="微软雅黑" panose="020B0503020204020204" pitchFamily="34" charset="-122"/>
                <a:ea typeface="微软雅黑" panose="020B0503020204020204" pitchFamily="34" charset="-122"/>
              </a:rPr>
              <a:t>]←R[</a:t>
            </a:r>
            <a:r>
              <a:rPr lang="en-US" altLang="zh-CN" sz="1800" dirty="0" err="1">
                <a:solidFill>
                  <a:srgbClr val="FF3300"/>
                </a:solidFill>
                <a:latin typeface="微软雅黑" panose="020B0503020204020204" pitchFamily="34" charset="-122"/>
                <a:ea typeface="微软雅黑" panose="020B0503020204020204" pitchFamily="34" charset="-122"/>
              </a:rPr>
              <a:t>ecx</a:t>
            </a:r>
            <a:r>
              <a:rPr lang="en-US" altLang="zh-CN" sz="1800" dirty="0">
                <a:solidFill>
                  <a:srgbClr val="FF3300"/>
                </a:solidFill>
                <a:latin typeface="微软雅黑" panose="020B0503020204020204" pitchFamily="34" charset="-122"/>
                <a:ea typeface="微软雅黑" panose="020B0503020204020204" pitchFamily="34" charset="-122"/>
              </a:rPr>
              <a:t>]+R[</a:t>
            </a:r>
            <a:r>
              <a:rPr lang="en-US" altLang="zh-CN" sz="1800" dirty="0" err="1">
                <a:solidFill>
                  <a:srgbClr val="FF3300"/>
                </a:solidFill>
                <a:latin typeface="微软雅黑" panose="020B0503020204020204" pitchFamily="34" charset="-122"/>
                <a:ea typeface="微软雅黑" panose="020B0503020204020204" pitchFamily="34" charset="-122"/>
              </a:rPr>
              <a:t>edx</a:t>
            </a:r>
            <a:r>
              <a:rPr lang="en-US" altLang="zh-CN" sz="1800" dirty="0">
                <a:solidFill>
                  <a:srgbClr val="FF3300"/>
                </a:solidFill>
                <a:latin typeface="微软雅黑" panose="020B0503020204020204" pitchFamily="34" charset="-122"/>
                <a:ea typeface="微软雅黑" panose="020B0503020204020204" pitchFamily="34" charset="-122"/>
              </a:rPr>
              <a:t>]</a:t>
            </a:r>
            <a:r>
              <a:rPr lang="pt-BR" altLang="zh-CN" sz="1800" dirty="0">
                <a:solidFill>
                  <a:srgbClr val="FF3300"/>
                </a:solidFill>
                <a:latin typeface="微软雅黑" panose="020B0503020204020204" pitchFamily="34" charset="-122"/>
                <a:ea typeface="微软雅黑" panose="020B0503020204020204" pitchFamily="34" charset="-122"/>
              </a:rPr>
              <a:t>×4+</a:t>
            </a:r>
            <a:r>
              <a:rPr lang="en-US" altLang="zh-CN" sz="1800" dirty="0">
                <a:solidFill>
                  <a:srgbClr val="FF3300"/>
                </a:solidFill>
                <a:latin typeface="微软雅黑" panose="020B0503020204020204" pitchFamily="34" charset="-122"/>
                <a:ea typeface="微软雅黑" panose="020B0503020204020204" pitchFamily="34" charset="-122"/>
              </a:rPr>
              <a:t>8</a:t>
            </a:r>
            <a:r>
              <a:rPr lang="zh-CN" altLang="en-US" sz="1800" dirty="0">
                <a:solidFill>
                  <a:srgbClr val="FF3300"/>
                </a:solidFill>
                <a:latin typeface="微软雅黑" panose="020B0503020204020204" pitchFamily="34" charset="-122"/>
                <a:ea typeface="微软雅黑" panose="020B0503020204020204" pitchFamily="34" charset="-122"/>
              </a:rPr>
              <a:t>，双字</a:t>
            </a:r>
          </a:p>
        </p:txBody>
      </p:sp>
      <p:cxnSp>
        <p:nvCxnSpPr>
          <p:cNvPr id="3" name="直接连接符 2"/>
          <p:cNvCxnSpPr/>
          <p:nvPr/>
        </p:nvCxnSpPr>
        <p:spPr bwMode="auto">
          <a:xfrm flipV="1">
            <a:off x="839416" y="3501008"/>
            <a:ext cx="10945216" cy="72008"/>
          </a:xfrm>
          <a:prstGeom prst="line">
            <a:avLst/>
          </a:prstGeom>
          <a:no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885714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0548">
                                            <p:txEl>
                                              <p:pRg st="0" end="0"/>
                                            </p:txEl>
                                          </p:spTgt>
                                        </p:tgtEl>
                                        <p:attrNameLst>
                                          <p:attrName>style.visibility</p:attrName>
                                        </p:attrNameLst>
                                      </p:cBhvr>
                                      <p:to>
                                        <p:strVal val="visible"/>
                                      </p:to>
                                    </p:set>
                                    <p:animEffect transition="in" filter="blinds(horizontal)">
                                      <p:cBhvr>
                                        <p:cTn id="7" dur="500"/>
                                        <p:tgtEl>
                                          <p:spTgt spid="6205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0548">
                                            <p:txEl>
                                              <p:pRg st="1" end="1"/>
                                            </p:txEl>
                                          </p:spTgt>
                                        </p:tgtEl>
                                        <p:attrNameLst>
                                          <p:attrName>style.visibility</p:attrName>
                                        </p:attrNameLst>
                                      </p:cBhvr>
                                      <p:to>
                                        <p:strVal val="visible"/>
                                      </p:to>
                                    </p:set>
                                    <p:animEffect transition="in" filter="blinds(horizontal)">
                                      <p:cBhvr>
                                        <p:cTn id="12" dur="500"/>
                                        <p:tgtEl>
                                          <p:spTgt spid="62054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0548">
                                            <p:txEl>
                                              <p:pRg st="2" end="2"/>
                                            </p:txEl>
                                          </p:spTgt>
                                        </p:tgtEl>
                                        <p:attrNameLst>
                                          <p:attrName>style.visibility</p:attrName>
                                        </p:attrNameLst>
                                      </p:cBhvr>
                                      <p:to>
                                        <p:strVal val="visible"/>
                                      </p:to>
                                    </p:set>
                                    <p:animEffect transition="in" filter="blinds(horizontal)">
                                      <p:cBhvr>
                                        <p:cTn id="17" dur="500"/>
                                        <p:tgtEl>
                                          <p:spTgt spid="62054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20548">
                                            <p:txEl>
                                              <p:pRg st="3" end="3"/>
                                            </p:txEl>
                                          </p:spTgt>
                                        </p:tgtEl>
                                        <p:attrNameLst>
                                          <p:attrName>style.visibility</p:attrName>
                                        </p:attrNameLst>
                                      </p:cBhvr>
                                      <p:to>
                                        <p:strVal val="visible"/>
                                      </p:to>
                                    </p:set>
                                    <p:animEffect transition="in" filter="blinds(horizontal)">
                                      <p:cBhvr>
                                        <p:cTn id="22" dur="500"/>
                                        <p:tgtEl>
                                          <p:spTgt spid="62054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20548">
                                            <p:txEl>
                                              <p:pRg st="4" end="4"/>
                                            </p:txEl>
                                          </p:spTgt>
                                        </p:tgtEl>
                                        <p:attrNameLst>
                                          <p:attrName>style.visibility</p:attrName>
                                        </p:attrNameLst>
                                      </p:cBhvr>
                                      <p:to>
                                        <p:strVal val="visible"/>
                                      </p:to>
                                    </p:set>
                                    <p:animEffect transition="in" filter="blinds(horizontal)">
                                      <p:cBhvr>
                                        <p:cTn id="27" dur="500"/>
                                        <p:tgtEl>
                                          <p:spTgt spid="62054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20548">
                                            <p:txEl>
                                              <p:pRg st="5" end="5"/>
                                            </p:txEl>
                                          </p:spTgt>
                                        </p:tgtEl>
                                        <p:attrNameLst>
                                          <p:attrName>style.visibility</p:attrName>
                                        </p:attrNameLst>
                                      </p:cBhvr>
                                      <p:to>
                                        <p:strVal val="visible"/>
                                      </p:to>
                                    </p:set>
                                    <p:animEffect transition="in" filter="blinds(horizontal)">
                                      <p:cBhvr>
                                        <p:cTn id="32" dur="500"/>
                                        <p:tgtEl>
                                          <p:spTgt spid="62054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20548">
                                            <p:txEl>
                                              <p:pRg st="6" end="6"/>
                                            </p:txEl>
                                          </p:spTgt>
                                        </p:tgtEl>
                                        <p:attrNameLst>
                                          <p:attrName>style.visibility</p:attrName>
                                        </p:attrNameLst>
                                      </p:cBhvr>
                                      <p:to>
                                        <p:strVal val="visible"/>
                                      </p:to>
                                    </p:set>
                                    <p:animEffect transition="in" filter="blinds(horizontal)">
                                      <p:cBhvr>
                                        <p:cTn id="37" dur="500"/>
                                        <p:tgtEl>
                                          <p:spTgt spid="6205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19336" y="260648"/>
            <a:ext cx="8229600" cy="479747"/>
          </a:xfrm>
        </p:spPr>
        <p:txBody>
          <a:bodyPr/>
          <a:lstStyle/>
          <a:p>
            <a:r>
              <a:rPr lang="en-US" altLang="zh-CN" sz="3200" dirty="0"/>
              <a:t>IA-32</a:t>
            </a:r>
            <a:r>
              <a:rPr lang="zh-CN" altLang="en-US" sz="3200" dirty="0"/>
              <a:t>常用指令类型</a:t>
            </a:r>
          </a:p>
        </p:txBody>
      </p:sp>
      <p:sp>
        <p:nvSpPr>
          <p:cNvPr id="622595" name="Rectangle 3"/>
          <p:cNvSpPr>
            <a:spLocks noGrp="1" noChangeArrowheads="1"/>
          </p:cNvSpPr>
          <p:nvPr>
            <p:ph type="body" idx="1"/>
          </p:nvPr>
        </p:nvSpPr>
        <p:spPr>
          <a:xfrm>
            <a:off x="407368" y="745732"/>
            <a:ext cx="9118152" cy="5760738"/>
          </a:xfrm>
        </p:spPr>
        <p:txBody>
          <a:bodyPr/>
          <a:lstStyle/>
          <a:p>
            <a:pPr>
              <a:lnSpc>
                <a:spcPct val="110000"/>
              </a:lnSpc>
              <a:buFontTx/>
              <a:buNone/>
            </a:pPr>
            <a:r>
              <a:rPr lang="zh-CN" altLang="en-US" sz="2000" dirty="0"/>
              <a:t>（</a:t>
            </a:r>
            <a:r>
              <a:rPr lang="en-US" altLang="zh-CN" sz="2000" dirty="0"/>
              <a:t>2</a:t>
            </a:r>
            <a:r>
              <a:rPr lang="zh-CN" altLang="en-US" sz="2000" dirty="0"/>
              <a:t>）定点算术运算指令</a:t>
            </a:r>
          </a:p>
          <a:p>
            <a:pPr lvl="1">
              <a:lnSpc>
                <a:spcPct val="110000"/>
              </a:lnSpc>
            </a:pPr>
            <a:r>
              <a:rPr lang="zh-CN" altLang="en-US" dirty="0">
                <a:latin typeface="微软雅黑" panose="020B0503020204020204" pitchFamily="34" charset="-122"/>
                <a:ea typeface="微软雅黑" panose="020B0503020204020204" pitchFamily="34" charset="-122"/>
              </a:rPr>
              <a:t>加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减运算（影响标志、不区分无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带符号）</a:t>
            </a:r>
          </a:p>
          <a:p>
            <a:pPr lvl="2">
              <a:lnSpc>
                <a:spcPct val="110000"/>
              </a:lnSpc>
              <a:buFontTx/>
              <a:buNone/>
            </a:pPr>
            <a:r>
              <a:rPr lang="en-US" altLang="zh-CN" sz="2000" dirty="0"/>
              <a:t>ADD</a:t>
            </a:r>
            <a:r>
              <a:rPr lang="zh-CN" altLang="en-US" sz="2000" dirty="0"/>
              <a:t>：加，包括</a:t>
            </a:r>
            <a:r>
              <a:rPr lang="en-US" altLang="zh-CN" sz="2000" dirty="0" err="1"/>
              <a:t>addb</a:t>
            </a:r>
            <a:r>
              <a:rPr lang="zh-CN" altLang="en-US" sz="2000" dirty="0"/>
              <a:t>、</a:t>
            </a:r>
            <a:r>
              <a:rPr lang="en-US" altLang="zh-CN" sz="2000" dirty="0" err="1"/>
              <a:t>addw</a:t>
            </a:r>
            <a:r>
              <a:rPr lang="zh-CN" altLang="en-US" sz="2000" dirty="0"/>
              <a:t>、</a:t>
            </a:r>
            <a:r>
              <a:rPr lang="en-US" altLang="zh-CN" sz="2000" dirty="0" err="1"/>
              <a:t>addl</a:t>
            </a:r>
            <a:r>
              <a:rPr lang="zh-CN" altLang="en-US" sz="2000" dirty="0"/>
              <a:t>等</a:t>
            </a:r>
          </a:p>
          <a:p>
            <a:pPr lvl="2">
              <a:lnSpc>
                <a:spcPct val="110000"/>
              </a:lnSpc>
              <a:buFontTx/>
              <a:buNone/>
            </a:pPr>
            <a:r>
              <a:rPr lang="en-US" altLang="zh-CN" sz="2000" dirty="0"/>
              <a:t>SUB</a:t>
            </a:r>
            <a:r>
              <a:rPr lang="zh-CN" altLang="en-US" sz="2000" dirty="0"/>
              <a:t>：减，包括</a:t>
            </a:r>
            <a:r>
              <a:rPr lang="en-US" altLang="zh-CN" sz="2000" dirty="0" err="1"/>
              <a:t>subb</a:t>
            </a:r>
            <a:r>
              <a:rPr lang="zh-CN" altLang="en-US" sz="2000" dirty="0"/>
              <a:t>、</a:t>
            </a:r>
            <a:r>
              <a:rPr lang="en-US" altLang="zh-CN" sz="2000" dirty="0" err="1"/>
              <a:t>subw</a:t>
            </a:r>
            <a:r>
              <a:rPr lang="zh-CN" altLang="en-US" sz="2000" dirty="0"/>
              <a:t>、</a:t>
            </a:r>
            <a:r>
              <a:rPr lang="en-US" altLang="zh-CN" sz="2000" dirty="0" err="1"/>
              <a:t>subl</a:t>
            </a:r>
            <a:r>
              <a:rPr lang="zh-CN" altLang="en-US" sz="2000" dirty="0"/>
              <a:t>等</a:t>
            </a:r>
          </a:p>
          <a:p>
            <a:pPr lvl="1">
              <a:lnSpc>
                <a:spcPct val="110000"/>
              </a:lnSpc>
            </a:pPr>
            <a:r>
              <a:rPr lang="zh-CN" altLang="en-US" dirty="0">
                <a:latin typeface="微软雅黑" panose="020B0503020204020204" pitchFamily="34" charset="-122"/>
                <a:ea typeface="微软雅黑" panose="020B0503020204020204" pitchFamily="34" charset="-122"/>
              </a:rPr>
              <a:t>增</a:t>
            </a:r>
            <a:r>
              <a:rPr lang="en-US" altLang="zh-CN" dirty="0">
                <a:latin typeface="微软雅黑" panose="020B0503020204020204" pitchFamily="34" charset="-122"/>
                <a:ea typeface="微软雅黑" panose="020B0503020204020204" pitchFamily="34" charset="-122"/>
              </a:rPr>
              <a:t>1 / </a:t>
            </a:r>
            <a:r>
              <a:rPr lang="zh-CN" altLang="en-US" dirty="0">
                <a:latin typeface="微软雅黑" panose="020B0503020204020204" pitchFamily="34" charset="-122"/>
                <a:ea typeface="微软雅黑" panose="020B0503020204020204" pitchFamily="34" charset="-122"/>
              </a:rPr>
              <a:t>减</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运算（影响除</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以外的标志、不区分无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带符号）</a:t>
            </a:r>
          </a:p>
          <a:p>
            <a:pPr lvl="2">
              <a:lnSpc>
                <a:spcPct val="110000"/>
              </a:lnSpc>
              <a:buFontTx/>
              <a:buNone/>
            </a:pPr>
            <a:r>
              <a:rPr lang="en-US" altLang="zh-CN" sz="2000" dirty="0"/>
              <a:t>INC</a:t>
            </a:r>
            <a:r>
              <a:rPr lang="zh-CN" altLang="en-US" sz="2000" dirty="0"/>
              <a:t>：加，包括</a:t>
            </a:r>
            <a:r>
              <a:rPr lang="en-US" altLang="zh-CN" sz="2000" dirty="0" err="1"/>
              <a:t>incb</a:t>
            </a:r>
            <a:r>
              <a:rPr lang="zh-CN" altLang="en-US" sz="2000" dirty="0"/>
              <a:t>、</a:t>
            </a:r>
            <a:r>
              <a:rPr lang="en-US" altLang="zh-CN" sz="2000" dirty="0" err="1"/>
              <a:t>incw</a:t>
            </a:r>
            <a:r>
              <a:rPr lang="zh-CN" altLang="en-US" sz="2000" dirty="0"/>
              <a:t>、</a:t>
            </a:r>
            <a:r>
              <a:rPr lang="en-US" altLang="zh-CN" sz="2000" dirty="0" err="1"/>
              <a:t>incl</a:t>
            </a:r>
            <a:r>
              <a:rPr lang="zh-CN" altLang="en-US" sz="2000" dirty="0"/>
              <a:t>等</a:t>
            </a:r>
          </a:p>
          <a:p>
            <a:pPr lvl="2">
              <a:lnSpc>
                <a:spcPct val="110000"/>
              </a:lnSpc>
              <a:buFontTx/>
              <a:buNone/>
            </a:pPr>
            <a:r>
              <a:rPr lang="en-US" altLang="zh-CN" sz="2000" dirty="0"/>
              <a:t>DEC</a:t>
            </a:r>
            <a:r>
              <a:rPr lang="zh-CN" altLang="en-US" sz="2000" dirty="0"/>
              <a:t>：减，包括</a:t>
            </a:r>
            <a:r>
              <a:rPr lang="en-US" altLang="zh-CN" sz="2000" dirty="0" err="1"/>
              <a:t>decb</a:t>
            </a:r>
            <a:r>
              <a:rPr lang="zh-CN" altLang="en-US" sz="2000" dirty="0"/>
              <a:t>、</a:t>
            </a:r>
            <a:r>
              <a:rPr lang="en-US" altLang="zh-CN" sz="2000" dirty="0" err="1"/>
              <a:t>decw</a:t>
            </a:r>
            <a:r>
              <a:rPr lang="zh-CN" altLang="en-US" sz="2000" dirty="0"/>
              <a:t>、</a:t>
            </a:r>
            <a:r>
              <a:rPr lang="en-US" altLang="zh-CN" sz="2000" dirty="0" err="1"/>
              <a:t>decl</a:t>
            </a:r>
            <a:r>
              <a:rPr lang="zh-CN" altLang="en-US" sz="2000" dirty="0"/>
              <a:t>等</a:t>
            </a:r>
          </a:p>
          <a:p>
            <a:pPr lvl="1">
              <a:lnSpc>
                <a:spcPct val="110000"/>
              </a:lnSpc>
            </a:pPr>
            <a:r>
              <a:rPr lang="zh-CN" altLang="en-US" dirty="0">
                <a:latin typeface="微软雅黑" panose="020B0503020204020204" pitchFamily="34" charset="-122"/>
                <a:ea typeface="微软雅黑" panose="020B0503020204020204" pitchFamily="34" charset="-122"/>
              </a:rPr>
              <a:t>取负运算（影响标志、若对</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取负，则结果为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且</a:t>
            </a:r>
            <a:r>
              <a:rPr lang="en-US" altLang="zh-CN" dirty="0">
                <a:latin typeface="微软雅黑" panose="020B0503020204020204" pitchFamily="34" charset="-122"/>
                <a:ea typeface="微软雅黑" panose="020B0503020204020204" pitchFamily="34" charset="-122"/>
              </a:rPr>
              <a:t>CF=0, </a:t>
            </a:r>
            <a:r>
              <a:rPr lang="zh-CN" altLang="en-US" dirty="0">
                <a:latin typeface="微软雅黑" panose="020B0503020204020204" pitchFamily="34" charset="-122"/>
                <a:ea typeface="微软雅黑" panose="020B0503020204020204" pitchFamily="34" charset="-122"/>
              </a:rPr>
              <a:t>否则</a:t>
            </a:r>
            <a:r>
              <a:rPr lang="en-US" altLang="zh-CN" dirty="0">
                <a:latin typeface="微软雅黑" panose="020B0503020204020204" pitchFamily="34" charset="-122"/>
                <a:ea typeface="微软雅黑" panose="020B0503020204020204" pitchFamily="34" charset="-122"/>
              </a:rPr>
              <a:t>CF=1</a:t>
            </a:r>
            <a:r>
              <a:rPr lang="zh-CN" altLang="en-US" dirty="0">
                <a:latin typeface="微软雅黑" panose="020B0503020204020204" pitchFamily="34" charset="-122"/>
                <a:ea typeface="微软雅黑" panose="020B0503020204020204" pitchFamily="34" charset="-122"/>
              </a:rPr>
              <a:t>）</a:t>
            </a:r>
          </a:p>
          <a:p>
            <a:pPr lvl="2">
              <a:lnSpc>
                <a:spcPct val="110000"/>
              </a:lnSpc>
              <a:buFontTx/>
              <a:buNone/>
            </a:pPr>
            <a:r>
              <a:rPr lang="en-US" altLang="zh-CN" sz="2000" dirty="0"/>
              <a:t>NEG</a:t>
            </a:r>
            <a:r>
              <a:rPr lang="zh-CN" altLang="en-US" sz="2000" dirty="0"/>
              <a:t>：取负，包括</a:t>
            </a:r>
            <a:r>
              <a:rPr lang="en-US" altLang="zh-CN" sz="2000" dirty="0" err="1"/>
              <a:t>negb</a:t>
            </a:r>
            <a:r>
              <a:rPr lang="zh-CN" altLang="en-US" sz="2000" dirty="0"/>
              <a:t>、</a:t>
            </a:r>
            <a:r>
              <a:rPr lang="en-US" altLang="zh-CN" sz="2000" dirty="0" err="1"/>
              <a:t>negw</a:t>
            </a:r>
            <a:r>
              <a:rPr lang="zh-CN" altLang="en-US" sz="2000" dirty="0"/>
              <a:t>、</a:t>
            </a:r>
            <a:r>
              <a:rPr lang="en-US" altLang="zh-CN" sz="2000" dirty="0" err="1"/>
              <a:t>negl</a:t>
            </a:r>
            <a:r>
              <a:rPr lang="zh-CN" altLang="en-US" sz="2000" dirty="0"/>
              <a:t>等</a:t>
            </a:r>
          </a:p>
          <a:p>
            <a:pPr lvl="1">
              <a:lnSpc>
                <a:spcPct val="110000"/>
              </a:lnSpc>
            </a:pPr>
            <a:r>
              <a:rPr lang="zh-CN" altLang="en-US" dirty="0">
                <a:latin typeface="微软雅黑" panose="020B0503020204020204" pitchFamily="34" charset="-122"/>
                <a:ea typeface="微软雅黑" panose="020B0503020204020204" pitchFamily="34" charset="-122"/>
              </a:rPr>
              <a:t>比较运算（做减法得到标志、不区分无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带符号）</a:t>
            </a:r>
          </a:p>
          <a:p>
            <a:pPr lvl="2">
              <a:lnSpc>
                <a:spcPct val="110000"/>
              </a:lnSpc>
              <a:buFontTx/>
              <a:buNone/>
            </a:pPr>
            <a:r>
              <a:rPr lang="en-US" altLang="zh-CN" sz="2000" dirty="0"/>
              <a:t>CMP</a:t>
            </a:r>
            <a:r>
              <a:rPr lang="zh-CN" altLang="en-US" sz="2000" dirty="0"/>
              <a:t>：比较，包括</a:t>
            </a:r>
            <a:r>
              <a:rPr lang="en-US" altLang="zh-CN" sz="2000" dirty="0" err="1"/>
              <a:t>cmpb</a:t>
            </a:r>
            <a:r>
              <a:rPr lang="zh-CN" altLang="en-US" sz="2000" dirty="0"/>
              <a:t>、</a:t>
            </a:r>
            <a:r>
              <a:rPr lang="en-US" altLang="zh-CN" sz="2000" dirty="0" err="1"/>
              <a:t>cmpw</a:t>
            </a:r>
            <a:r>
              <a:rPr lang="zh-CN" altLang="en-US" sz="2000" dirty="0"/>
              <a:t>、</a:t>
            </a:r>
            <a:r>
              <a:rPr lang="en-US" altLang="zh-CN" sz="2000" dirty="0" err="1"/>
              <a:t>cmpl</a:t>
            </a:r>
            <a:r>
              <a:rPr lang="zh-CN" altLang="en-US" sz="2000" dirty="0"/>
              <a:t>等</a:t>
            </a:r>
          </a:p>
          <a:p>
            <a:pPr lvl="1">
              <a:lnSpc>
                <a:spcPct val="110000"/>
              </a:lnSpc>
            </a:pPr>
            <a:r>
              <a:rPr lang="zh-CN" altLang="en-US" dirty="0">
                <a:latin typeface="微软雅黑" panose="020B0503020204020204" pitchFamily="34" charset="-122"/>
                <a:ea typeface="微软雅黑" panose="020B0503020204020204" pitchFamily="34" charset="-122"/>
              </a:rPr>
              <a:t>乘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除运算（区分无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带符号）</a:t>
            </a:r>
          </a:p>
          <a:p>
            <a:pPr lvl="2">
              <a:lnSpc>
                <a:spcPct val="110000"/>
              </a:lnSpc>
              <a:buFontTx/>
              <a:buNone/>
            </a:pPr>
            <a:r>
              <a:rPr lang="en-US" altLang="zh-CN" sz="2000" dirty="0"/>
              <a:t>MUL / IMUL</a:t>
            </a:r>
            <a:r>
              <a:rPr lang="zh-CN" altLang="en-US" sz="2000" dirty="0"/>
              <a:t>：无符号乘 </a:t>
            </a:r>
            <a:r>
              <a:rPr lang="en-US" altLang="zh-CN" sz="2000" dirty="0"/>
              <a:t>/ </a:t>
            </a:r>
            <a:r>
              <a:rPr lang="zh-CN" altLang="en-US" sz="2000" dirty="0"/>
              <a:t>带符号乘</a:t>
            </a:r>
            <a:r>
              <a:rPr lang="zh-CN" altLang="en-US" sz="2000" dirty="0">
                <a:solidFill>
                  <a:srgbClr val="3333CC"/>
                </a:solidFill>
              </a:rPr>
              <a:t>（影响标志</a:t>
            </a:r>
            <a:r>
              <a:rPr lang="en-US" altLang="zh-CN" sz="2000" dirty="0">
                <a:solidFill>
                  <a:srgbClr val="3333CC"/>
                </a:solidFill>
              </a:rPr>
              <a:t>OF</a:t>
            </a:r>
            <a:r>
              <a:rPr lang="zh-CN" altLang="en-US" sz="2000" dirty="0">
                <a:solidFill>
                  <a:srgbClr val="3333CC"/>
                </a:solidFill>
              </a:rPr>
              <a:t>和</a:t>
            </a:r>
            <a:r>
              <a:rPr lang="en-US" altLang="zh-CN" sz="2000" dirty="0">
                <a:solidFill>
                  <a:srgbClr val="3333CC"/>
                </a:solidFill>
              </a:rPr>
              <a:t>CF</a:t>
            </a:r>
            <a:r>
              <a:rPr lang="zh-CN" altLang="en-US" sz="2000" dirty="0">
                <a:solidFill>
                  <a:srgbClr val="3333CC"/>
                </a:solidFill>
              </a:rPr>
              <a:t>）</a:t>
            </a:r>
          </a:p>
          <a:p>
            <a:pPr lvl="2">
              <a:lnSpc>
                <a:spcPct val="110000"/>
              </a:lnSpc>
              <a:buFontTx/>
              <a:buNone/>
            </a:pPr>
            <a:r>
              <a:rPr lang="en-US" altLang="zh-CN" sz="2000" dirty="0"/>
              <a:t>DIV/ IDIV</a:t>
            </a:r>
            <a:r>
              <a:rPr lang="zh-CN" altLang="en-US" sz="2000" dirty="0"/>
              <a:t>：无符号除 </a:t>
            </a:r>
            <a:r>
              <a:rPr lang="en-US" altLang="zh-CN" sz="2000" dirty="0"/>
              <a:t>/ </a:t>
            </a:r>
            <a:r>
              <a:rPr lang="zh-CN" altLang="en-US" sz="2000" dirty="0"/>
              <a:t>带符号除</a:t>
            </a:r>
          </a:p>
        </p:txBody>
      </p:sp>
    </p:spTree>
    <p:extLst>
      <p:ext uri="{BB962C8B-B14F-4D97-AF65-F5344CB8AC3E}">
        <p14:creationId xmlns:p14="http://schemas.microsoft.com/office/powerpoint/2010/main" val="1343499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2595">
                                            <p:txEl>
                                              <p:pRg st="1" end="1"/>
                                            </p:txEl>
                                          </p:spTgt>
                                        </p:tgtEl>
                                        <p:attrNameLst>
                                          <p:attrName>style.visibility</p:attrName>
                                        </p:attrNameLst>
                                      </p:cBhvr>
                                      <p:to>
                                        <p:strVal val="visible"/>
                                      </p:to>
                                    </p:set>
                                    <p:animEffect transition="in" filter="blinds(horizontal)">
                                      <p:cBhvr>
                                        <p:cTn id="7" dur="500"/>
                                        <p:tgtEl>
                                          <p:spTgt spid="6225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2595">
                                            <p:txEl>
                                              <p:pRg st="2" end="2"/>
                                            </p:txEl>
                                          </p:spTgt>
                                        </p:tgtEl>
                                        <p:attrNameLst>
                                          <p:attrName>style.visibility</p:attrName>
                                        </p:attrNameLst>
                                      </p:cBhvr>
                                      <p:to>
                                        <p:strVal val="visible"/>
                                      </p:to>
                                    </p:set>
                                    <p:animEffect transition="in" filter="blinds(horizontal)">
                                      <p:cBhvr>
                                        <p:cTn id="12" dur="500"/>
                                        <p:tgtEl>
                                          <p:spTgt spid="6225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2595">
                                            <p:txEl>
                                              <p:pRg st="3" end="3"/>
                                            </p:txEl>
                                          </p:spTgt>
                                        </p:tgtEl>
                                        <p:attrNameLst>
                                          <p:attrName>style.visibility</p:attrName>
                                        </p:attrNameLst>
                                      </p:cBhvr>
                                      <p:to>
                                        <p:strVal val="visible"/>
                                      </p:to>
                                    </p:set>
                                    <p:animEffect transition="in" filter="blinds(horizontal)">
                                      <p:cBhvr>
                                        <p:cTn id="17" dur="500"/>
                                        <p:tgtEl>
                                          <p:spTgt spid="6225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22595">
                                            <p:txEl>
                                              <p:pRg st="4" end="4"/>
                                            </p:txEl>
                                          </p:spTgt>
                                        </p:tgtEl>
                                        <p:attrNameLst>
                                          <p:attrName>style.visibility</p:attrName>
                                        </p:attrNameLst>
                                      </p:cBhvr>
                                      <p:to>
                                        <p:strVal val="visible"/>
                                      </p:to>
                                    </p:set>
                                    <p:animEffect transition="in" filter="blinds(horizontal)">
                                      <p:cBhvr>
                                        <p:cTn id="22" dur="500"/>
                                        <p:tgtEl>
                                          <p:spTgt spid="6225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22595">
                                            <p:txEl>
                                              <p:pRg st="5" end="5"/>
                                            </p:txEl>
                                          </p:spTgt>
                                        </p:tgtEl>
                                        <p:attrNameLst>
                                          <p:attrName>style.visibility</p:attrName>
                                        </p:attrNameLst>
                                      </p:cBhvr>
                                      <p:to>
                                        <p:strVal val="visible"/>
                                      </p:to>
                                    </p:set>
                                    <p:animEffect transition="in" filter="blinds(horizontal)">
                                      <p:cBhvr>
                                        <p:cTn id="27" dur="500"/>
                                        <p:tgtEl>
                                          <p:spTgt spid="62259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22595">
                                            <p:txEl>
                                              <p:pRg st="6" end="6"/>
                                            </p:txEl>
                                          </p:spTgt>
                                        </p:tgtEl>
                                        <p:attrNameLst>
                                          <p:attrName>style.visibility</p:attrName>
                                        </p:attrNameLst>
                                      </p:cBhvr>
                                      <p:to>
                                        <p:strVal val="visible"/>
                                      </p:to>
                                    </p:set>
                                    <p:animEffect transition="in" filter="blinds(horizontal)">
                                      <p:cBhvr>
                                        <p:cTn id="32" dur="500"/>
                                        <p:tgtEl>
                                          <p:spTgt spid="62259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22595">
                                            <p:txEl>
                                              <p:pRg st="7" end="7"/>
                                            </p:txEl>
                                          </p:spTgt>
                                        </p:tgtEl>
                                        <p:attrNameLst>
                                          <p:attrName>style.visibility</p:attrName>
                                        </p:attrNameLst>
                                      </p:cBhvr>
                                      <p:to>
                                        <p:strVal val="visible"/>
                                      </p:to>
                                    </p:set>
                                    <p:animEffect transition="in" filter="blinds(horizontal)">
                                      <p:cBhvr>
                                        <p:cTn id="37" dur="500"/>
                                        <p:tgtEl>
                                          <p:spTgt spid="62259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22595">
                                            <p:txEl>
                                              <p:pRg st="8" end="8"/>
                                            </p:txEl>
                                          </p:spTgt>
                                        </p:tgtEl>
                                        <p:attrNameLst>
                                          <p:attrName>style.visibility</p:attrName>
                                        </p:attrNameLst>
                                      </p:cBhvr>
                                      <p:to>
                                        <p:strVal val="visible"/>
                                      </p:to>
                                    </p:set>
                                    <p:animEffect transition="in" filter="blinds(horizontal)">
                                      <p:cBhvr>
                                        <p:cTn id="42" dur="500"/>
                                        <p:tgtEl>
                                          <p:spTgt spid="62259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22595">
                                            <p:txEl>
                                              <p:pRg st="9" end="9"/>
                                            </p:txEl>
                                          </p:spTgt>
                                        </p:tgtEl>
                                        <p:attrNameLst>
                                          <p:attrName>style.visibility</p:attrName>
                                        </p:attrNameLst>
                                      </p:cBhvr>
                                      <p:to>
                                        <p:strVal val="visible"/>
                                      </p:to>
                                    </p:set>
                                    <p:animEffect transition="in" filter="blinds(horizontal)">
                                      <p:cBhvr>
                                        <p:cTn id="47" dur="500"/>
                                        <p:tgtEl>
                                          <p:spTgt spid="62259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22595">
                                            <p:txEl>
                                              <p:pRg st="10" end="10"/>
                                            </p:txEl>
                                          </p:spTgt>
                                        </p:tgtEl>
                                        <p:attrNameLst>
                                          <p:attrName>style.visibility</p:attrName>
                                        </p:attrNameLst>
                                      </p:cBhvr>
                                      <p:to>
                                        <p:strVal val="visible"/>
                                      </p:to>
                                    </p:set>
                                    <p:animEffect transition="in" filter="blinds(horizontal)">
                                      <p:cBhvr>
                                        <p:cTn id="52" dur="500"/>
                                        <p:tgtEl>
                                          <p:spTgt spid="62259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622595">
                                            <p:txEl>
                                              <p:pRg st="11" end="11"/>
                                            </p:txEl>
                                          </p:spTgt>
                                        </p:tgtEl>
                                        <p:attrNameLst>
                                          <p:attrName>style.visibility</p:attrName>
                                        </p:attrNameLst>
                                      </p:cBhvr>
                                      <p:to>
                                        <p:strVal val="visible"/>
                                      </p:to>
                                    </p:set>
                                    <p:animEffect transition="in" filter="blinds(horizontal)">
                                      <p:cBhvr>
                                        <p:cTn id="57" dur="500"/>
                                        <p:tgtEl>
                                          <p:spTgt spid="622595">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22595">
                                            <p:txEl>
                                              <p:pRg st="12" end="12"/>
                                            </p:txEl>
                                          </p:spTgt>
                                        </p:tgtEl>
                                        <p:attrNameLst>
                                          <p:attrName>style.visibility</p:attrName>
                                        </p:attrNameLst>
                                      </p:cBhvr>
                                      <p:to>
                                        <p:strVal val="visible"/>
                                      </p:to>
                                    </p:set>
                                    <p:animEffect transition="in" filter="blinds(horizontal)">
                                      <p:cBhvr>
                                        <p:cTn id="62" dur="500"/>
                                        <p:tgtEl>
                                          <p:spTgt spid="622595">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22595">
                                            <p:txEl>
                                              <p:pRg st="13" end="13"/>
                                            </p:txEl>
                                          </p:spTgt>
                                        </p:tgtEl>
                                        <p:attrNameLst>
                                          <p:attrName>style.visibility</p:attrName>
                                        </p:attrNameLst>
                                      </p:cBhvr>
                                      <p:to>
                                        <p:strVal val="visible"/>
                                      </p:to>
                                    </p:set>
                                    <p:animEffect transition="in" filter="blinds(horizontal)">
                                      <p:cBhvr>
                                        <p:cTn id="67" dur="500"/>
                                        <p:tgtEl>
                                          <p:spTgt spid="62259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9336" y="116632"/>
            <a:ext cx="8229600" cy="479747"/>
          </a:xfrm>
        </p:spPr>
        <p:txBody>
          <a:bodyPr/>
          <a:lstStyle/>
          <a:p>
            <a:r>
              <a:rPr lang="zh-CN" altLang="en-US" sz="3200" dirty="0"/>
              <a:t>整数乘除指令</a:t>
            </a:r>
          </a:p>
        </p:txBody>
      </p:sp>
      <p:sp>
        <p:nvSpPr>
          <p:cNvPr id="623619" name="Rectangle 3"/>
          <p:cNvSpPr>
            <a:spLocks noGrp="1" noChangeArrowheads="1"/>
          </p:cNvSpPr>
          <p:nvPr>
            <p:ph type="body" idx="1"/>
          </p:nvPr>
        </p:nvSpPr>
        <p:spPr>
          <a:xfrm>
            <a:off x="407368" y="764704"/>
            <a:ext cx="8893175" cy="5698996"/>
          </a:xfrm>
        </p:spPr>
        <p:txBody>
          <a:bodyPr/>
          <a:lstStyle/>
          <a:p>
            <a:pPr>
              <a:spcBef>
                <a:spcPct val="30000"/>
              </a:spcBef>
            </a:pPr>
            <a:r>
              <a:rPr lang="zh-CN" altLang="en-US" sz="2000" dirty="0"/>
              <a:t>乘法指令：可给出一个、两个或三个操作数</a:t>
            </a:r>
          </a:p>
          <a:p>
            <a:pPr lvl="1">
              <a:spcBef>
                <a:spcPct val="30000"/>
              </a:spcBef>
            </a:pPr>
            <a:r>
              <a:rPr lang="en-US" altLang="zh-CN" dirty="0" err="1">
                <a:solidFill>
                  <a:srgbClr val="C00000"/>
                </a:solidFill>
                <a:latin typeface="微软雅黑" panose="020B0503020204020204" pitchFamily="34" charset="-122"/>
                <a:ea typeface="微软雅黑" panose="020B0503020204020204" pitchFamily="34" charset="-122"/>
              </a:rPr>
              <a:t>mul</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err="1">
                <a:solidFill>
                  <a:srgbClr val="C00000"/>
                </a:solidFill>
                <a:latin typeface="微软雅黑" panose="020B0503020204020204" pitchFamily="34" charset="-122"/>
                <a:ea typeface="微软雅黑" panose="020B0503020204020204" pitchFamily="34" charset="-122"/>
              </a:rPr>
              <a:t>imul</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若给出</a:t>
            </a:r>
            <a:r>
              <a:rPr lang="zh-CN" altLang="en-US" dirty="0">
                <a:solidFill>
                  <a:srgbClr val="CC3300"/>
                </a:solidFill>
                <a:latin typeface="微软雅黑" panose="020B0503020204020204" pitchFamily="34" charset="-122"/>
                <a:ea typeface="微软雅黑" panose="020B0503020204020204" pitchFamily="34" charset="-122"/>
              </a:rPr>
              <a:t>一个操作数</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，则另一个源操作数隐含在</a:t>
            </a:r>
            <a:r>
              <a:rPr lang="en-US" altLang="zh-CN" dirty="0">
                <a:latin typeface="微软雅黑" panose="020B0503020204020204" pitchFamily="34" charset="-122"/>
                <a:ea typeface="微软雅黑" panose="020B0503020204020204" pitchFamily="34" charset="-122"/>
              </a:rPr>
              <a:t>AL/AX/EAX</a:t>
            </a:r>
            <a:r>
              <a:rPr lang="zh-CN" altLang="en-US" dirty="0">
                <a:latin typeface="微软雅黑" panose="020B0503020204020204" pitchFamily="34" charset="-122"/>
                <a:ea typeface="微软雅黑" panose="020B0503020204020204" pitchFamily="34" charset="-122"/>
              </a:rPr>
              <a:t>中，将</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和累加器内容相乘，结果存放在</a:t>
            </a:r>
            <a:r>
              <a:rPr lang="en-US" altLang="zh-CN" dirty="0">
                <a:latin typeface="微软雅黑" panose="020B0503020204020204" pitchFamily="34" charset="-122"/>
                <a:ea typeface="微软雅黑" panose="020B0503020204020204" pitchFamily="34" charset="-122"/>
              </a:rPr>
              <a:t>AX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位）或</a:t>
            </a:r>
            <a:r>
              <a:rPr lang="en-US" altLang="zh-CN" dirty="0">
                <a:latin typeface="微软雅黑" panose="020B0503020204020204" pitchFamily="34" charset="-122"/>
                <a:ea typeface="微软雅黑" panose="020B0503020204020204" pitchFamily="34" charset="-122"/>
              </a:rPr>
              <a:t>DX-AX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位）或</a:t>
            </a:r>
            <a:r>
              <a:rPr lang="en-US" altLang="zh-CN" dirty="0">
                <a:latin typeface="微软雅黑" panose="020B0503020204020204" pitchFamily="34" charset="-122"/>
                <a:ea typeface="微软雅黑" panose="020B0503020204020204" pitchFamily="34" charset="-122"/>
              </a:rPr>
              <a:t>EDX-EAX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位）中。</a:t>
            </a:r>
            <a:r>
              <a:rPr lang="en-US" altLang="zh-CN" dirty="0">
                <a:latin typeface="微软雅黑" panose="020B0503020204020204" pitchFamily="34" charset="-122"/>
                <a:ea typeface="微软雅黑" panose="020B0503020204020204" pitchFamily="34" charset="-122"/>
              </a:rPr>
              <a:t>DX-AX</a:t>
            </a:r>
            <a:r>
              <a:rPr lang="zh-CN" altLang="en-US" dirty="0">
                <a:latin typeface="微软雅黑" panose="020B0503020204020204" pitchFamily="34" charset="-122"/>
                <a:ea typeface="微软雅黑" panose="020B0503020204020204" pitchFamily="34" charset="-122"/>
              </a:rPr>
              <a:t>表示</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位乘积的高、低</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位分别在</a:t>
            </a:r>
            <a:r>
              <a:rPr lang="en-US" altLang="zh-CN" dirty="0">
                <a:latin typeface="微软雅黑" panose="020B0503020204020204" pitchFamily="34" charset="-122"/>
                <a:ea typeface="微软雅黑" panose="020B0503020204020204" pitchFamily="34" charset="-122"/>
              </a:rPr>
              <a:t>DX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AX</a:t>
            </a:r>
            <a:r>
              <a:rPr lang="zh-CN" altLang="en-US" dirty="0">
                <a:latin typeface="微软雅黑" panose="020B0503020204020204" pitchFamily="34" charset="-122"/>
                <a:ea typeface="微软雅黑" panose="020B0503020204020204" pitchFamily="34" charset="-122"/>
              </a:rPr>
              <a:t>中。 </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r>
              <a:rPr lang="pt-BR" altLang="zh-CN"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r>
              <a:rPr lang="en-US" altLang="zh-CN" dirty="0">
                <a:solidFill>
                  <a:srgbClr val="FF3300"/>
                </a:solidFill>
                <a:latin typeface="微软雅黑" panose="020B0503020204020204" pitchFamily="34" charset="-122"/>
                <a:ea typeface="微软雅黑" panose="020B0503020204020204" pitchFamily="34" charset="-122"/>
              </a:rPr>
              <a:t>=2n</a:t>
            </a:r>
            <a:r>
              <a:rPr lang="zh-CN" altLang="en-US" dirty="0">
                <a:solidFill>
                  <a:srgbClr val="FF3300"/>
                </a:solidFill>
                <a:latin typeface="微软雅黑" panose="020B0503020204020204" pitchFamily="34" charset="-122"/>
                <a:ea typeface="微软雅黑" panose="020B0503020204020204" pitchFamily="34" charset="-122"/>
              </a:rPr>
              <a:t>位</a:t>
            </a:r>
            <a:endParaRPr lang="zh-CN" altLang="en-US" dirty="0">
              <a:latin typeface="微软雅黑" panose="020B0503020204020204" pitchFamily="34" charset="-122"/>
              <a:ea typeface="微软雅黑" panose="020B0503020204020204" pitchFamily="34" charset="-122"/>
            </a:endParaRPr>
          </a:p>
          <a:p>
            <a:pPr lvl="1">
              <a:spcBef>
                <a:spcPct val="30000"/>
              </a:spcBef>
            </a:pPr>
            <a:r>
              <a:rPr lang="en-US" altLang="zh-CN" dirty="0" err="1">
                <a:solidFill>
                  <a:srgbClr val="C00000"/>
                </a:solidFill>
                <a:latin typeface="微软雅黑" panose="020B0503020204020204" pitchFamily="34" charset="-122"/>
                <a:ea typeface="微软雅黑" panose="020B0503020204020204" pitchFamily="34" charset="-122"/>
              </a:rPr>
              <a:t>imul</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若指令中给出</a:t>
            </a:r>
            <a:r>
              <a:rPr lang="zh-CN" altLang="en-US" dirty="0">
                <a:solidFill>
                  <a:srgbClr val="CC3300"/>
                </a:solidFill>
                <a:latin typeface="微软雅黑" panose="020B0503020204020204" pitchFamily="34" charset="-122"/>
                <a:ea typeface="微软雅黑" panose="020B0503020204020204" pitchFamily="34" charset="-122"/>
              </a:rPr>
              <a:t>两个操作数</a:t>
            </a:r>
            <a:r>
              <a:rPr lang="en-US" altLang="zh-CN" dirty="0">
                <a:latin typeface="微软雅黑" panose="020B0503020204020204" pitchFamily="34" charset="-122"/>
                <a:ea typeface="微软雅黑" panose="020B0503020204020204" pitchFamily="34" charset="-122"/>
              </a:rPr>
              <a:t>DST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，则将</a:t>
            </a:r>
            <a:r>
              <a:rPr lang="en-US" altLang="zh-CN" dirty="0">
                <a:latin typeface="微软雅黑" panose="020B0503020204020204" pitchFamily="34" charset="-122"/>
                <a:ea typeface="微软雅黑" panose="020B0503020204020204" pitchFamily="34" charset="-122"/>
              </a:rPr>
              <a:t>DST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相乘，结果在</a:t>
            </a:r>
            <a:r>
              <a:rPr lang="en-US" altLang="zh-CN" dirty="0">
                <a:latin typeface="微软雅黑" panose="020B0503020204020204" pitchFamily="34" charset="-122"/>
                <a:ea typeface="微软雅黑" panose="020B0503020204020204" pitchFamily="34" charset="-122"/>
              </a:rPr>
              <a:t>DST</a:t>
            </a:r>
            <a:r>
              <a:rPr lang="zh-CN" altLang="en-US" dirty="0">
                <a:latin typeface="微软雅黑" panose="020B0503020204020204" pitchFamily="34" charset="-122"/>
                <a:ea typeface="微软雅黑" panose="020B0503020204020204" pitchFamily="34" charset="-122"/>
              </a:rPr>
              <a:t>中。</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r>
              <a:rPr lang="pt-BR" altLang="zh-CN"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p>
          <a:p>
            <a:pPr lvl="1">
              <a:spcBef>
                <a:spcPct val="30000"/>
              </a:spcBef>
            </a:pPr>
            <a:r>
              <a:rPr lang="en-US" altLang="zh-CN" dirty="0" err="1">
                <a:solidFill>
                  <a:srgbClr val="C00000"/>
                </a:solidFill>
                <a:latin typeface="微软雅黑" panose="020B0503020204020204" pitchFamily="34" charset="-122"/>
                <a:ea typeface="微软雅黑" panose="020B0503020204020204" pitchFamily="34" charset="-122"/>
              </a:rPr>
              <a:t>imul</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若指令中给出</a:t>
            </a:r>
            <a:r>
              <a:rPr lang="zh-CN" altLang="en-US" dirty="0">
                <a:solidFill>
                  <a:srgbClr val="CC3300"/>
                </a:solidFill>
                <a:latin typeface="微软雅黑" panose="020B0503020204020204" pitchFamily="34" charset="-122"/>
                <a:ea typeface="微软雅黑" panose="020B0503020204020204" pitchFamily="34" charset="-122"/>
              </a:rPr>
              <a:t>三个操作数</a:t>
            </a:r>
            <a:r>
              <a:rPr lang="en-US" altLang="zh-CN" dirty="0">
                <a:latin typeface="微软雅黑" panose="020B0503020204020204" pitchFamily="34" charset="-122"/>
                <a:ea typeface="微软雅黑" panose="020B0503020204020204" pitchFamily="34" charset="-122"/>
              </a:rPr>
              <a:t>REG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IMM</a:t>
            </a:r>
            <a:r>
              <a:rPr lang="zh-CN" altLang="en-US" dirty="0">
                <a:latin typeface="微软雅黑" panose="020B0503020204020204" pitchFamily="34" charset="-122"/>
                <a:ea typeface="微软雅黑" panose="020B0503020204020204" pitchFamily="34" charset="-122"/>
              </a:rPr>
              <a:t>，则将</a:t>
            </a:r>
            <a:r>
              <a:rPr lang="en-US" altLang="zh-CN" dirty="0">
                <a:latin typeface="微软雅黑" panose="020B0503020204020204" pitchFamily="34" charset="-122"/>
                <a:ea typeface="微软雅黑" panose="020B0503020204020204" pitchFamily="34" charset="-122"/>
              </a:rPr>
              <a:t>SRC</a:t>
            </a:r>
            <a:r>
              <a:rPr lang="zh-CN" altLang="en-US" dirty="0">
                <a:latin typeface="微软雅黑" panose="020B0503020204020204" pitchFamily="34" charset="-122"/>
                <a:ea typeface="微软雅黑" panose="020B0503020204020204" pitchFamily="34" charset="-122"/>
              </a:rPr>
              <a:t>和立即数</a:t>
            </a:r>
            <a:r>
              <a:rPr lang="en-US" altLang="zh-CN" dirty="0">
                <a:latin typeface="微软雅黑" panose="020B0503020204020204" pitchFamily="34" charset="-122"/>
                <a:ea typeface="微软雅黑" panose="020B0503020204020204" pitchFamily="34" charset="-122"/>
              </a:rPr>
              <a:t>IMM</a:t>
            </a:r>
            <a:r>
              <a:rPr lang="zh-CN" altLang="en-US" dirty="0">
                <a:latin typeface="微软雅黑" panose="020B0503020204020204" pitchFamily="34" charset="-122"/>
                <a:ea typeface="微软雅黑" panose="020B0503020204020204" pitchFamily="34" charset="-122"/>
              </a:rPr>
              <a:t>相乘，结果在</a:t>
            </a:r>
            <a:r>
              <a:rPr lang="en-US" altLang="zh-CN" dirty="0">
                <a:latin typeface="微软雅黑" panose="020B0503020204020204" pitchFamily="34" charset="-122"/>
                <a:ea typeface="微软雅黑" panose="020B0503020204020204" pitchFamily="34" charset="-122"/>
              </a:rPr>
              <a:t>REG</a:t>
            </a:r>
            <a:r>
              <a:rPr lang="zh-CN" altLang="en-US" dirty="0">
                <a:latin typeface="微软雅黑" panose="020B0503020204020204" pitchFamily="34" charset="-122"/>
                <a:ea typeface="微软雅黑" panose="020B0503020204020204" pitchFamily="34" charset="-122"/>
              </a:rPr>
              <a:t>中。</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r>
              <a:rPr lang="pt-BR" altLang="zh-CN"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r>
              <a:rPr lang="en-US" altLang="zh-CN" dirty="0">
                <a:solidFill>
                  <a:srgbClr val="FF3300"/>
                </a:solidFill>
                <a:latin typeface="微软雅黑" panose="020B0503020204020204" pitchFamily="34" charset="-122"/>
                <a:ea typeface="微软雅黑" panose="020B0503020204020204" pitchFamily="34" charset="-122"/>
              </a:rPr>
              <a:t>=n</a:t>
            </a:r>
            <a:r>
              <a:rPr lang="zh-CN" altLang="en-US" dirty="0">
                <a:solidFill>
                  <a:srgbClr val="FF3300"/>
                </a:solidFill>
                <a:latin typeface="微软雅黑" panose="020B0503020204020204" pitchFamily="34" charset="-122"/>
                <a:ea typeface="微软雅黑" panose="020B0503020204020204" pitchFamily="34" charset="-122"/>
              </a:rPr>
              <a:t>位</a:t>
            </a:r>
            <a:endParaRPr lang="zh-CN" altLang="en-US" dirty="0">
              <a:latin typeface="微软雅黑" panose="020B0503020204020204" pitchFamily="34" charset="-122"/>
              <a:ea typeface="微软雅黑" panose="020B0503020204020204" pitchFamily="34" charset="-122"/>
            </a:endParaRPr>
          </a:p>
          <a:p>
            <a:pPr>
              <a:spcBef>
                <a:spcPct val="30000"/>
              </a:spcBef>
            </a:pPr>
            <a:r>
              <a:rPr lang="zh-CN" altLang="en-US" sz="2000" dirty="0"/>
              <a:t>除法指令：只明显指出除数</a:t>
            </a:r>
          </a:p>
          <a:p>
            <a:pPr lvl="1">
              <a:spcBef>
                <a:spcPct val="30000"/>
              </a:spcBef>
            </a:pPr>
            <a:r>
              <a:rPr lang="zh-CN" altLang="en-US" dirty="0">
                <a:latin typeface="微软雅黑" panose="020B0503020204020204" pitchFamily="34" charset="-122"/>
                <a:ea typeface="微软雅黑" panose="020B0503020204020204" pitchFamily="34" charset="-122"/>
              </a:rPr>
              <a:t>若为</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位，则</a:t>
            </a:r>
            <a:r>
              <a:rPr lang="en-US" altLang="zh-CN" dirty="0">
                <a:solidFill>
                  <a:srgbClr val="FF3300"/>
                </a:solidFill>
                <a:latin typeface="微软雅黑" panose="020B0503020204020204" pitchFamily="34" charset="-122"/>
                <a:ea typeface="微软雅黑" panose="020B0503020204020204" pitchFamily="34" charset="-122"/>
              </a:rPr>
              <a:t>16</a:t>
            </a:r>
            <a:r>
              <a:rPr lang="zh-CN" altLang="en-US" dirty="0">
                <a:solidFill>
                  <a:srgbClr val="FF3300"/>
                </a:solidFill>
                <a:latin typeface="微软雅黑" panose="020B0503020204020204" pitchFamily="34" charset="-122"/>
                <a:ea typeface="微软雅黑" panose="020B0503020204020204" pitchFamily="34" charset="-122"/>
              </a:rPr>
              <a:t>位被除数</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AX</a:t>
            </a:r>
            <a:r>
              <a:rPr lang="zh-CN" altLang="en-US" dirty="0">
                <a:latin typeface="微软雅黑" panose="020B0503020204020204" pitchFamily="34" charset="-122"/>
                <a:ea typeface="微软雅黑" panose="020B0503020204020204" pitchFamily="34" charset="-122"/>
              </a:rPr>
              <a:t>寄存器中，商送回</a:t>
            </a:r>
            <a:r>
              <a:rPr lang="en-US" altLang="zh-CN" dirty="0">
                <a:latin typeface="微软雅黑" panose="020B0503020204020204" pitchFamily="34" charset="-122"/>
                <a:ea typeface="微软雅黑" panose="020B0503020204020204" pitchFamily="34" charset="-122"/>
              </a:rPr>
              <a:t>AL</a:t>
            </a:r>
            <a:r>
              <a:rPr lang="zh-CN" altLang="en-US" dirty="0">
                <a:latin typeface="微软雅黑" panose="020B0503020204020204" pitchFamily="34" charset="-122"/>
                <a:ea typeface="微软雅黑" panose="020B0503020204020204" pitchFamily="34" charset="-122"/>
              </a:rPr>
              <a:t>，余数在</a:t>
            </a:r>
            <a:r>
              <a:rPr lang="en-US" altLang="zh-CN" dirty="0">
                <a:latin typeface="微软雅黑" panose="020B0503020204020204" pitchFamily="34" charset="-122"/>
                <a:ea typeface="微软雅黑" panose="020B0503020204020204" pitchFamily="34" charset="-122"/>
              </a:rPr>
              <a:t>AH</a:t>
            </a:r>
            <a:endParaRPr lang="zh-CN" altLang="en-US" dirty="0">
              <a:latin typeface="微软雅黑" panose="020B0503020204020204" pitchFamily="34" charset="-122"/>
              <a:ea typeface="微软雅黑" panose="020B0503020204020204" pitchFamily="34" charset="-122"/>
            </a:endParaRPr>
          </a:p>
          <a:p>
            <a:pPr lvl="1">
              <a:spcBef>
                <a:spcPct val="30000"/>
              </a:spcBef>
            </a:pPr>
            <a:r>
              <a:rPr lang="zh-CN" altLang="en-US" dirty="0">
                <a:latin typeface="微软雅黑" panose="020B0503020204020204" pitchFamily="34" charset="-122"/>
                <a:ea typeface="微软雅黑" panose="020B0503020204020204" pitchFamily="34" charset="-122"/>
              </a:rPr>
              <a:t>若为</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位，则</a:t>
            </a:r>
            <a:r>
              <a:rPr lang="en-US" altLang="zh-CN" dirty="0">
                <a:solidFill>
                  <a:srgbClr val="FF3300"/>
                </a:solidFill>
                <a:latin typeface="微软雅黑" panose="020B0503020204020204" pitchFamily="34" charset="-122"/>
                <a:ea typeface="微软雅黑" panose="020B0503020204020204" pitchFamily="34" charset="-122"/>
              </a:rPr>
              <a:t>32</a:t>
            </a:r>
            <a:r>
              <a:rPr lang="zh-CN" altLang="en-US" dirty="0">
                <a:solidFill>
                  <a:srgbClr val="FF3300"/>
                </a:solidFill>
                <a:latin typeface="微软雅黑" panose="020B0503020204020204" pitchFamily="34" charset="-122"/>
                <a:ea typeface="微软雅黑" panose="020B0503020204020204" pitchFamily="34" charset="-122"/>
              </a:rPr>
              <a:t>位被除数</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DX-AX</a:t>
            </a:r>
            <a:r>
              <a:rPr lang="zh-CN" altLang="en-US" dirty="0">
                <a:latin typeface="微软雅黑" panose="020B0503020204020204" pitchFamily="34" charset="-122"/>
                <a:ea typeface="微软雅黑" panose="020B0503020204020204" pitchFamily="34" charset="-122"/>
              </a:rPr>
              <a:t>寄存器中，商送回</a:t>
            </a:r>
            <a:r>
              <a:rPr lang="en-US" altLang="zh-CN" dirty="0">
                <a:latin typeface="微软雅黑" panose="020B0503020204020204" pitchFamily="34" charset="-122"/>
                <a:ea typeface="微软雅黑" panose="020B0503020204020204" pitchFamily="34" charset="-122"/>
              </a:rPr>
              <a:t>AX</a:t>
            </a:r>
            <a:r>
              <a:rPr lang="zh-CN" altLang="en-US" dirty="0">
                <a:latin typeface="微软雅黑" panose="020B0503020204020204" pitchFamily="34" charset="-122"/>
                <a:ea typeface="微软雅黑" panose="020B0503020204020204" pitchFamily="34" charset="-122"/>
              </a:rPr>
              <a:t>，余数在</a:t>
            </a:r>
            <a:r>
              <a:rPr lang="en-US" altLang="zh-CN" dirty="0">
                <a:latin typeface="微软雅黑" panose="020B0503020204020204" pitchFamily="34" charset="-122"/>
                <a:ea typeface="微软雅黑" panose="020B0503020204020204" pitchFamily="34" charset="-122"/>
              </a:rPr>
              <a:t>DX</a:t>
            </a:r>
            <a:endParaRPr lang="zh-CN" altLang="en-US" dirty="0">
              <a:latin typeface="微软雅黑" panose="020B0503020204020204" pitchFamily="34" charset="-122"/>
              <a:ea typeface="微软雅黑" panose="020B0503020204020204" pitchFamily="34" charset="-122"/>
            </a:endParaRPr>
          </a:p>
          <a:p>
            <a:pPr lvl="1">
              <a:spcBef>
                <a:spcPct val="30000"/>
              </a:spcBef>
            </a:pPr>
            <a:r>
              <a:rPr lang="zh-CN" altLang="en-US" dirty="0">
                <a:latin typeface="微软雅黑" panose="020B0503020204020204" pitchFamily="34" charset="-122"/>
                <a:ea typeface="微软雅黑" panose="020B0503020204020204" pitchFamily="34" charset="-122"/>
              </a:rPr>
              <a:t>若为</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位，则</a:t>
            </a:r>
            <a:r>
              <a:rPr lang="zh-CN" altLang="en-US" dirty="0">
                <a:solidFill>
                  <a:srgbClr val="FF3300"/>
                </a:solidFill>
                <a:latin typeface="微软雅黑" panose="020B0503020204020204" pitchFamily="34" charset="-122"/>
                <a:ea typeface="微软雅黑" panose="020B0503020204020204" pitchFamily="34" charset="-122"/>
              </a:rPr>
              <a:t>被除数</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EDX-EAX</a:t>
            </a:r>
            <a:r>
              <a:rPr lang="zh-CN" altLang="en-US" dirty="0">
                <a:latin typeface="微软雅黑" panose="020B0503020204020204" pitchFamily="34" charset="-122"/>
                <a:ea typeface="微软雅黑" panose="020B0503020204020204" pitchFamily="34" charset="-122"/>
              </a:rPr>
              <a:t>寄存器中，商送</a:t>
            </a:r>
            <a:r>
              <a:rPr lang="en-US" altLang="zh-CN" dirty="0">
                <a:latin typeface="微软雅黑" panose="020B0503020204020204" pitchFamily="34" charset="-122"/>
                <a:ea typeface="微软雅黑" panose="020B0503020204020204" pitchFamily="34" charset="-122"/>
              </a:rPr>
              <a:t>EAX</a:t>
            </a:r>
            <a:r>
              <a:rPr lang="zh-CN" altLang="en-US" dirty="0">
                <a:latin typeface="微软雅黑" panose="020B0503020204020204" pitchFamily="34" charset="-122"/>
                <a:ea typeface="微软雅黑" panose="020B0503020204020204" pitchFamily="34" charset="-122"/>
              </a:rPr>
              <a:t>，余数在</a:t>
            </a:r>
            <a:r>
              <a:rPr lang="en-US" altLang="zh-CN" dirty="0">
                <a:latin typeface="微软雅黑" panose="020B0503020204020204" pitchFamily="34" charset="-122"/>
                <a:ea typeface="微软雅黑" panose="020B0503020204020204" pitchFamily="34" charset="-122"/>
              </a:rPr>
              <a:t>EDX</a:t>
            </a:r>
            <a:r>
              <a:rPr lang="zh-CN" altLang="en-US" dirty="0"/>
              <a:t> </a:t>
            </a:r>
          </a:p>
        </p:txBody>
      </p:sp>
    </p:spTree>
    <p:extLst>
      <p:ext uri="{BB962C8B-B14F-4D97-AF65-F5344CB8AC3E}">
        <p14:creationId xmlns:p14="http://schemas.microsoft.com/office/powerpoint/2010/main" val="2167650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3619">
                                            <p:txEl>
                                              <p:pRg st="1" end="1"/>
                                            </p:txEl>
                                          </p:spTgt>
                                        </p:tgtEl>
                                        <p:attrNameLst>
                                          <p:attrName>style.visibility</p:attrName>
                                        </p:attrNameLst>
                                      </p:cBhvr>
                                      <p:to>
                                        <p:strVal val="visible"/>
                                      </p:to>
                                    </p:set>
                                    <p:animEffect transition="in" filter="blinds(horizontal)">
                                      <p:cBhvr>
                                        <p:cTn id="7" dur="500"/>
                                        <p:tgtEl>
                                          <p:spTgt spid="623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3619">
                                            <p:txEl>
                                              <p:pRg st="2" end="2"/>
                                            </p:txEl>
                                          </p:spTgt>
                                        </p:tgtEl>
                                        <p:attrNameLst>
                                          <p:attrName>style.visibility</p:attrName>
                                        </p:attrNameLst>
                                      </p:cBhvr>
                                      <p:to>
                                        <p:strVal val="visible"/>
                                      </p:to>
                                    </p:set>
                                    <p:animEffect transition="in" filter="blinds(horizontal)">
                                      <p:cBhvr>
                                        <p:cTn id="12" dur="500"/>
                                        <p:tgtEl>
                                          <p:spTgt spid="6236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3619">
                                            <p:txEl>
                                              <p:pRg st="3" end="3"/>
                                            </p:txEl>
                                          </p:spTgt>
                                        </p:tgtEl>
                                        <p:attrNameLst>
                                          <p:attrName>style.visibility</p:attrName>
                                        </p:attrNameLst>
                                      </p:cBhvr>
                                      <p:to>
                                        <p:strVal val="visible"/>
                                      </p:to>
                                    </p:set>
                                    <p:animEffect transition="in" filter="blinds(horizontal)">
                                      <p:cBhvr>
                                        <p:cTn id="17" dur="500"/>
                                        <p:tgtEl>
                                          <p:spTgt spid="62361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23619">
                                            <p:txEl>
                                              <p:pRg st="5" end="5"/>
                                            </p:txEl>
                                          </p:spTgt>
                                        </p:tgtEl>
                                        <p:attrNameLst>
                                          <p:attrName>style.visibility</p:attrName>
                                        </p:attrNameLst>
                                      </p:cBhvr>
                                      <p:to>
                                        <p:strVal val="visible"/>
                                      </p:to>
                                    </p:set>
                                    <p:animEffect transition="in" filter="blinds(horizontal)">
                                      <p:cBhvr>
                                        <p:cTn id="22" dur="500"/>
                                        <p:tgtEl>
                                          <p:spTgt spid="62361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23619">
                                            <p:txEl>
                                              <p:pRg st="6" end="6"/>
                                            </p:txEl>
                                          </p:spTgt>
                                        </p:tgtEl>
                                        <p:attrNameLst>
                                          <p:attrName>style.visibility</p:attrName>
                                        </p:attrNameLst>
                                      </p:cBhvr>
                                      <p:to>
                                        <p:strVal val="visible"/>
                                      </p:to>
                                    </p:set>
                                    <p:animEffect transition="in" filter="blinds(horizontal)">
                                      <p:cBhvr>
                                        <p:cTn id="27" dur="500"/>
                                        <p:tgtEl>
                                          <p:spTgt spid="62361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23619">
                                            <p:txEl>
                                              <p:pRg st="7" end="7"/>
                                            </p:txEl>
                                          </p:spTgt>
                                        </p:tgtEl>
                                        <p:attrNameLst>
                                          <p:attrName>style.visibility</p:attrName>
                                        </p:attrNameLst>
                                      </p:cBhvr>
                                      <p:to>
                                        <p:strVal val="visible"/>
                                      </p:to>
                                    </p:set>
                                    <p:animEffect transition="in" filter="blinds(horizontal)">
                                      <p:cBhvr>
                                        <p:cTn id="32" dur="500"/>
                                        <p:tgtEl>
                                          <p:spTgt spid="623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63352" y="116632"/>
            <a:ext cx="8229600" cy="533288"/>
          </a:xfrm>
        </p:spPr>
        <p:txBody>
          <a:bodyPr/>
          <a:lstStyle/>
          <a:p>
            <a:r>
              <a:rPr lang="zh-CN" altLang="en-US" sz="3600" dirty="0"/>
              <a:t>定点算术运算指令汇总 </a:t>
            </a:r>
          </a:p>
        </p:txBody>
      </p:sp>
      <p:pic>
        <p:nvPicPr>
          <p:cNvPr id="4608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715873"/>
            <a:ext cx="9612560" cy="582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236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19336" y="188640"/>
            <a:ext cx="8382000" cy="479747"/>
          </a:xfrm>
        </p:spPr>
        <p:txBody>
          <a:bodyPr/>
          <a:lstStyle/>
          <a:p>
            <a:r>
              <a:rPr lang="zh-CN" altLang="en-US" sz="3200" dirty="0"/>
              <a:t>特殊的算术运算</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2514600"/>
            <a:ext cx="79629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1920876" y="1066801"/>
            <a:ext cx="8289925" cy="897682"/>
          </a:xfrm>
        </p:spPr>
        <p:txBody>
          <a:bodyPr/>
          <a:lstStyle/>
          <a:p>
            <a:pPr>
              <a:tabLst>
                <a:tab pos="1409700" algn="l"/>
                <a:tab pos="1409700" algn="l"/>
                <a:tab pos="1409700" algn="l"/>
                <a:tab pos="1409700" algn="l"/>
                <a:tab pos="1409700" algn="l"/>
                <a:tab pos="1409700" algn="l"/>
                <a:tab pos="1409700" algn="l"/>
                <a:tab pos="1409700" algn="l"/>
                <a:tab pos="1409700" algn="l"/>
                <a:tab pos="1604963" algn="l"/>
              </a:tabLst>
            </a:pPr>
            <a:r>
              <a:rPr lang="en-US" altLang="zh-CN" dirty="0"/>
              <a:t>Generate the full 64-bit product of two 32-bit numbers</a:t>
            </a:r>
          </a:p>
          <a:p>
            <a:pPr>
              <a:tabLst>
                <a:tab pos="1409700" algn="l"/>
                <a:tab pos="1409700" algn="l"/>
                <a:tab pos="1409700" algn="l"/>
                <a:tab pos="1409700" algn="l"/>
                <a:tab pos="1409700" algn="l"/>
                <a:tab pos="1409700" algn="l"/>
                <a:tab pos="1409700" algn="l"/>
                <a:tab pos="1409700" algn="l"/>
                <a:tab pos="1409700" algn="l"/>
                <a:tab pos="1604963" algn="l"/>
              </a:tabLst>
            </a:pPr>
            <a:r>
              <a:rPr lang="en-US" altLang="zh-CN" dirty="0"/>
              <a:t>As well as integer division</a:t>
            </a:r>
            <a:endParaRPr lang="zh-CN" altLang="en-US" dirty="0"/>
          </a:p>
        </p:txBody>
      </p:sp>
    </p:spTree>
    <p:extLst>
      <p:ext uri="{BB962C8B-B14F-4D97-AF65-F5344CB8AC3E}">
        <p14:creationId xmlns:p14="http://schemas.microsoft.com/office/powerpoint/2010/main" val="18921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idx="4294967295"/>
          </p:nvPr>
        </p:nvSpPr>
        <p:spPr>
          <a:xfrm>
            <a:off x="612000" y="252000"/>
            <a:ext cx="7010400" cy="479747"/>
          </a:xfrm>
        </p:spPr>
        <p:txBody>
          <a:bodyPr/>
          <a:lstStyle/>
          <a:p>
            <a:r>
              <a:rPr lang="en-US" altLang="zh-CN" sz="3200" dirty="0"/>
              <a:t>1.1 </a:t>
            </a:r>
            <a:r>
              <a:rPr lang="zh-CN" altLang="en-US" sz="3200" dirty="0"/>
              <a:t>指令系统概述</a:t>
            </a:r>
          </a:p>
        </p:txBody>
      </p:sp>
      <p:grpSp>
        <p:nvGrpSpPr>
          <p:cNvPr id="15" name="组合 14"/>
          <p:cNvGrpSpPr/>
          <p:nvPr/>
        </p:nvGrpSpPr>
        <p:grpSpPr>
          <a:xfrm>
            <a:off x="2805094" y="2204864"/>
            <a:ext cx="6891306" cy="4401136"/>
            <a:chOff x="1281094" y="1539886"/>
            <a:chExt cx="6985000" cy="4903788"/>
          </a:xfrm>
        </p:grpSpPr>
        <p:sp>
          <p:nvSpPr>
            <p:cNvPr id="236547" name="Rectangle 3"/>
            <p:cNvSpPr>
              <a:spLocks noChangeArrowheads="1"/>
            </p:cNvSpPr>
            <p:nvPr/>
          </p:nvSpPr>
          <p:spPr bwMode="auto">
            <a:xfrm>
              <a:off x="1954194" y="1539886"/>
              <a:ext cx="3200400" cy="1543050"/>
            </a:xfrm>
            <a:prstGeom prst="rect">
              <a:avLst/>
            </a:prstGeom>
            <a:solidFill>
              <a:srgbClr val="FFFFBD"/>
            </a:solidFill>
            <a:ln w="9525">
              <a:solidFill>
                <a:schemeClr val="tx1"/>
              </a:solidFill>
              <a:miter lim="800000"/>
              <a:headEnd/>
              <a:tailEnd/>
            </a:ln>
            <a:effectLst/>
          </p:spPr>
          <p:txBody>
            <a:bodyPr wrap="none" anchor="ctr"/>
            <a:lstStyle/>
            <a:p>
              <a:pPr algn="ctr">
                <a:buNone/>
              </a:pPr>
              <a:r>
                <a:rPr lang="en-US" altLang="zh-CN" dirty="0">
                  <a:solidFill>
                    <a:schemeClr val="tx1"/>
                  </a:solidFill>
                  <a:latin typeface="Times New Roman" pitchFamily="18" charset="0"/>
                  <a:ea typeface="宋体" pitchFamily="2" charset="-122"/>
                </a:rPr>
                <a:t>Applications</a:t>
              </a:r>
            </a:p>
            <a:p>
              <a:pPr algn="ctr">
                <a:buNone/>
              </a:pPr>
              <a:endParaRPr lang="en-US" altLang="zh-CN" dirty="0">
                <a:solidFill>
                  <a:schemeClr val="tx1"/>
                </a:solidFill>
                <a:latin typeface="Times New Roman" pitchFamily="18" charset="0"/>
                <a:ea typeface="宋体" pitchFamily="2" charset="-122"/>
              </a:endParaRPr>
            </a:p>
            <a:p>
              <a:pPr algn="ctr">
                <a:buNone/>
              </a:pPr>
              <a:endParaRPr lang="en-US" altLang="zh-CN" dirty="0">
                <a:solidFill>
                  <a:schemeClr val="tx1"/>
                </a:solidFill>
                <a:latin typeface="Times New Roman" pitchFamily="18" charset="0"/>
                <a:ea typeface="宋体" pitchFamily="2" charset="-122"/>
              </a:endParaRPr>
            </a:p>
            <a:p>
              <a:pPr algn="ctr">
                <a:buNone/>
              </a:pPr>
              <a:endParaRPr lang="zh-CN" altLang="en-US" dirty="0">
                <a:solidFill>
                  <a:schemeClr val="tx1"/>
                </a:solidFill>
                <a:latin typeface="Times New Roman" pitchFamily="18" charset="0"/>
                <a:ea typeface="宋体" pitchFamily="2" charset="-122"/>
              </a:endParaRPr>
            </a:p>
          </p:txBody>
        </p:sp>
        <p:sp>
          <p:nvSpPr>
            <p:cNvPr id="236548" name="Rectangle 4"/>
            <p:cNvSpPr>
              <a:spLocks noChangeArrowheads="1"/>
            </p:cNvSpPr>
            <p:nvPr/>
          </p:nvSpPr>
          <p:spPr bwMode="auto">
            <a:xfrm>
              <a:off x="3401994" y="2168536"/>
              <a:ext cx="1752600" cy="914400"/>
            </a:xfrm>
            <a:prstGeom prst="rect">
              <a:avLst/>
            </a:prstGeom>
            <a:solidFill>
              <a:srgbClr val="FFFFBD"/>
            </a:solidFill>
            <a:ln w="9525">
              <a:solidFill>
                <a:schemeClr val="tx1"/>
              </a:solidFill>
              <a:miter lim="800000"/>
              <a:headEnd/>
              <a:tailEnd/>
            </a:ln>
            <a:effectLst/>
          </p:spPr>
          <p:txBody>
            <a:bodyPr wrap="none" anchor="ctr"/>
            <a:lstStyle/>
            <a:p>
              <a:pPr algn="ctr">
                <a:buNone/>
              </a:pPr>
              <a:r>
                <a:rPr lang="en-US" altLang="zh-CN">
                  <a:solidFill>
                    <a:schemeClr val="tx1"/>
                  </a:solidFill>
                  <a:latin typeface="Times New Roman" pitchFamily="18" charset="0"/>
                  <a:ea typeface="宋体" pitchFamily="2" charset="-122"/>
                </a:rPr>
                <a:t>OS</a:t>
              </a:r>
            </a:p>
          </p:txBody>
        </p:sp>
        <p:sp>
          <p:nvSpPr>
            <p:cNvPr id="236549" name="Rectangle 5"/>
            <p:cNvSpPr>
              <a:spLocks noChangeArrowheads="1"/>
            </p:cNvSpPr>
            <p:nvPr/>
          </p:nvSpPr>
          <p:spPr bwMode="auto">
            <a:xfrm>
              <a:off x="2182794" y="2625736"/>
              <a:ext cx="1828800" cy="457200"/>
            </a:xfrm>
            <a:prstGeom prst="rect">
              <a:avLst/>
            </a:prstGeom>
            <a:solidFill>
              <a:srgbClr val="FFFFBD"/>
            </a:solidFill>
            <a:ln w="9525">
              <a:solidFill>
                <a:schemeClr val="tx1"/>
              </a:solidFill>
              <a:miter lim="800000"/>
              <a:headEnd/>
              <a:tailEnd/>
            </a:ln>
            <a:effectLst/>
          </p:spPr>
          <p:txBody>
            <a:bodyPr wrap="none" anchor="ctr"/>
            <a:lstStyle/>
            <a:p>
              <a:pPr algn="ctr">
                <a:buNone/>
              </a:pPr>
              <a:r>
                <a:rPr lang="en-US" altLang="zh-CN">
                  <a:solidFill>
                    <a:schemeClr val="tx1"/>
                  </a:solidFill>
                  <a:latin typeface="Times New Roman" pitchFamily="18" charset="0"/>
                  <a:ea typeface="宋体" pitchFamily="2" charset="-122"/>
                </a:rPr>
                <a:t>Compiler</a:t>
              </a:r>
            </a:p>
          </p:txBody>
        </p:sp>
        <p:sp>
          <p:nvSpPr>
            <p:cNvPr id="236550" name="Rectangle 6"/>
            <p:cNvSpPr>
              <a:spLocks noChangeArrowheads="1"/>
            </p:cNvSpPr>
            <p:nvPr/>
          </p:nvSpPr>
          <p:spPr bwMode="auto">
            <a:xfrm>
              <a:off x="1281094" y="3124211"/>
              <a:ext cx="5399087" cy="546100"/>
            </a:xfrm>
            <a:prstGeom prst="rect">
              <a:avLst/>
            </a:prstGeom>
            <a:solidFill>
              <a:srgbClr val="92D050"/>
            </a:solidFill>
            <a:ln w="9525">
              <a:solidFill>
                <a:schemeClr val="tx1"/>
              </a:solidFill>
              <a:miter lim="800000"/>
              <a:headEnd/>
              <a:tailEnd/>
            </a:ln>
            <a:effectLst/>
          </p:spPr>
          <p:txBody>
            <a:bodyPr wrap="none" anchor="ctr"/>
            <a:lstStyle/>
            <a:p>
              <a:pPr algn="ctr">
                <a:buNone/>
              </a:pPr>
              <a:r>
                <a:rPr lang="en-US" altLang="zh-CN" dirty="0">
                  <a:solidFill>
                    <a:schemeClr val="tx1"/>
                  </a:solidFill>
                  <a:latin typeface="Times New Roman" pitchFamily="18" charset="0"/>
                  <a:ea typeface="宋体" pitchFamily="2" charset="-122"/>
                </a:rPr>
                <a:t>Instruction Set Architecture </a:t>
              </a:r>
              <a:r>
                <a:rPr lang="zh-CN" altLang="en-US" dirty="0">
                  <a:solidFill>
                    <a:schemeClr val="tx1"/>
                  </a:solidFill>
                  <a:latin typeface="Times New Roman" pitchFamily="18" charset="0"/>
                  <a:ea typeface="宋体" pitchFamily="2" charset="-122"/>
                </a:rPr>
                <a:t>（</a:t>
              </a:r>
              <a:r>
                <a:rPr lang="en-US" altLang="zh-CN" dirty="0">
                  <a:solidFill>
                    <a:srgbClr val="FF0000"/>
                  </a:solidFill>
                  <a:latin typeface="Times New Roman" pitchFamily="18" charset="0"/>
                  <a:ea typeface="宋体" pitchFamily="2" charset="-122"/>
                </a:rPr>
                <a:t>ISA</a:t>
              </a:r>
              <a:r>
                <a:rPr lang="zh-CN" altLang="en-US" dirty="0">
                  <a:solidFill>
                    <a:schemeClr val="tx1"/>
                  </a:solidFill>
                  <a:latin typeface="Times New Roman" pitchFamily="18" charset="0"/>
                  <a:ea typeface="宋体" pitchFamily="2" charset="-122"/>
                </a:rPr>
                <a:t>）</a:t>
              </a:r>
            </a:p>
          </p:txBody>
        </p:sp>
        <p:sp>
          <p:nvSpPr>
            <p:cNvPr id="236551" name="Rectangle 7"/>
            <p:cNvSpPr>
              <a:spLocks noChangeArrowheads="1"/>
            </p:cNvSpPr>
            <p:nvPr/>
          </p:nvSpPr>
          <p:spPr bwMode="auto">
            <a:xfrm>
              <a:off x="1928794" y="3700474"/>
              <a:ext cx="1600200" cy="6858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a:buNone/>
              </a:pPr>
              <a:r>
                <a:rPr lang="en-US" altLang="zh-CN" dirty="0">
                  <a:solidFill>
                    <a:schemeClr val="tx1"/>
                  </a:solidFill>
                  <a:latin typeface="Times New Roman" pitchFamily="18" charset="0"/>
                  <a:ea typeface="宋体" pitchFamily="2" charset="-122"/>
                </a:rPr>
                <a:t>Instruction</a:t>
              </a:r>
            </a:p>
            <a:p>
              <a:pPr algn="ctr">
                <a:buNone/>
              </a:pPr>
              <a:r>
                <a:rPr lang="en-US" altLang="zh-CN" dirty="0">
                  <a:solidFill>
                    <a:schemeClr val="tx1"/>
                  </a:solidFill>
                  <a:latin typeface="Times New Roman" pitchFamily="18" charset="0"/>
                  <a:ea typeface="宋体" pitchFamily="2" charset="-122"/>
                </a:rPr>
                <a:t>Processing</a:t>
              </a:r>
            </a:p>
          </p:txBody>
        </p:sp>
        <p:sp>
          <p:nvSpPr>
            <p:cNvPr id="236552" name="Rectangle 8"/>
            <p:cNvSpPr>
              <a:spLocks noChangeArrowheads="1"/>
            </p:cNvSpPr>
            <p:nvPr/>
          </p:nvSpPr>
          <p:spPr bwMode="auto">
            <a:xfrm>
              <a:off x="3528994" y="3700474"/>
              <a:ext cx="1639887" cy="6858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a:buNone/>
              </a:pPr>
              <a:r>
                <a:rPr lang="en-US" altLang="zh-CN">
                  <a:solidFill>
                    <a:schemeClr val="tx1"/>
                  </a:solidFill>
                  <a:latin typeface="Times New Roman" pitchFamily="18" charset="0"/>
                  <a:ea typeface="宋体" pitchFamily="2" charset="-122"/>
                </a:rPr>
                <a:t>Input/</a:t>
              </a:r>
            </a:p>
            <a:p>
              <a:pPr algn="ctr">
                <a:buNone/>
              </a:pPr>
              <a:r>
                <a:rPr lang="en-US" altLang="zh-CN">
                  <a:solidFill>
                    <a:schemeClr val="tx1"/>
                  </a:solidFill>
                  <a:latin typeface="Times New Roman" pitchFamily="18" charset="0"/>
                  <a:ea typeface="宋体" pitchFamily="2" charset="-122"/>
                </a:rPr>
                <a:t>Output</a:t>
              </a:r>
            </a:p>
          </p:txBody>
        </p:sp>
        <p:sp>
          <p:nvSpPr>
            <p:cNvPr id="236553" name="Text Box 9"/>
            <p:cNvSpPr txBox="1">
              <a:spLocks noChangeArrowheads="1"/>
            </p:cNvSpPr>
            <p:nvPr/>
          </p:nvSpPr>
          <p:spPr bwMode="auto">
            <a:xfrm>
              <a:off x="5380023" y="4413267"/>
              <a:ext cx="2376487" cy="923976"/>
            </a:xfrm>
            <a:prstGeom prst="rect">
              <a:avLst/>
            </a:prstGeom>
            <a:noFill/>
            <a:ln w="9525">
              <a:noFill/>
              <a:miter lim="800000"/>
              <a:headEnd/>
              <a:tailEnd/>
            </a:ln>
            <a:effectLst/>
          </p:spPr>
          <p:txBody>
            <a:bodyPr>
              <a:spAutoFit/>
            </a:bodyPr>
            <a:lstStyle/>
            <a:p>
              <a:pPr algn="l">
                <a:buNone/>
              </a:pPr>
              <a:r>
                <a:rPr lang="en-US" altLang="zh-CN" dirty="0">
                  <a:solidFill>
                    <a:schemeClr val="tx1"/>
                  </a:solidFill>
                  <a:latin typeface="Times New Roman" pitchFamily="18" charset="0"/>
                  <a:ea typeface="宋体" pitchFamily="2" charset="-122"/>
                </a:rPr>
                <a:t>Hardware  layers for design abstraction</a:t>
              </a:r>
            </a:p>
          </p:txBody>
        </p:sp>
        <p:sp>
          <p:nvSpPr>
            <p:cNvPr id="236554" name="Rectangle 10"/>
            <p:cNvSpPr>
              <a:spLocks noChangeArrowheads="1"/>
            </p:cNvSpPr>
            <p:nvPr/>
          </p:nvSpPr>
          <p:spPr bwMode="auto">
            <a:xfrm>
              <a:off x="1928794" y="4386274"/>
              <a:ext cx="3240087" cy="6858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a:buNone/>
              </a:pPr>
              <a:r>
                <a:rPr lang="en-US" altLang="zh-CN" dirty="0" err="1">
                  <a:solidFill>
                    <a:schemeClr val="tx1"/>
                  </a:solidFill>
                  <a:latin typeface="Times New Roman" pitchFamily="18" charset="0"/>
                  <a:ea typeface="宋体" pitchFamily="2" charset="-122"/>
                </a:rPr>
                <a:t>Datapath</a:t>
              </a:r>
              <a:r>
                <a:rPr lang="en-US" altLang="zh-CN" dirty="0">
                  <a:solidFill>
                    <a:schemeClr val="tx1"/>
                  </a:solidFill>
                  <a:latin typeface="Times New Roman" pitchFamily="18" charset="0"/>
                  <a:ea typeface="宋体" pitchFamily="2" charset="-122"/>
                </a:rPr>
                <a:t> &amp; Control</a:t>
              </a:r>
            </a:p>
          </p:txBody>
        </p:sp>
        <p:sp>
          <p:nvSpPr>
            <p:cNvPr id="236555" name="Rectangle 11"/>
            <p:cNvSpPr>
              <a:spLocks noChangeArrowheads="1"/>
            </p:cNvSpPr>
            <p:nvPr/>
          </p:nvSpPr>
          <p:spPr bwMode="auto">
            <a:xfrm>
              <a:off x="1928794" y="5072074"/>
              <a:ext cx="3240087" cy="6858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a:buNone/>
              </a:pPr>
              <a:r>
                <a:rPr lang="en-US" altLang="zh-CN">
                  <a:solidFill>
                    <a:schemeClr val="tx1"/>
                  </a:solidFill>
                  <a:latin typeface="Times New Roman" pitchFamily="18" charset="0"/>
                  <a:ea typeface="宋体" pitchFamily="2" charset="-122"/>
                </a:rPr>
                <a:t>Digital Design</a:t>
              </a:r>
            </a:p>
          </p:txBody>
        </p:sp>
        <p:sp>
          <p:nvSpPr>
            <p:cNvPr id="236556" name="Rectangle 12"/>
            <p:cNvSpPr>
              <a:spLocks noChangeArrowheads="1"/>
            </p:cNvSpPr>
            <p:nvPr/>
          </p:nvSpPr>
          <p:spPr bwMode="auto">
            <a:xfrm>
              <a:off x="1928794" y="5757874"/>
              <a:ext cx="3240087" cy="6858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a:buNone/>
              </a:pPr>
              <a:r>
                <a:rPr lang="en-US" altLang="zh-CN" dirty="0">
                  <a:latin typeface="Times New Roman" pitchFamily="18" charset="0"/>
                  <a:ea typeface="宋体" pitchFamily="2" charset="-122"/>
                </a:rPr>
                <a:t>Circuit Design</a:t>
              </a:r>
            </a:p>
          </p:txBody>
        </p:sp>
        <p:sp>
          <p:nvSpPr>
            <p:cNvPr id="236557" name="Text Box 13"/>
            <p:cNvSpPr txBox="1">
              <a:spLocks noChangeArrowheads="1"/>
            </p:cNvSpPr>
            <p:nvPr/>
          </p:nvSpPr>
          <p:spPr bwMode="auto">
            <a:xfrm>
              <a:off x="5313343" y="1971686"/>
              <a:ext cx="2952751" cy="779772"/>
            </a:xfrm>
            <a:prstGeom prst="rect">
              <a:avLst/>
            </a:prstGeom>
            <a:noFill/>
            <a:ln w="9525">
              <a:noFill/>
              <a:miter lim="800000"/>
              <a:headEnd/>
              <a:tailEnd/>
            </a:ln>
            <a:effectLst/>
          </p:spPr>
          <p:txBody>
            <a:bodyPr>
              <a:spAutoFit/>
            </a:bodyPr>
            <a:lstStyle/>
            <a:p>
              <a:pPr algn="l">
                <a:buNone/>
              </a:pPr>
              <a:r>
                <a:rPr lang="en-US" altLang="zh-CN" dirty="0">
                  <a:solidFill>
                    <a:schemeClr val="tx1"/>
                  </a:solidFill>
                  <a:latin typeface="Times New Roman" pitchFamily="18" charset="0"/>
                  <a:ea typeface="宋体" pitchFamily="2" charset="-122"/>
                </a:rPr>
                <a:t>Software  layers of</a:t>
              </a:r>
            </a:p>
            <a:p>
              <a:pPr algn="l">
                <a:buNone/>
              </a:pPr>
              <a:r>
                <a:rPr lang="en-US" altLang="zh-CN" dirty="0">
                  <a:solidFill>
                    <a:schemeClr val="tx1"/>
                  </a:solidFill>
                  <a:latin typeface="Times New Roman" pitchFamily="18" charset="0"/>
                  <a:ea typeface="宋体" pitchFamily="2" charset="-122"/>
                </a:rPr>
                <a:t>abstraction</a:t>
              </a:r>
            </a:p>
          </p:txBody>
        </p:sp>
      </p:grpSp>
      <p:sp>
        <p:nvSpPr>
          <p:cNvPr id="236558" name="Text Box 14"/>
          <p:cNvSpPr txBox="1">
            <a:spLocks noChangeArrowheads="1"/>
          </p:cNvSpPr>
          <p:nvPr/>
        </p:nvSpPr>
        <p:spPr bwMode="auto">
          <a:xfrm>
            <a:off x="612000" y="900000"/>
            <a:ext cx="10308536" cy="1090235"/>
          </a:xfrm>
          <a:prstGeom prst="rect">
            <a:avLst/>
          </a:prstGeom>
          <a:noFill/>
          <a:ln w="12700">
            <a:noFill/>
            <a:miter lim="800000"/>
            <a:headEnd/>
            <a:tailEnd/>
          </a:ln>
          <a:effectLst/>
        </p:spPr>
        <p:txBody>
          <a:bodyPr wrap="square">
            <a:spAutoFit/>
          </a:bodyPr>
          <a:lstStyle/>
          <a:p>
            <a:pPr marL="284163" indent="-284163">
              <a:lnSpc>
                <a:spcPct val="120000"/>
              </a:lnSpc>
              <a:spcBef>
                <a:spcPct val="10000"/>
              </a:spcBef>
              <a:spcAft>
                <a:spcPct val="10000"/>
              </a:spcAft>
              <a:buClr>
                <a:srgbClr val="FF0000"/>
              </a:buClr>
              <a:buFont typeface="Wingdings" pitchFamily="2" charset="2"/>
              <a:buChar char="v"/>
            </a:pPr>
            <a:r>
              <a:rPr lang="zh-CN" altLang="en-US" sz="2400" dirty="0"/>
              <a:t>  </a:t>
            </a:r>
            <a:r>
              <a:rPr lang="zh-CN" altLang="en-US" sz="2800" dirty="0">
                <a:latin typeface="Times New Roman" pitchFamily="18" charset="0"/>
                <a:ea typeface="+mn-ea"/>
                <a:cs typeface="Times New Roman" pitchFamily="18" charset="0"/>
              </a:rPr>
              <a:t>指令集系统结构</a:t>
            </a:r>
            <a:r>
              <a:rPr lang="en-US" altLang="zh-CN" sz="2800" dirty="0">
                <a:latin typeface="Times New Roman" pitchFamily="18" charset="0"/>
                <a:ea typeface="+mn-ea"/>
                <a:cs typeface="Times New Roman" pitchFamily="18" charset="0"/>
              </a:rPr>
              <a:t>(ISA)</a:t>
            </a:r>
          </a:p>
          <a:p>
            <a:pPr marL="741363" lvl="1" indent="-284163">
              <a:lnSpc>
                <a:spcPct val="120000"/>
              </a:lnSpc>
              <a:spcBef>
                <a:spcPct val="10000"/>
              </a:spcBef>
              <a:spcAft>
                <a:spcPct val="10000"/>
              </a:spcAft>
              <a:buClr>
                <a:srgbClr val="FF0000"/>
              </a:buClr>
            </a:pPr>
            <a:r>
              <a:rPr lang="zh-CN" altLang="en-US" sz="2400" dirty="0">
                <a:latin typeface="Times New Roman" pitchFamily="18" charset="0"/>
                <a:ea typeface="+mn-ea"/>
                <a:cs typeface="Times New Roman" pitchFamily="18" charset="0"/>
              </a:rPr>
              <a:t>机器语言编程者的视角，机器内部结构和行为能力的指令级抽象</a:t>
            </a:r>
            <a:endParaRPr lang="en-US" altLang="zh-CN" sz="3200" dirty="0">
              <a:latin typeface="Times New Roman" pitchFamily="18" charset="0"/>
              <a:ea typeface="+mn-ea"/>
              <a:cs typeface="Times New Roman" pitchFamily="18" charset="0"/>
            </a:endParaRPr>
          </a:p>
        </p:txBody>
      </p:sp>
      <p:sp>
        <p:nvSpPr>
          <p:cNvPr id="2" name="TextBox 1"/>
          <p:cNvSpPr txBox="1"/>
          <p:nvPr/>
        </p:nvSpPr>
        <p:spPr>
          <a:xfrm>
            <a:off x="2927649" y="2479076"/>
            <a:ext cx="476395" cy="1034129"/>
          </a:xfrm>
          <a:prstGeom prst="rect">
            <a:avLst/>
          </a:prstGeom>
          <a:solidFill>
            <a:srgbClr val="FFFFBD"/>
          </a:solidFill>
          <a:ln>
            <a:solidFill>
              <a:schemeClr val="tx1"/>
            </a:solidFill>
          </a:ln>
        </p:spPr>
        <p:txBody>
          <a:bodyPr wrap="square" rtlCol="0">
            <a:spAutoFit/>
          </a:bodyPr>
          <a:lstStyle/>
          <a:p>
            <a:pPr>
              <a:buNone/>
            </a:pPr>
            <a:r>
              <a:rPr lang="zh-CN" altLang="en-US" dirty="0"/>
              <a:t>汇编程序</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332656"/>
            <a:ext cx="7010400" cy="372603"/>
          </a:xfrm>
        </p:spPr>
        <p:txBody>
          <a:bodyPr/>
          <a:lstStyle/>
          <a:p>
            <a:r>
              <a:rPr lang="en-US" altLang="zh-CN" dirty="0"/>
              <a:t>64</a:t>
            </a:r>
            <a:r>
              <a:rPr lang="zh-CN" altLang="en-US" dirty="0"/>
              <a:t>位符号乘法</a:t>
            </a:r>
            <a:r>
              <a:rPr lang="en-US" altLang="zh-CN" dirty="0" err="1"/>
              <a:t>imull</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920" y="3371738"/>
            <a:ext cx="7071281" cy="165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2"/>
          <p:cNvSpPr>
            <a:spLocks noGrp="1"/>
          </p:cNvSpPr>
          <p:nvPr>
            <p:ph idx="1"/>
          </p:nvPr>
        </p:nvSpPr>
        <p:spPr>
          <a:xfrm>
            <a:off x="1920876" y="1362076"/>
            <a:ext cx="8289925" cy="1762125"/>
          </a:xfrm>
        </p:spPr>
        <p:txBody>
          <a:bodyPr/>
          <a:lstStyle/>
          <a:p>
            <a:pPr>
              <a:tabLst>
                <a:tab pos="1409700" algn="l"/>
                <a:tab pos="1409700" algn="l"/>
                <a:tab pos="1409700" algn="l"/>
                <a:tab pos="1409700" algn="l"/>
                <a:tab pos="1409700" algn="l"/>
                <a:tab pos="1409700" algn="l"/>
                <a:tab pos="1409700" algn="l"/>
                <a:tab pos="1409700" algn="l"/>
                <a:tab pos="1409700" algn="l"/>
                <a:tab pos="1604963" algn="l"/>
              </a:tabLst>
            </a:pPr>
            <a:r>
              <a:rPr lang="en-US" altLang="zh-CN" dirty="0"/>
              <a:t>Suppose we have signed numbers </a:t>
            </a:r>
            <a:r>
              <a:rPr lang="en-US" altLang="zh-CN" i="1" dirty="0"/>
              <a:t>x</a:t>
            </a:r>
            <a:r>
              <a:rPr lang="en-US" altLang="zh-CN" dirty="0"/>
              <a:t> and </a:t>
            </a:r>
            <a:r>
              <a:rPr lang="en-US" altLang="zh-CN" i="1" dirty="0"/>
              <a:t>y</a:t>
            </a:r>
            <a:r>
              <a:rPr lang="en-US" altLang="zh-CN" dirty="0"/>
              <a:t> stored at positions 8 and 12 relative to %</a:t>
            </a:r>
            <a:r>
              <a:rPr lang="en-US" altLang="zh-CN" dirty="0" err="1"/>
              <a:t>ebp</a:t>
            </a:r>
            <a:endParaRPr lang="en-US" altLang="zh-CN" dirty="0"/>
          </a:p>
          <a:p>
            <a:pPr>
              <a:tabLst>
                <a:tab pos="1409700" algn="l"/>
                <a:tab pos="1409700" algn="l"/>
                <a:tab pos="1409700" algn="l"/>
                <a:tab pos="1409700" algn="l"/>
                <a:tab pos="1409700" algn="l"/>
                <a:tab pos="1409700" algn="l"/>
                <a:tab pos="1409700" algn="l"/>
                <a:tab pos="1409700" algn="l"/>
                <a:tab pos="1409700" algn="l"/>
                <a:tab pos="1604963" algn="l"/>
              </a:tabLst>
            </a:pPr>
            <a:r>
              <a:rPr lang="en-US" altLang="zh-CN" dirty="0"/>
              <a:t>We want to store their full 64-bit product as 8 bytes on top of the stack</a:t>
            </a:r>
            <a:endParaRPr lang="zh-CN" altLang="en-US" dirty="0"/>
          </a:p>
        </p:txBody>
      </p:sp>
    </p:spTree>
    <p:extLst>
      <p:ext uri="{BB962C8B-B14F-4D97-AF65-F5344CB8AC3E}">
        <p14:creationId xmlns:p14="http://schemas.microsoft.com/office/powerpoint/2010/main" val="1508982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336" y="316500"/>
            <a:ext cx="7010400" cy="372603"/>
          </a:xfrm>
        </p:spPr>
        <p:txBody>
          <a:bodyPr/>
          <a:lstStyle/>
          <a:p>
            <a:r>
              <a:rPr lang="en-US" altLang="zh-CN" dirty="0"/>
              <a:t>64</a:t>
            </a:r>
            <a:r>
              <a:rPr lang="zh-CN" altLang="en-US" dirty="0"/>
              <a:t>位有符号除法：</a:t>
            </a:r>
            <a:r>
              <a:rPr lang="en-US" altLang="zh-CN" dirty="0" err="1"/>
              <a:t>idivl</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90800"/>
            <a:ext cx="5943600" cy="2023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800600"/>
            <a:ext cx="5800726" cy="1640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1920876" y="1143001"/>
            <a:ext cx="8289925" cy="1320874"/>
          </a:xfrm>
        </p:spPr>
        <p:txBody>
          <a:bodyPr/>
          <a:lstStyle/>
          <a:p>
            <a:pPr>
              <a:tabLst>
                <a:tab pos="1409700" algn="l"/>
                <a:tab pos="1409700" algn="l"/>
                <a:tab pos="1409700" algn="l"/>
                <a:tab pos="1409700" algn="l"/>
                <a:tab pos="1409700" algn="l"/>
                <a:tab pos="1409700" algn="l"/>
                <a:tab pos="1409700" algn="l"/>
                <a:tab pos="1409700" algn="l"/>
                <a:tab pos="1409700" algn="l"/>
                <a:tab pos="1604963" algn="l"/>
              </a:tabLst>
            </a:pPr>
            <a:r>
              <a:rPr lang="en-US" altLang="zh-CN" dirty="0"/>
              <a:t>Suppose we have signed numbers </a:t>
            </a:r>
            <a:r>
              <a:rPr lang="en-US" altLang="zh-CN" i="1" dirty="0"/>
              <a:t>x</a:t>
            </a:r>
            <a:r>
              <a:rPr lang="en-US" altLang="zh-CN" dirty="0"/>
              <a:t> and </a:t>
            </a:r>
            <a:r>
              <a:rPr lang="en-US" altLang="zh-CN" i="1" dirty="0"/>
              <a:t>y</a:t>
            </a:r>
            <a:r>
              <a:rPr lang="en-US" altLang="zh-CN" dirty="0"/>
              <a:t> stored at positions 8 and 12 relative to %</a:t>
            </a:r>
            <a:r>
              <a:rPr lang="en-US" altLang="zh-CN" dirty="0" err="1"/>
              <a:t>ebp</a:t>
            </a:r>
            <a:endParaRPr lang="en-US" altLang="zh-CN" dirty="0"/>
          </a:p>
          <a:p>
            <a:pPr>
              <a:tabLst>
                <a:tab pos="1409700" algn="l"/>
                <a:tab pos="1409700" algn="l"/>
                <a:tab pos="1409700" algn="l"/>
                <a:tab pos="1409700" algn="l"/>
                <a:tab pos="1409700" algn="l"/>
                <a:tab pos="1409700" algn="l"/>
                <a:tab pos="1409700" algn="l"/>
                <a:tab pos="1409700" algn="l"/>
                <a:tab pos="1409700" algn="l"/>
                <a:tab pos="1604963" algn="l"/>
              </a:tabLst>
            </a:pPr>
            <a:r>
              <a:rPr lang="en-US" altLang="zh-CN" dirty="0"/>
              <a:t>We want to store values </a:t>
            </a:r>
            <a:r>
              <a:rPr lang="en-US" altLang="zh-CN" i="1" dirty="0"/>
              <a:t>x/y</a:t>
            </a:r>
            <a:r>
              <a:rPr lang="en-US" altLang="zh-CN" dirty="0"/>
              <a:t> and </a:t>
            </a:r>
            <a:r>
              <a:rPr lang="en-US" altLang="zh-CN" i="1" dirty="0"/>
              <a:t>x</a:t>
            </a:r>
            <a:r>
              <a:rPr lang="en-US" altLang="zh-CN" dirty="0"/>
              <a:t> mod </a:t>
            </a:r>
            <a:r>
              <a:rPr lang="en-US" altLang="zh-CN" i="1" dirty="0"/>
              <a:t>y</a:t>
            </a:r>
            <a:r>
              <a:rPr lang="en-US" altLang="zh-CN" dirty="0"/>
              <a:t> on the stack</a:t>
            </a:r>
            <a:endParaRPr lang="zh-CN" altLang="en-US" dirty="0"/>
          </a:p>
        </p:txBody>
      </p:sp>
      <p:sp>
        <p:nvSpPr>
          <p:cNvPr id="6" name="矩形 5"/>
          <p:cNvSpPr/>
          <p:nvPr/>
        </p:nvSpPr>
        <p:spPr bwMode="auto">
          <a:xfrm>
            <a:off x="3071766" y="3141553"/>
            <a:ext cx="6084305" cy="570369"/>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7" name="矩形 6"/>
          <p:cNvSpPr/>
          <p:nvPr/>
        </p:nvSpPr>
        <p:spPr bwMode="auto">
          <a:xfrm>
            <a:off x="3124201" y="5335793"/>
            <a:ext cx="6084305" cy="241143"/>
          </a:xfrm>
          <a:prstGeom prst="rect">
            <a:avLst/>
          </a:prstGeom>
          <a:noFill/>
          <a:ln w="254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Tree>
    <p:extLst>
      <p:ext uri="{BB962C8B-B14F-4D97-AF65-F5344CB8AC3E}">
        <p14:creationId xmlns:p14="http://schemas.microsoft.com/office/powerpoint/2010/main" val="5837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500"/>
                                        <p:tgtEl>
                                          <p:spTgt spid="102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2765" y="123866"/>
            <a:ext cx="8229600" cy="479747"/>
          </a:xfrm>
        </p:spPr>
        <p:txBody>
          <a:bodyPr/>
          <a:lstStyle/>
          <a:p>
            <a:r>
              <a:rPr lang="en-US" altLang="zh-CN" sz="3200" dirty="0"/>
              <a:t>IA-32</a:t>
            </a:r>
            <a:r>
              <a:rPr lang="zh-CN" altLang="en-US" sz="3200" dirty="0"/>
              <a:t>常用指令类型</a:t>
            </a:r>
          </a:p>
        </p:txBody>
      </p:sp>
      <p:sp>
        <p:nvSpPr>
          <p:cNvPr id="630787" name="Rectangle 3"/>
          <p:cNvSpPr>
            <a:spLocks noGrp="1" noChangeArrowheads="1"/>
          </p:cNvSpPr>
          <p:nvPr>
            <p:ph type="body" idx="1"/>
          </p:nvPr>
        </p:nvSpPr>
        <p:spPr>
          <a:xfrm>
            <a:off x="335360" y="836712"/>
            <a:ext cx="8356600" cy="4875694"/>
          </a:xfrm>
        </p:spPr>
        <p:txBody>
          <a:bodyPr/>
          <a:lstStyle/>
          <a:p>
            <a:pPr>
              <a:buFontTx/>
              <a:buNone/>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）按位运算指令</a:t>
            </a:r>
          </a:p>
          <a:p>
            <a:pPr lvl="1">
              <a:lnSpc>
                <a:spcPct val="110000"/>
              </a:lnSpc>
            </a:pPr>
            <a:r>
              <a:rPr lang="zh-CN" altLang="en-US" dirty="0">
                <a:latin typeface="微软雅黑" panose="020B0503020204020204" pitchFamily="34" charset="-122"/>
                <a:ea typeface="微软雅黑" panose="020B0503020204020204" pitchFamily="34" charset="-122"/>
              </a:rPr>
              <a:t>逻辑运算（仅</a:t>
            </a:r>
            <a:r>
              <a:rPr lang="en-US" altLang="zh-CN" dirty="0">
                <a:latin typeface="微软雅黑" panose="020B0503020204020204" pitchFamily="34" charset="-122"/>
                <a:ea typeface="微软雅黑" panose="020B0503020204020204" pitchFamily="34" charset="-122"/>
              </a:rPr>
              <a:t>NOT</a:t>
            </a:r>
            <a:r>
              <a:rPr lang="zh-CN" altLang="en-US" dirty="0">
                <a:latin typeface="微软雅黑" panose="020B0503020204020204" pitchFamily="34" charset="-122"/>
                <a:ea typeface="微软雅黑" panose="020B0503020204020204" pitchFamily="34" charset="-122"/>
              </a:rPr>
              <a:t>不影响标志，其他指令</a:t>
            </a:r>
            <a:r>
              <a:rPr lang="en-US" altLang="zh-CN" dirty="0">
                <a:latin typeface="微软雅黑" panose="020B0503020204020204" pitchFamily="34" charset="-122"/>
                <a:ea typeface="微软雅黑" panose="020B0503020204020204" pitchFamily="34" charset="-122"/>
              </a:rPr>
              <a:t>OF=CF=0</a:t>
            </a:r>
            <a:r>
              <a:rPr lang="zh-CN" altLang="en-US" dirty="0">
                <a:latin typeface="微软雅黑" panose="020B0503020204020204" pitchFamily="34" charset="-122"/>
                <a:ea typeface="微软雅黑" panose="020B0503020204020204" pitchFamily="34" charset="-122"/>
              </a:rPr>
              <a:t>，而</a:t>
            </a:r>
            <a:r>
              <a:rPr lang="en-US" altLang="zh-CN" dirty="0">
                <a:latin typeface="微软雅黑" panose="020B0503020204020204" pitchFamily="34" charset="-122"/>
                <a:ea typeface="微软雅黑" panose="020B0503020204020204" pitchFamily="34" charset="-122"/>
              </a:rPr>
              <a:t>ZF</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SF</a:t>
            </a:r>
            <a:r>
              <a:rPr lang="zh-CN" altLang="en-US" dirty="0">
                <a:latin typeface="微软雅黑" panose="020B0503020204020204" pitchFamily="34" charset="-122"/>
                <a:ea typeface="微软雅黑" panose="020B0503020204020204" pitchFamily="34" charset="-122"/>
              </a:rPr>
              <a:t>根据结果设置：若全</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ZF=1</a:t>
            </a:r>
            <a:r>
              <a:rPr lang="zh-CN" altLang="en-US" dirty="0">
                <a:latin typeface="微软雅黑" panose="020B0503020204020204" pitchFamily="34" charset="-122"/>
                <a:ea typeface="微软雅黑" panose="020B0503020204020204" pitchFamily="34" charset="-122"/>
              </a:rPr>
              <a:t>；若最高位为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SF=1 </a:t>
            </a:r>
            <a:r>
              <a:rPr lang="zh-CN" altLang="en-US" dirty="0">
                <a:latin typeface="微软雅黑" panose="020B0503020204020204" pitchFamily="34" charset="-122"/>
                <a:ea typeface="微软雅黑" panose="020B0503020204020204" pitchFamily="34" charset="-122"/>
              </a:rPr>
              <a:t>）</a:t>
            </a:r>
          </a:p>
          <a:p>
            <a:pPr lvl="2">
              <a:lnSpc>
                <a:spcPct val="110000"/>
              </a:lnSpc>
              <a:buFontTx/>
              <a:buNone/>
            </a:pPr>
            <a:r>
              <a:rPr lang="en-US" altLang="zh-CN" sz="2000" dirty="0"/>
              <a:t>NOT</a:t>
            </a:r>
            <a:r>
              <a:rPr lang="zh-CN" altLang="en-US" sz="2000" dirty="0"/>
              <a:t>：非，包括 </a:t>
            </a:r>
            <a:r>
              <a:rPr lang="en-US" altLang="zh-CN" sz="2000" dirty="0" err="1"/>
              <a:t>notb</a:t>
            </a:r>
            <a:r>
              <a:rPr lang="zh-CN" altLang="en-US" sz="2000" dirty="0"/>
              <a:t>、</a:t>
            </a:r>
            <a:r>
              <a:rPr lang="en-US" altLang="zh-CN" sz="2000" dirty="0" err="1"/>
              <a:t>notw</a:t>
            </a:r>
            <a:r>
              <a:rPr lang="zh-CN" altLang="en-US" sz="2000" dirty="0"/>
              <a:t>、</a:t>
            </a:r>
            <a:r>
              <a:rPr lang="en-US" altLang="zh-CN" sz="2000" dirty="0" err="1"/>
              <a:t>notl</a:t>
            </a:r>
            <a:r>
              <a:rPr lang="zh-CN" altLang="en-US" sz="2000" dirty="0"/>
              <a:t>等</a:t>
            </a:r>
          </a:p>
          <a:p>
            <a:pPr lvl="2">
              <a:lnSpc>
                <a:spcPct val="110000"/>
              </a:lnSpc>
              <a:buFontTx/>
              <a:buNone/>
            </a:pPr>
            <a:r>
              <a:rPr lang="en-US" altLang="zh-CN" sz="2000" dirty="0"/>
              <a:t>AND</a:t>
            </a:r>
            <a:r>
              <a:rPr lang="zh-CN" altLang="en-US" sz="2000" dirty="0"/>
              <a:t>：与，包括 </a:t>
            </a:r>
            <a:r>
              <a:rPr lang="en-US" altLang="zh-CN" sz="2000" dirty="0" err="1"/>
              <a:t>andb</a:t>
            </a:r>
            <a:r>
              <a:rPr lang="zh-CN" altLang="en-US" sz="2000" dirty="0"/>
              <a:t>、</a:t>
            </a:r>
            <a:r>
              <a:rPr lang="en-US" altLang="zh-CN" sz="2000" dirty="0" err="1"/>
              <a:t>andw</a:t>
            </a:r>
            <a:r>
              <a:rPr lang="zh-CN" altLang="en-US" sz="2000" dirty="0"/>
              <a:t>、</a:t>
            </a:r>
            <a:r>
              <a:rPr lang="en-US" altLang="zh-CN" sz="2000" dirty="0" err="1"/>
              <a:t>andl</a:t>
            </a:r>
            <a:r>
              <a:rPr lang="zh-CN" altLang="en-US" sz="2000" dirty="0"/>
              <a:t>等</a:t>
            </a:r>
          </a:p>
          <a:p>
            <a:pPr lvl="2">
              <a:lnSpc>
                <a:spcPct val="110000"/>
              </a:lnSpc>
              <a:buFontTx/>
              <a:buNone/>
            </a:pPr>
            <a:r>
              <a:rPr lang="en-US" altLang="zh-CN" sz="2000" dirty="0"/>
              <a:t>OR</a:t>
            </a:r>
            <a:r>
              <a:rPr lang="zh-CN" altLang="en-US" sz="2000" dirty="0"/>
              <a:t>：或，包括 </a:t>
            </a:r>
            <a:r>
              <a:rPr lang="en-US" altLang="zh-CN" sz="2000" dirty="0"/>
              <a:t>orb</a:t>
            </a:r>
            <a:r>
              <a:rPr lang="zh-CN" altLang="en-US" sz="2000" dirty="0"/>
              <a:t>、</a:t>
            </a:r>
            <a:r>
              <a:rPr lang="en-US" altLang="zh-CN" sz="2000" dirty="0" err="1"/>
              <a:t>orw</a:t>
            </a:r>
            <a:r>
              <a:rPr lang="zh-CN" altLang="en-US" sz="2000" dirty="0"/>
              <a:t>、</a:t>
            </a:r>
            <a:r>
              <a:rPr lang="en-US" altLang="zh-CN" sz="2000" dirty="0" err="1"/>
              <a:t>orl</a:t>
            </a:r>
            <a:r>
              <a:rPr lang="zh-CN" altLang="en-US" sz="2000" dirty="0"/>
              <a:t>等</a:t>
            </a:r>
          </a:p>
          <a:p>
            <a:pPr lvl="2">
              <a:lnSpc>
                <a:spcPct val="110000"/>
              </a:lnSpc>
              <a:buFontTx/>
              <a:buNone/>
            </a:pPr>
            <a:r>
              <a:rPr lang="en-US" altLang="zh-CN" sz="2000" dirty="0"/>
              <a:t>XOR</a:t>
            </a:r>
            <a:r>
              <a:rPr lang="zh-CN" altLang="en-US" sz="2000" dirty="0"/>
              <a:t>：异或，包括 </a:t>
            </a:r>
            <a:r>
              <a:rPr lang="en-US" altLang="zh-CN" sz="2000" dirty="0" err="1"/>
              <a:t>xorb</a:t>
            </a:r>
            <a:r>
              <a:rPr lang="zh-CN" altLang="en-US" sz="2000" dirty="0"/>
              <a:t>、</a:t>
            </a:r>
            <a:r>
              <a:rPr lang="en-US" altLang="zh-CN" sz="2000" dirty="0" err="1"/>
              <a:t>xorw</a:t>
            </a:r>
            <a:r>
              <a:rPr lang="zh-CN" altLang="en-US" sz="2000" dirty="0"/>
              <a:t>、</a:t>
            </a:r>
            <a:r>
              <a:rPr lang="en-US" altLang="zh-CN" sz="2000" dirty="0" err="1"/>
              <a:t>xorl</a:t>
            </a:r>
            <a:r>
              <a:rPr lang="zh-CN" altLang="en-US" sz="2000" dirty="0"/>
              <a:t>等</a:t>
            </a:r>
          </a:p>
          <a:p>
            <a:pPr lvl="2">
              <a:lnSpc>
                <a:spcPct val="110000"/>
              </a:lnSpc>
              <a:buFontTx/>
              <a:buNone/>
            </a:pPr>
            <a:r>
              <a:rPr lang="en-US" altLang="zh-CN" sz="2000" dirty="0"/>
              <a:t>TEST</a:t>
            </a:r>
            <a:r>
              <a:rPr lang="zh-CN" altLang="en-US" sz="2000" dirty="0"/>
              <a:t>：做“与”操作测试，仅影响标志</a:t>
            </a:r>
          </a:p>
          <a:p>
            <a:pPr lvl="1">
              <a:lnSpc>
                <a:spcPct val="110000"/>
              </a:lnSpc>
            </a:pPr>
            <a:r>
              <a:rPr lang="zh-CN" altLang="en-US" dirty="0">
                <a:latin typeface="微软雅黑" panose="020B0503020204020204" pitchFamily="34" charset="-122"/>
                <a:ea typeface="微软雅黑" panose="020B0503020204020204" pitchFamily="34" charset="-122"/>
              </a:rPr>
              <a:t>移位运算（左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右移时，最高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最低位送</a:t>
            </a:r>
            <a:r>
              <a:rPr lang="en-US" altLang="zh-CN" dirty="0">
                <a:latin typeface="微软雅黑" panose="020B0503020204020204" pitchFamily="34" charset="-122"/>
                <a:ea typeface="微软雅黑" panose="020B0503020204020204" pitchFamily="34" charset="-122"/>
              </a:rPr>
              <a:t>CF</a:t>
            </a:r>
            <a:r>
              <a:rPr lang="zh-CN" altLang="en-US" dirty="0">
                <a:latin typeface="微软雅黑" panose="020B0503020204020204" pitchFamily="34" charset="-122"/>
                <a:ea typeface="微软雅黑" panose="020B0503020204020204" pitchFamily="34" charset="-122"/>
              </a:rPr>
              <a:t>）</a:t>
            </a:r>
          </a:p>
          <a:p>
            <a:pPr lvl="2">
              <a:lnSpc>
                <a:spcPct val="110000"/>
              </a:lnSpc>
              <a:buFontTx/>
              <a:buNone/>
            </a:pPr>
            <a:r>
              <a:rPr lang="en-US" altLang="zh-CN" sz="2000" dirty="0"/>
              <a:t>SHL/SHR</a:t>
            </a:r>
            <a:r>
              <a:rPr lang="zh-CN" altLang="en-US" sz="2000" dirty="0"/>
              <a:t>：逻辑左</a:t>
            </a:r>
            <a:r>
              <a:rPr lang="en-US" altLang="zh-CN" sz="2000" dirty="0"/>
              <a:t>/</a:t>
            </a:r>
            <a:r>
              <a:rPr lang="zh-CN" altLang="en-US" sz="2000" dirty="0"/>
              <a:t>右移，包括 </a:t>
            </a:r>
            <a:r>
              <a:rPr lang="en-US" altLang="zh-CN" sz="2000" dirty="0" err="1"/>
              <a:t>shlb</a:t>
            </a:r>
            <a:r>
              <a:rPr lang="zh-CN" altLang="en-US" sz="2000" dirty="0"/>
              <a:t>、</a:t>
            </a:r>
            <a:r>
              <a:rPr lang="en-US" altLang="zh-CN" sz="2000" dirty="0" err="1"/>
              <a:t>shrw</a:t>
            </a:r>
            <a:r>
              <a:rPr lang="zh-CN" altLang="en-US" sz="2000" dirty="0"/>
              <a:t>、</a:t>
            </a:r>
            <a:r>
              <a:rPr lang="en-US" altLang="zh-CN" sz="2000" dirty="0" err="1"/>
              <a:t>shrl</a:t>
            </a:r>
            <a:r>
              <a:rPr lang="zh-CN" altLang="en-US" sz="2000" dirty="0"/>
              <a:t>等</a:t>
            </a:r>
          </a:p>
          <a:p>
            <a:pPr lvl="2">
              <a:lnSpc>
                <a:spcPct val="110000"/>
              </a:lnSpc>
              <a:buFontTx/>
              <a:buNone/>
            </a:pPr>
            <a:r>
              <a:rPr lang="en-US" altLang="zh-CN" sz="2000" dirty="0"/>
              <a:t>SAL/SAR</a:t>
            </a:r>
            <a:r>
              <a:rPr lang="zh-CN" altLang="en-US" sz="2000" dirty="0"/>
              <a:t>：算术左</a:t>
            </a:r>
            <a:r>
              <a:rPr lang="en-US" altLang="zh-CN" sz="2000" dirty="0"/>
              <a:t>/</a:t>
            </a:r>
            <a:r>
              <a:rPr lang="zh-CN" altLang="en-US" sz="2000" dirty="0"/>
              <a:t>右移，</a:t>
            </a:r>
            <a:r>
              <a:rPr lang="zh-CN" altLang="en-US" sz="2000" dirty="0">
                <a:solidFill>
                  <a:srgbClr val="FF3300"/>
                </a:solidFill>
              </a:rPr>
              <a:t>左移判溢出</a:t>
            </a:r>
            <a:r>
              <a:rPr lang="zh-CN" altLang="en-US" sz="2000" dirty="0"/>
              <a:t>，右移高位补符</a:t>
            </a:r>
          </a:p>
          <a:p>
            <a:pPr lvl="2">
              <a:lnSpc>
                <a:spcPct val="110000"/>
              </a:lnSpc>
              <a:buFontTx/>
              <a:buNone/>
            </a:pPr>
            <a:r>
              <a:rPr lang="zh-CN" altLang="en-US" sz="2000" dirty="0">
                <a:solidFill>
                  <a:srgbClr val="FF3300"/>
                </a:solidFill>
              </a:rPr>
              <a:t>（移位前、后符号位发生变化，则</a:t>
            </a:r>
            <a:r>
              <a:rPr lang="en-US" altLang="zh-CN" sz="2000" dirty="0">
                <a:solidFill>
                  <a:srgbClr val="FF3300"/>
                </a:solidFill>
              </a:rPr>
              <a:t>OF=1 </a:t>
            </a:r>
            <a:r>
              <a:rPr lang="zh-CN" altLang="en-US" sz="2000" dirty="0">
                <a:solidFill>
                  <a:srgbClr val="FF3300"/>
                </a:solidFill>
              </a:rPr>
              <a:t>）</a:t>
            </a:r>
            <a:endParaRPr lang="zh-CN" altLang="en-US" sz="2000" dirty="0"/>
          </a:p>
          <a:p>
            <a:pPr lvl="2">
              <a:lnSpc>
                <a:spcPct val="110000"/>
              </a:lnSpc>
              <a:buFontTx/>
              <a:buNone/>
            </a:pPr>
            <a:r>
              <a:rPr lang="en-US" altLang="zh-CN" sz="2000" dirty="0"/>
              <a:t>ROL/ROR:</a:t>
            </a:r>
            <a:r>
              <a:rPr lang="zh-CN" altLang="en-US" sz="2000" dirty="0"/>
              <a:t> 循环左</a:t>
            </a:r>
            <a:r>
              <a:rPr lang="en-US" altLang="zh-CN" sz="2000" dirty="0"/>
              <a:t>/</a:t>
            </a:r>
            <a:r>
              <a:rPr lang="zh-CN" altLang="en-US" sz="2000" dirty="0"/>
              <a:t>右移，包括 </a:t>
            </a:r>
            <a:r>
              <a:rPr lang="en-US" altLang="zh-CN" sz="2000" dirty="0" err="1"/>
              <a:t>rolb</a:t>
            </a:r>
            <a:r>
              <a:rPr lang="zh-CN" altLang="en-US" sz="2000" dirty="0"/>
              <a:t>、</a:t>
            </a:r>
            <a:r>
              <a:rPr lang="en-US" altLang="zh-CN" sz="2000" dirty="0" err="1"/>
              <a:t>rorw</a:t>
            </a:r>
            <a:r>
              <a:rPr lang="zh-CN" altLang="en-US" sz="2000" dirty="0"/>
              <a:t>、</a:t>
            </a:r>
            <a:r>
              <a:rPr lang="en-US" altLang="zh-CN" sz="2000" dirty="0"/>
              <a:t>roll</a:t>
            </a:r>
            <a:r>
              <a:rPr lang="zh-CN" altLang="en-US" sz="2000" dirty="0"/>
              <a:t>等</a:t>
            </a:r>
            <a:endParaRPr lang="en-US" altLang="zh-CN" sz="2000" dirty="0"/>
          </a:p>
          <a:p>
            <a:pPr lvl="2">
              <a:lnSpc>
                <a:spcPct val="110000"/>
              </a:lnSpc>
              <a:buFontTx/>
              <a:buNone/>
            </a:pPr>
            <a:r>
              <a:rPr lang="en-US" altLang="zh-CN" sz="2000" dirty="0"/>
              <a:t>RCL/RCR:</a:t>
            </a:r>
            <a:r>
              <a:rPr lang="zh-CN" altLang="en-US" sz="2000" dirty="0"/>
              <a:t> 带循环左</a:t>
            </a:r>
            <a:r>
              <a:rPr lang="en-US" altLang="zh-CN" sz="2000" dirty="0"/>
              <a:t>/</a:t>
            </a:r>
            <a:r>
              <a:rPr lang="zh-CN" altLang="en-US" sz="2000" dirty="0"/>
              <a:t>右移，将</a:t>
            </a:r>
            <a:r>
              <a:rPr lang="en-US" altLang="zh-CN" sz="2000" dirty="0"/>
              <a:t>CF</a:t>
            </a:r>
            <a:r>
              <a:rPr lang="zh-CN" altLang="en-US" sz="2000" dirty="0"/>
              <a:t>作为操作数一部分循环移位</a:t>
            </a:r>
          </a:p>
        </p:txBody>
      </p:sp>
    </p:spTree>
    <p:extLst>
      <p:ext uri="{BB962C8B-B14F-4D97-AF65-F5344CB8AC3E}">
        <p14:creationId xmlns:p14="http://schemas.microsoft.com/office/powerpoint/2010/main" val="2380028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0787">
                                            <p:txEl>
                                              <p:pRg st="1" end="1"/>
                                            </p:txEl>
                                          </p:spTgt>
                                        </p:tgtEl>
                                        <p:attrNameLst>
                                          <p:attrName>style.visibility</p:attrName>
                                        </p:attrNameLst>
                                      </p:cBhvr>
                                      <p:to>
                                        <p:strVal val="visible"/>
                                      </p:to>
                                    </p:set>
                                    <p:animEffect transition="in" filter="blinds(horizontal)">
                                      <p:cBhvr>
                                        <p:cTn id="7" dur="500"/>
                                        <p:tgtEl>
                                          <p:spTgt spid="6307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0787">
                                            <p:txEl>
                                              <p:pRg st="2" end="2"/>
                                            </p:txEl>
                                          </p:spTgt>
                                        </p:tgtEl>
                                        <p:attrNameLst>
                                          <p:attrName>style.visibility</p:attrName>
                                        </p:attrNameLst>
                                      </p:cBhvr>
                                      <p:to>
                                        <p:strVal val="visible"/>
                                      </p:to>
                                    </p:set>
                                    <p:animEffect transition="in" filter="blinds(horizontal)">
                                      <p:cBhvr>
                                        <p:cTn id="12" dur="500"/>
                                        <p:tgtEl>
                                          <p:spTgt spid="630787">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animEffect transition="in" filter="blinds(horizontal)">
                                      <p:cBhvr>
                                        <p:cTn id="15" dur="500"/>
                                        <p:tgtEl>
                                          <p:spTgt spid="630787">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30787">
                                            <p:txEl>
                                              <p:pRg st="4" end="4"/>
                                            </p:txEl>
                                          </p:spTgt>
                                        </p:tgtEl>
                                        <p:attrNameLst>
                                          <p:attrName>style.visibility</p:attrName>
                                        </p:attrNameLst>
                                      </p:cBhvr>
                                      <p:to>
                                        <p:strVal val="visible"/>
                                      </p:to>
                                    </p:set>
                                    <p:animEffect transition="in" filter="blinds(horizontal)">
                                      <p:cBhvr>
                                        <p:cTn id="18" dur="500"/>
                                        <p:tgtEl>
                                          <p:spTgt spid="63078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30787">
                                            <p:txEl>
                                              <p:pRg st="5" end="5"/>
                                            </p:txEl>
                                          </p:spTgt>
                                        </p:tgtEl>
                                        <p:attrNameLst>
                                          <p:attrName>style.visibility</p:attrName>
                                        </p:attrNameLst>
                                      </p:cBhvr>
                                      <p:to>
                                        <p:strVal val="visible"/>
                                      </p:to>
                                    </p:set>
                                    <p:animEffect transition="in" filter="blinds(horizontal)">
                                      <p:cBhvr>
                                        <p:cTn id="21" dur="500"/>
                                        <p:tgtEl>
                                          <p:spTgt spid="630787">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630787">
                                            <p:txEl>
                                              <p:pRg st="6" end="6"/>
                                            </p:txEl>
                                          </p:spTgt>
                                        </p:tgtEl>
                                        <p:attrNameLst>
                                          <p:attrName>style.visibility</p:attrName>
                                        </p:attrNameLst>
                                      </p:cBhvr>
                                      <p:to>
                                        <p:strVal val="visible"/>
                                      </p:to>
                                    </p:set>
                                    <p:animEffect transition="in" filter="blinds(horizontal)">
                                      <p:cBhvr>
                                        <p:cTn id="26" dur="500"/>
                                        <p:tgtEl>
                                          <p:spTgt spid="630787">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30787">
                                            <p:txEl>
                                              <p:pRg st="7" end="7"/>
                                            </p:txEl>
                                          </p:spTgt>
                                        </p:tgtEl>
                                        <p:attrNameLst>
                                          <p:attrName>style.visibility</p:attrName>
                                        </p:attrNameLst>
                                      </p:cBhvr>
                                      <p:to>
                                        <p:strVal val="visible"/>
                                      </p:to>
                                    </p:set>
                                    <p:animEffect transition="in" filter="blinds(horizontal)">
                                      <p:cBhvr>
                                        <p:cTn id="31" dur="500"/>
                                        <p:tgtEl>
                                          <p:spTgt spid="630787">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630787">
                                            <p:txEl>
                                              <p:pRg st="8" end="8"/>
                                            </p:txEl>
                                          </p:spTgt>
                                        </p:tgtEl>
                                        <p:attrNameLst>
                                          <p:attrName>style.visibility</p:attrName>
                                        </p:attrNameLst>
                                      </p:cBhvr>
                                      <p:to>
                                        <p:strVal val="visible"/>
                                      </p:to>
                                    </p:set>
                                    <p:animEffect transition="in" filter="blinds(horizontal)">
                                      <p:cBhvr>
                                        <p:cTn id="36" dur="500"/>
                                        <p:tgtEl>
                                          <p:spTgt spid="630787">
                                            <p:txEl>
                                              <p:pRg st="8" end="8"/>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30787">
                                            <p:txEl>
                                              <p:pRg st="9" end="9"/>
                                            </p:txEl>
                                          </p:spTgt>
                                        </p:tgtEl>
                                        <p:attrNameLst>
                                          <p:attrName>style.visibility</p:attrName>
                                        </p:attrNameLst>
                                      </p:cBhvr>
                                      <p:to>
                                        <p:strVal val="visible"/>
                                      </p:to>
                                    </p:set>
                                    <p:animEffect transition="in" filter="blinds(horizontal)">
                                      <p:cBhvr>
                                        <p:cTn id="41" dur="500"/>
                                        <p:tgtEl>
                                          <p:spTgt spid="630787">
                                            <p:txEl>
                                              <p:pRg st="9" end="9"/>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630787">
                                            <p:txEl>
                                              <p:pRg st="10" end="10"/>
                                            </p:txEl>
                                          </p:spTgt>
                                        </p:tgtEl>
                                        <p:attrNameLst>
                                          <p:attrName>style.visibility</p:attrName>
                                        </p:attrNameLst>
                                      </p:cBhvr>
                                      <p:to>
                                        <p:strVal val="visible"/>
                                      </p:to>
                                    </p:set>
                                    <p:animEffect transition="in" filter="blinds(horizontal)">
                                      <p:cBhvr>
                                        <p:cTn id="46" dur="500"/>
                                        <p:tgtEl>
                                          <p:spTgt spid="630787">
                                            <p:txEl>
                                              <p:pRg st="10" end="1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630787">
                                            <p:txEl>
                                              <p:pRg st="11" end="11"/>
                                            </p:txEl>
                                          </p:spTgt>
                                        </p:tgtEl>
                                        <p:attrNameLst>
                                          <p:attrName>style.visibility</p:attrName>
                                        </p:attrNameLst>
                                      </p:cBhvr>
                                      <p:to>
                                        <p:strVal val="visible"/>
                                      </p:to>
                                    </p:set>
                                    <p:animEffect transition="in" filter="blinds(horizontal)">
                                      <p:cBhvr>
                                        <p:cTn id="51" dur="500"/>
                                        <p:tgtEl>
                                          <p:spTgt spid="630787">
                                            <p:txEl>
                                              <p:pRg st="11" end="11"/>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630787">
                                            <p:txEl>
                                              <p:pRg st="12" end="12"/>
                                            </p:txEl>
                                          </p:spTgt>
                                        </p:tgtEl>
                                        <p:attrNameLst>
                                          <p:attrName>style.visibility</p:attrName>
                                        </p:attrNameLst>
                                      </p:cBhvr>
                                      <p:to>
                                        <p:strVal val="visible"/>
                                      </p:to>
                                    </p:set>
                                    <p:animEffect transition="in" filter="blinds(horizontal)">
                                      <p:cBhvr>
                                        <p:cTn id="54" dur="500"/>
                                        <p:tgtEl>
                                          <p:spTgt spid="6307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9336" y="260648"/>
            <a:ext cx="8229600" cy="479747"/>
          </a:xfrm>
        </p:spPr>
        <p:txBody>
          <a:bodyPr/>
          <a:lstStyle/>
          <a:p>
            <a:r>
              <a:rPr lang="en-US" altLang="zh-CN" sz="3200" dirty="0"/>
              <a:t>IA-32</a:t>
            </a:r>
            <a:r>
              <a:rPr lang="zh-CN" altLang="en-US" sz="3200" dirty="0"/>
              <a:t>常用指令类型</a:t>
            </a:r>
          </a:p>
        </p:txBody>
      </p:sp>
      <p:sp>
        <p:nvSpPr>
          <p:cNvPr id="632835" name="Rectangle 3"/>
          <p:cNvSpPr>
            <a:spLocks noGrp="1" noChangeArrowheads="1"/>
          </p:cNvSpPr>
          <p:nvPr>
            <p:ph type="body" idx="1"/>
          </p:nvPr>
        </p:nvSpPr>
        <p:spPr>
          <a:xfrm>
            <a:off x="623392" y="980728"/>
            <a:ext cx="8596312" cy="4960332"/>
          </a:xfrm>
        </p:spPr>
        <p:txBody>
          <a:bodyPr/>
          <a:lstStyle/>
          <a:p>
            <a:pPr>
              <a:buFontTx/>
              <a:buNone/>
            </a:pPr>
            <a:r>
              <a:rPr lang="zh-CN" altLang="en-US" dirty="0"/>
              <a:t>（</a:t>
            </a:r>
            <a:r>
              <a:rPr lang="en-US" altLang="zh-CN" dirty="0"/>
              <a:t>4</a:t>
            </a:r>
            <a:r>
              <a:rPr lang="zh-CN" altLang="en-US" dirty="0"/>
              <a:t>）控制转移指令</a:t>
            </a:r>
          </a:p>
          <a:p>
            <a:pPr>
              <a:buFontTx/>
              <a:buNone/>
            </a:pPr>
            <a:r>
              <a:rPr lang="zh-CN" altLang="en-US" dirty="0"/>
              <a:t> </a:t>
            </a:r>
            <a:r>
              <a:rPr lang="zh-CN" altLang="en-US" sz="2000" dirty="0"/>
              <a:t>指令执行可</a:t>
            </a:r>
            <a:r>
              <a:rPr lang="zh-CN" altLang="en-US" sz="2000" dirty="0">
                <a:solidFill>
                  <a:srgbClr val="FF3300"/>
                </a:solidFill>
              </a:rPr>
              <a:t>按顺序</a:t>
            </a:r>
            <a:r>
              <a:rPr lang="zh-CN" altLang="en-US" sz="2000" dirty="0"/>
              <a:t> 或 </a:t>
            </a:r>
            <a:r>
              <a:rPr lang="zh-CN" altLang="en-US" sz="2000" dirty="0">
                <a:solidFill>
                  <a:srgbClr val="FF3300"/>
                </a:solidFill>
              </a:rPr>
              <a:t>跳转到转移目标指令处</a:t>
            </a:r>
            <a:r>
              <a:rPr lang="zh-CN" altLang="en-US" sz="2000" dirty="0"/>
              <a:t>执行</a:t>
            </a:r>
          </a:p>
          <a:p>
            <a:pPr lvl="1">
              <a:lnSpc>
                <a:spcPct val="110000"/>
              </a:lnSpc>
            </a:pPr>
            <a:r>
              <a:rPr lang="zh-CN" altLang="en-US" dirty="0">
                <a:latin typeface="微软雅黑" panose="020B0503020204020204" pitchFamily="34" charset="-122"/>
                <a:ea typeface="微软雅黑" panose="020B0503020204020204" pitchFamily="34" charset="-122"/>
              </a:rPr>
              <a:t>无条件转移指令</a:t>
            </a:r>
          </a:p>
          <a:p>
            <a:pPr lvl="2">
              <a:lnSpc>
                <a:spcPct val="110000"/>
              </a:lnSpc>
              <a:buFontTx/>
              <a:buNone/>
            </a:pPr>
            <a:r>
              <a:rPr lang="en-US" altLang="zh-CN" sz="2000" dirty="0"/>
              <a:t>JMP DST</a:t>
            </a:r>
            <a:r>
              <a:rPr lang="zh-CN" altLang="en-US" sz="2000" dirty="0"/>
              <a:t>：无条件转移到目标指令</a:t>
            </a:r>
            <a:r>
              <a:rPr lang="en-US" altLang="zh-CN" sz="2000" dirty="0"/>
              <a:t>DST</a:t>
            </a:r>
            <a:r>
              <a:rPr lang="zh-CN" altLang="en-US" sz="2000" dirty="0"/>
              <a:t>处执行</a:t>
            </a:r>
          </a:p>
          <a:p>
            <a:pPr lvl="1">
              <a:lnSpc>
                <a:spcPct val="110000"/>
              </a:lnSpc>
            </a:pPr>
            <a:r>
              <a:rPr lang="zh-CN" altLang="en-US" dirty="0">
                <a:latin typeface="微软雅黑" panose="020B0503020204020204" pitchFamily="34" charset="-122"/>
                <a:ea typeface="微软雅黑" panose="020B0503020204020204" pitchFamily="34" charset="-122"/>
                <a:hlinkClick r:id="" action="ppaction://hlinkshowjump?jump=nextslide"/>
              </a:rPr>
              <a:t>条件转移</a:t>
            </a:r>
            <a:endParaRPr lang="zh-CN" altLang="en-US" dirty="0">
              <a:latin typeface="微软雅黑" panose="020B0503020204020204" pitchFamily="34" charset="-122"/>
              <a:ea typeface="微软雅黑" panose="020B0503020204020204" pitchFamily="34" charset="-122"/>
            </a:endParaRPr>
          </a:p>
          <a:p>
            <a:pPr lvl="2">
              <a:lnSpc>
                <a:spcPct val="110000"/>
              </a:lnSpc>
              <a:buFontTx/>
              <a:buNone/>
            </a:pPr>
            <a:r>
              <a:rPr lang="en-US" altLang="zh-CN" sz="2000" dirty="0" err="1"/>
              <a:t>Jcc</a:t>
            </a:r>
            <a:r>
              <a:rPr lang="en-US" altLang="zh-CN" sz="2000" dirty="0"/>
              <a:t> DST</a:t>
            </a:r>
            <a:r>
              <a:rPr lang="zh-CN" altLang="en-US" sz="2000" dirty="0"/>
              <a:t>：</a:t>
            </a:r>
            <a:r>
              <a:rPr lang="en-US" altLang="zh-CN" sz="2000" dirty="0"/>
              <a:t>cc</a:t>
            </a:r>
            <a:r>
              <a:rPr lang="zh-CN" altLang="en-US" sz="2000" dirty="0"/>
              <a:t>为条件码，根据标志（条件码）判断是否满足条件，若满足，则转移到目标指令</a:t>
            </a:r>
            <a:r>
              <a:rPr lang="en-US" altLang="zh-CN" sz="2000" dirty="0"/>
              <a:t>DST</a:t>
            </a:r>
            <a:r>
              <a:rPr lang="zh-CN" altLang="en-US" sz="2000" dirty="0"/>
              <a:t>处执行，否则按顺序执行</a:t>
            </a:r>
          </a:p>
          <a:p>
            <a:pPr lvl="1">
              <a:lnSpc>
                <a:spcPct val="110000"/>
              </a:lnSpc>
            </a:pPr>
            <a:r>
              <a:rPr lang="zh-CN" altLang="en-US" dirty="0">
                <a:latin typeface="微软雅黑" panose="020B0503020204020204" pitchFamily="34" charset="-122"/>
                <a:ea typeface="微软雅黑" panose="020B0503020204020204" pitchFamily="34" charset="-122"/>
              </a:rPr>
              <a:t>条件设置</a:t>
            </a:r>
          </a:p>
          <a:p>
            <a:pPr lvl="2">
              <a:lnSpc>
                <a:spcPct val="110000"/>
              </a:lnSpc>
              <a:buFontTx/>
              <a:buNone/>
            </a:pPr>
            <a:r>
              <a:rPr lang="en-US" altLang="zh-CN" sz="2000" dirty="0" err="1"/>
              <a:t>SETcc</a:t>
            </a:r>
            <a:r>
              <a:rPr lang="en-US" altLang="zh-CN" sz="2000" dirty="0"/>
              <a:t> DST</a:t>
            </a:r>
            <a:r>
              <a:rPr lang="zh-CN" altLang="en-US" sz="2000" dirty="0"/>
              <a:t>：将条件码</a:t>
            </a:r>
            <a:r>
              <a:rPr lang="en-US" altLang="zh-CN" sz="2000" dirty="0"/>
              <a:t>cc</a:t>
            </a:r>
            <a:r>
              <a:rPr lang="zh-CN" altLang="en-US" sz="2000" dirty="0"/>
              <a:t>保存到</a:t>
            </a:r>
            <a:r>
              <a:rPr lang="en-US" altLang="zh-CN" sz="2000" dirty="0"/>
              <a:t>DST</a:t>
            </a:r>
            <a:r>
              <a:rPr lang="zh-CN" altLang="en-US" sz="2000" dirty="0"/>
              <a:t>（通常是一个</a:t>
            </a:r>
            <a:r>
              <a:rPr lang="en-US" altLang="zh-CN" sz="2000" dirty="0"/>
              <a:t>8</a:t>
            </a:r>
            <a:r>
              <a:rPr lang="zh-CN" altLang="en-US" sz="2000" dirty="0"/>
              <a:t>位寄存器 ）</a:t>
            </a:r>
          </a:p>
          <a:p>
            <a:pPr lvl="1">
              <a:lnSpc>
                <a:spcPct val="110000"/>
              </a:lnSpc>
            </a:pPr>
            <a:r>
              <a:rPr lang="zh-CN" altLang="en-US" dirty="0">
                <a:ea typeface="微软雅黑" panose="020B0503020204020204" pitchFamily="34" charset="-122"/>
              </a:rPr>
              <a:t>调用和返回指令</a:t>
            </a:r>
            <a:r>
              <a:rPr lang="zh-CN" altLang="en-US" dirty="0"/>
              <a:t> </a:t>
            </a:r>
            <a:r>
              <a:rPr lang="zh-CN" altLang="en-US" dirty="0">
                <a:solidFill>
                  <a:srgbClr val="CC3300"/>
                </a:solidFill>
                <a:ea typeface="微软雅黑" panose="020B0503020204020204" pitchFamily="34" charset="-122"/>
              </a:rPr>
              <a:t>（用于过程调用）</a:t>
            </a:r>
          </a:p>
          <a:p>
            <a:pPr lvl="2">
              <a:lnSpc>
                <a:spcPct val="110000"/>
              </a:lnSpc>
              <a:buFontTx/>
              <a:buNone/>
            </a:pPr>
            <a:r>
              <a:rPr lang="en-US" altLang="zh-CN" sz="2000" dirty="0"/>
              <a:t>CALL DST</a:t>
            </a:r>
            <a:r>
              <a:rPr lang="zh-CN" altLang="en-US" sz="2000" dirty="0"/>
              <a:t>：</a:t>
            </a:r>
            <a:r>
              <a:rPr lang="zh-CN" altLang="en-US" sz="2000" dirty="0">
                <a:solidFill>
                  <a:srgbClr val="FF3300"/>
                </a:solidFill>
              </a:rPr>
              <a:t>返回地址</a:t>
            </a:r>
            <a:r>
              <a:rPr lang="en-US" altLang="zh-CN" sz="2000" dirty="0">
                <a:solidFill>
                  <a:srgbClr val="FF3300"/>
                </a:solidFill>
              </a:rPr>
              <a:t>RA</a:t>
            </a:r>
            <a:r>
              <a:rPr lang="zh-CN" altLang="en-US" sz="2000" dirty="0"/>
              <a:t>入栈，转</a:t>
            </a:r>
            <a:r>
              <a:rPr lang="en-US" altLang="zh-CN" sz="2000" dirty="0"/>
              <a:t>DST</a:t>
            </a:r>
            <a:r>
              <a:rPr lang="zh-CN" altLang="en-US" sz="2000" dirty="0"/>
              <a:t>处执行</a:t>
            </a:r>
          </a:p>
          <a:p>
            <a:pPr lvl="2">
              <a:lnSpc>
                <a:spcPct val="110000"/>
              </a:lnSpc>
              <a:buFontTx/>
              <a:buNone/>
            </a:pPr>
            <a:r>
              <a:rPr lang="en-US" altLang="zh-CN" sz="2000" dirty="0"/>
              <a:t>RET</a:t>
            </a:r>
            <a:r>
              <a:rPr lang="zh-CN" altLang="en-US" sz="2000" dirty="0"/>
              <a:t>：从栈中取出返回地址</a:t>
            </a:r>
            <a:r>
              <a:rPr lang="en-US" altLang="zh-CN" sz="2000" dirty="0"/>
              <a:t>RA</a:t>
            </a:r>
            <a:r>
              <a:rPr lang="zh-CN" altLang="en-US" sz="2000" dirty="0"/>
              <a:t>，转到</a:t>
            </a:r>
            <a:r>
              <a:rPr lang="en-US" altLang="zh-CN" sz="2000" dirty="0"/>
              <a:t>RA</a:t>
            </a:r>
            <a:r>
              <a:rPr lang="zh-CN" altLang="en-US" sz="2000" dirty="0"/>
              <a:t>处执行</a:t>
            </a:r>
          </a:p>
          <a:p>
            <a:pPr lvl="1">
              <a:lnSpc>
                <a:spcPct val="110000"/>
              </a:lnSpc>
            </a:pPr>
            <a:r>
              <a:rPr lang="zh-CN" altLang="en-US" dirty="0">
                <a:ea typeface="微软雅黑" panose="020B0503020204020204" pitchFamily="34" charset="-122"/>
              </a:rPr>
              <a:t>中断指令</a:t>
            </a:r>
            <a:r>
              <a:rPr lang="zh-CN" altLang="en-US" dirty="0"/>
              <a:t> </a:t>
            </a:r>
            <a:r>
              <a:rPr lang="zh-CN" altLang="en-US" dirty="0">
                <a:latin typeface="微软雅黑" panose="020B0503020204020204" pitchFamily="34" charset="-122"/>
                <a:ea typeface="微软雅黑" panose="020B0503020204020204" pitchFamily="34" charset="-122"/>
              </a:rPr>
              <a:t>（详见第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章）</a:t>
            </a:r>
            <a:endParaRPr lang="zh-CN" altLang="en-US" sz="1800" dirty="0"/>
          </a:p>
          <a:p>
            <a:pPr lvl="1">
              <a:lnSpc>
                <a:spcPct val="110000"/>
              </a:lnSpc>
            </a:pPr>
            <a:endParaRPr lang="zh-CN" altLang="en-US" dirty="0"/>
          </a:p>
        </p:txBody>
      </p:sp>
    </p:spTree>
    <p:extLst>
      <p:ext uri="{BB962C8B-B14F-4D97-AF65-F5344CB8AC3E}">
        <p14:creationId xmlns:p14="http://schemas.microsoft.com/office/powerpoint/2010/main" val="3206811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2835">
                                            <p:txEl>
                                              <p:pRg st="3" end="3"/>
                                            </p:txEl>
                                          </p:spTgt>
                                        </p:tgtEl>
                                        <p:attrNameLst>
                                          <p:attrName>style.visibility</p:attrName>
                                        </p:attrNameLst>
                                      </p:cBhvr>
                                      <p:to>
                                        <p:strVal val="visible"/>
                                      </p:to>
                                    </p:set>
                                    <p:animEffect transition="in" filter="blinds(horizontal)">
                                      <p:cBhvr>
                                        <p:cTn id="7" dur="500"/>
                                        <p:tgtEl>
                                          <p:spTgt spid="632835">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32835">
                                            <p:txEl>
                                              <p:pRg st="4" end="4"/>
                                            </p:txEl>
                                          </p:spTgt>
                                        </p:tgtEl>
                                        <p:attrNameLst>
                                          <p:attrName>style.visibility</p:attrName>
                                        </p:attrNameLst>
                                      </p:cBhvr>
                                      <p:to>
                                        <p:strVal val="visible"/>
                                      </p:to>
                                    </p:set>
                                    <p:animEffect transition="in" filter="blinds(horizontal)">
                                      <p:cBhvr>
                                        <p:cTn id="12" dur="500"/>
                                        <p:tgtEl>
                                          <p:spTgt spid="632835">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32835">
                                            <p:txEl>
                                              <p:pRg st="5" end="5"/>
                                            </p:txEl>
                                          </p:spTgt>
                                        </p:tgtEl>
                                        <p:attrNameLst>
                                          <p:attrName>style.visibility</p:attrName>
                                        </p:attrNameLst>
                                      </p:cBhvr>
                                      <p:to>
                                        <p:strVal val="visible"/>
                                      </p:to>
                                    </p:set>
                                    <p:animEffect transition="in" filter="blinds(horizontal)">
                                      <p:cBhvr>
                                        <p:cTn id="17" dur="500"/>
                                        <p:tgtEl>
                                          <p:spTgt spid="632835">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32835">
                                            <p:txEl>
                                              <p:pRg st="6" end="6"/>
                                            </p:txEl>
                                          </p:spTgt>
                                        </p:tgtEl>
                                        <p:attrNameLst>
                                          <p:attrName>style.visibility</p:attrName>
                                        </p:attrNameLst>
                                      </p:cBhvr>
                                      <p:to>
                                        <p:strVal val="visible"/>
                                      </p:to>
                                    </p:set>
                                    <p:animEffect transition="in" filter="blinds(horizontal)">
                                      <p:cBhvr>
                                        <p:cTn id="22" dur="500"/>
                                        <p:tgtEl>
                                          <p:spTgt spid="632835">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32835">
                                            <p:txEl>
                                              <p:pRg st="7" end="7"/>
                                            </p:txEl>
                                          </p:spTgt>
                                        </p:tgtEl>
                                        <p:attrNameLst>
                                          <p:attrName>style.visibility</p:attrName>
                                        </p:attrNameLst>
                                      </p:cBhvr>
                                      <p:to>
                                        <p:strVal val="visible"/>
                                      </p:to>
                                    </p:set>
                                    <p:animEffect transition="in" filter="blinds(horizontal)">
                                      <p:cBhvr>
                                        <p:cTn id="27" dur="500"/>
                                        <p:tgtEl>
                                          <p:spTgt spid="632835">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32835">
                                            <p:txEl>
                                              <p:pRg st="8" end="8"/>
                                            </p:txEl>
                                          </p:spTgt>
                                        </p:tgtEl>
                                        <p:attrNameLst>
                                          <p:attrName>style.visibility</p:attrName>
                                        </p:attrNameLst>
                                      </p:cBhvr>
                                      <p:to>
                                        <p:strVal val="visible"/>
                                      </p:to>
                                    </p:set>
                                    <p:animEffect transition="in" filter="blinds(horizontal)">
                                      <p:cBhvr>
                                        <p:cTn id="32" dur="500"/>
                                        <p:tgtEl>
                                          <p:spTgt spid="632835">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32835">
                                            <p:txEl>
                                              <p:pRg st="9" end="9"/>
                                            </p:txEl>
                                          </p:spTgt>
                                        </p:tgtEl>
                                        <p:attrNameLst>
                                          <p:attrName>style.visibility</p:attrName>
                                        </p:attrNameLst>
                                      </p:cBhvr>
                                      <p:to>
                                        <p:strVal val="visible"/>
                                      </p:to>
                                    </p:set>
                                    <p:animEffect transition="in" filter="blinds(horizontal)">
                                      <p:cBhvr>
                                        <p:cTn id="37" dur="500"/>
                                        <p:tgtEl>
                                          <p:spTgt spid="632835">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32835">
                                            <p:txEl>
                                              <p:pRg st="10" end="10"/>
                                            </p:txEl>
                                          </p:spTgt>
                                        </p:tgtEl>
                                        <p:attrNameLst>
                                          <p:attrName>style.visibility</p:attrName>
                                        </p:attrNameLst>
                                      </p:cBhvr>
                                      <p:to>
                                        <p:strVal val="visible"/>
                                      </p:to>
                                    </p:set>
                                    <p:animEffect transition="in" filter="blinds(horizontal)">
                                      <p:cBhvr>
                                        <p:cTn id="42" dur="500"/>
                                        <p:tgtEl>
                                          <p:spTgt spid="632835">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32835">
                                            <p:txEl>
                                              <p:pRg st="11" end="11"/>
                                            </p:txEl>
                                          </p:spTgt>
                                        </p:tgtEl>
                                        <p:attrNameLst>
                                          <p:attrName>style.visibility</p:attrName>
                                        </p:attrNameLst>
                                      </p:cBhvr>
                                      <p:to>
                                        <p:strVal val="visible"/>
                                      </p:to>
                                    </p:set>
                                    <p:animEffect transition="in" filter="blinds(horizontal)">
                                      <p:cBhvr>
                                        <p:cTn id="47" dur="500"/>
                                        <p:tgtEl>
                                          <p:spTgt spid="6328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71074" name="Text Box 2"/>
          <p:cNvSpPr txBox="1">
            <a:spLocks noChangeArrowheads="1"/>
          </p:cNvSpPr>
          <p:nvPr/>
        </p:nvSpPr>
        <p:spPr bwMode="auto">
          <a:xfrm>
            <a:off x="1847851" y="2151064"/>
            <a:ext cx="3825875" cy="313848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int add ( int x, int y ) {</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	 return x+y;</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int main ( ) {	</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	 int	t1 = 125;</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      int t2 = 80;</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	 int	sum = </a:t>
            </a:r>
            <a:r>
              <a:rPr lang="en-US" altLang="zh-CN" sz="2200">
                <a:solidFill>
                  <a:srgbClr val="FF3300"/>
                </a:solidFill>
                <a:latin typeface="微软雅黑" panose="020B0503020204020204" pitchFamily="34" charset="-122"/>
                <a:ea typeface="微软雅黑" panose="020B0503020204020204" pitchFamily="34" charset="-122"/>
              </a:rPr>
              <a:t>add (t1, t2)</a:t>
            </a:r>
            <a:r>
              <a:rPr lang="en-US" altLang="zh-CN" sz="2200">
                <a:latin typeface="微软雅黑" panose="020B0503020204020204" pitchFamily="34" charset="-122"/>
                <a:ea typeface="微软雅黑" panose="020B0503020204020204" pitchFamily="34" charset="-122"/>
              </a:rPr>
              <a:t>;</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	 return sum;</a:t>
            </a:r>
            <a:endParaRPr lang="zh-CN" altLang="en-US" sz="2200">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a:t>
            </a:r>
            <a:endParaRPr lang="zh-CN" altLang="en-US" sz="2200">
              <a:latin typeface="微软雅黑" panose="020B0503020204020204" pitchFamily="34" charset="-122"/>
              <a:ea typeface="微软雅黑" panose="020B0503020204020204" pitchFamily="34" charset="-122"/>
            </a:endParaRPr>
          </a:p>
        </p:txBody>
      </p:sp>
      <p:sp>
        <p:nvSpPr>
          <p:cNvPr id="83971" name="Rectangle 3"/>
          <p:cNvSpPr>
            <a:spLocks noGrp="1" noChangeArrowheads="1"/>
          </p:cNvSpPr>
          <p:nvPr>
            <p:ph type="title"/>
          </p:nvPr>
        </p:nvSpPr>
        <p:spPr>
          <a:xfrm>
            <a:off x="83345" y="134616"/>
            <a:ext cx="8229600" cy="479747"/>
          </a:xfrm>
        </p:spPr>
        <p:txBody>
          <a:bodyPr/>
          <a:lstStyle/>
          <a:p>
            <a:r>
              <a:rPr lang="zh-CN" altLang="en-US" sz="3200" dirty="0"/>
              <a:t>过程调用的机器级表示</a:t>
            </a:r>
          </a:p>
        </p:txBody>
      </p:sp>
      <p:sp>
        <p:nvSpPr>
          <p:cNvPr id="771076" name="Rectangle 4"/>
          <p:cNvSpPr>
            <a:spLocks noGrp="1" noChangeArrowheads="1"/>
          </p:cNvSpPr>
          <p:nvPr>
            <p:ph type="body" idx="1"/>
          </p:nvPr>
        </p:nvSpPr>
        <p:spPr>
          <a:xfrm>
            <a:off x="1793875" y="773748"/>
            <a:ext cx="8229600" cy="1066959"/>
          </a:xfrm>
        </p:spPr>
        <p:txBody>
          <a:bodyPr/>
          <a:lstStyle/>
          <a:p>
            <a:pPr marL="0" indent="0">
              <a:lnSpc>
                <a:spcPct val="100000"/>
              </a:lnSpc>
              <a:buNone/>
            </a:pPr>
            <a:r>
              <a:rPr lang="zh-CN" altLang="en-US" dirty="0"/>
              <a:t>以下过程（函数）调用对应的机器级代码是什么？</a:t>
            </a:r>
          </a:p>
          <a:p>
            <a:pPr marL="0" indent="0">
              <a:lnSpc>
                <a:spcPct val="100000"/>
              </a:lnSpc>
              <a:buNone/>
            </a:pPr>
            <a:r>
              <a:rPr lang="zh-CN" altLang="en-US" dirty="0"/>
              <a:t>如何将</a:t>
            </a:r>
            <a:r>
              <a:rPr lang="en-US" altLang="zh-CN" dirty="0"/>
              <a:t>t1(125)</a:t>
            </a:r>
            <a:r>
              <a:rPr lang="zh-CN" altLang="en-US" dirty="0"/>
              <a:t>、</a:t>
            </a:r>
            <a:r>
              <a:rPr lang="en-US" altLang="zh-CN" dirty="0"/>
              <a:t>t2(80)</a:t>
            </a:r>
            <a:r>
              <a:rPr lang="zh-CN" altLang="en-US" dirty="0"/>
              <a:t>分别传递给</a:t>
            </a:r>
            <a:r>
              <a:rPr lang="en-US" altLang="zh-CN" dirty="0"/>
              <a:t>add</a:t>
            </a:r>
            <a:r>
              <a:rPr lang="zh-CN" altLang="en-US" dirty="0"/>
              <a:t>中的形式参数</a:t>
            </a:r>
            <a:r>
              <a:rPr lang="en-US" altLang="zh-CN" dirty="0"/>
              <a:t>x</a:t>
            </a:r>
            <a:r>
              <a:rPr lang="zh-CN" altLang="en-US" dirty="0"/>
              <a:t>、</a:t>
            </a:r>
            <a:r>
              <a:rPr lang="en-US" altLang="zh-CN" dirty="0"/>
              <a:t>y</a:t>
            </a:r>
          </a:p>
          <a:p>
            <a:pPr marL="0" indent="0">
              <a:lnSpc>
                <a:spcPct val="100000"/>
              </a:lnSpc>
              <a:buNone/>
            </a:pPr>
            <a:r>
              <a:rPr lang="en-US" altLang="zh-CN" dirty="0"/>
              <a:t>add</a:t>
            </a:r>
            <a:r>
              <a:rPr lang="zh-CN" altLang="en-US" dirty="0"/>
              <a:t>函数执行的结果如何返回给</a:t>
            </a:r>
            <a:r>
              <a:rPr lang="en-US" altLang="zh-CN" dirty="0"/>
              <a:t>caller?</a:t>
            </a:r>
          </a:p>
        </p:txBody>
      </p:sp>
      <p:grpSp>
        <p:nvGrpSpPr>
          <p:cNvPr id="771077" name="Group 5"/>
          <p:cNvGrpSpPr>
            <a:grpSpLocks/>
          </p:cNvGrpSpPr>
          <p:nvPr/>
        </p:nvGrpSpPr>
        <p:grpSpPr bwMode="auto">
          <a:xfrm>
            <a:off x="4438650" y="2768600"/>
            <a:ext cx="1081088" cy="984250"/>
            <a:chOff x="3163" y="1325"/>
            <a:chExt cx="681" cy="620"/>
          </a:xfrm>
        </p:grpSpPr>
        <p:sp>
          <p:nvSpPr>
            <p:cNvPr id="83983" name="Text Box 6"/>
            <p:cNvSpPr txBox="1">
              <a:spLocks noChangeArrowheads="1"/>
            </p:cNvSpPr>
            <p:nvPr/>
          </p:nvSpPr>
          <p:spPr bwMode="auto">
            <a:xfrm>
              <a:off x="3163" y="1325"/>
              <a:ext cx="681" cy="62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25000"/>
                </a:spcBef>
                <a:buFontTx/>
                <a:buNone/>
              </a:pPr>
              <a:r>
                <a:rPr lang="en-US" altLang="zh-CN" sz="1800">
                  <a:latin typeface="微软雅黑" panose="020B0503020204020204" pitchFamily="34" charset="-122"/>
                  <a:ea typeface="微软雅黑" panose="020B0503020204020204" pitchFamily="34" charset="-122"/>
                </a:rPr>
                <a:t> </a:t>
              </a:r>
              <a:r>
                <a:rPr lang="en-US" altLang="zh-CN">
                  <a:solidFill>
                    <a:srgbClr val="3333CC"/>
                  </a:solidFill>
                  <a:latin typeface="微软雅黑" panose="020B0503020204020204" pitchFamily="34" charset="-122"/>
                  <a:ea typeface="微软雅黑" panose="020B0503020204020204" pitchFamily="34" charset="-122"/>
                </a:rPr>
                <a:t>add</a:t>
              </a:r>
            </a:p>
            <a:p>
              <a:pPr>
                <a:lnSpc>
                  <a:spcPct val="100000"/>
                </a:lnSpc>
                <a:spcBef>
                  <a:spcPts val="1200"/>
                </a:spcBef>
                <a:buNone/>
              </a:pPr>
              <a:r>
                <a:rPr lang="en-US" altLang="zh-CN">
                  <a:solidFill>
                    <a:srgbClr val="3333CC"/>
                  </a:solidFill>
                  <a:latin typeface="微软雅黑" panose="020B0503020204020204" pitchFamily="34" charset="-122"/>
                  <a:ea typeface="微软雅黑" panose="020B0503020204020204" pitchFamily="34" charset="-122"/>
                </a:rPr>
                <a:t> main</a:t>
              </a:r>
              <a:endParaRPr lang="en-US" altLang="zh-CN">
                <a:latin typeface="微软雅黑" panose="020B0503020204020204" pitchFamily="34" charset="-122"/>
                <a:ea typeface="微软雅黑" panose="020B0503020204020204" pitchFamily="34" charset="-122"/>
              </a:endParaRPr>
            </a:p>
          </p:txBody>
        </p:sp>
        <p:sp>
          <p:nvSpPr>
            <p:cNvPr id="83984" name="Line 7"/>
            <p:cNvSpPr>
              <a:spLocks noChangeShapeType="1"/>
            </p:cNvSpPr>
            <p:nvPr/>
          </p:nvSpPr>
          <p:spPr bwMode="auto">
            <a:xfrm flipV="1">
              <a:off x="3498" y="1554"/>
              <a:ext cx="5" cy="187"/>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71089" name="Group 17"/>
          <p:cNvGrpSpPr>
            <a:grpSpLocks/>
          </p:cNvGrpSpPr>
          <p:nvPr/>
        </p:nvGrpSpPr>
        <p:grpSpPr bwMode="auto">
          <a:xfrm>
            <a:off x="5908676" y="2071688"/>
            <a:ext cx="4456113" cy="3570288"/>
            <a:chOff x="2762" y="1486"/>
            <a:chExt cx="2807" cy="2249"/>
          </a:xfrm>
        </p:grpSpPr>
        <p:sp>
          <p:nvSpPr>
            <p:cNvPr id="83976" name="Text Box 9"/>
            <p:cNvSpPr txBox="1">
              <a:spLocks noChangeArrowheads="1"/>
            </p:cNvSpPr>
            <p:nvPr/>
          </p:nvSpPr>
          <p:spPr bwMode="auto">
            <a:xfrm>
              <a:off x="2762" y="1486"/>
              <a:ext cx="2807" cy="22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40000"/>
                </a:spcBef>
                <a:buFontTx/>
                <a:buNone/>
              </a:pPr>
              <a:r>
                <a:rPr lang="en-US" altLang="zh-CN" sz="2000">
                  <a:latin typeface="微软雅黑" panose="020B0503020204020204" pitchFamily="34" charset="-122"/>
                  <a:ea typeface="微软雅黑" panose="020B0503020204020204" pitchFamily="34" charset="-122"/>
                </a:rPr>
                <a:t>     </a:t>
              </a:r>
              <a:r>
                <a:rPr lang="en-US" altLang="zh-CN" sz="2200">
                  <a:solidFill>
                    <a:schemeClr val="accent2"/>
                  </a:solidFill>
                  <a:latin typeface="微软雅黑" panose="020B0503020204020204" pitchFamily="34" charset="-122"/>
                  <a:ea typeface="微软雅黑" panose="020B0503020204020204" pitchFamily="34" charset="-122"/>
                </a:rPr>
                <a:t>main</a:t>
              </a:r>
              <a:r>
                <a:rPr lang="zh-CN" altLang="en-US" sz="2200">
                  <a:solidFill>
                    <a:schemeClr val="accent2"/>
                  </a:solidFill>
                  <a:latin typeface="微软雅黑" panose="020B0503020204020204" pitchFamily="34" charset="-122"/>
                  <a:ea typeface="微软雅黑" panose="020B0503020204020204" pitchFamily="34" charset="-122"/>
                </a:rPr>
                <a:t>：		</a:t>
              </a:r>
              <a:r>
                <a:rPr lang="en-US" altLang="zh-CN" sz="2200">
                  <a:solidFill>
                    <a:schemeClr val="accent2"/>
                  </a:solidFill>
                  <a:latin typeface="微软雅黑" panose="020B0503020204020204" pitchFamily="34" charset="-122"/>
                  <a:ea typeface="微软雅黑" panose="020B0503020204020204" pitchFamily="34" charset="-122"/>
                </a:rPr>
                <a:t>add</a:t>
              </a:r>
              <a:r>
                <a:rPr lang="zh-CN" altLang="en-US" sz="2200">
                  <a:solidFill>
                    <a:schemeClr val="accent2"/>
                  </a:solidFill>
                  <a:latin typeface="微软雅黑" panose="020B0503020204020204" pitchFamily="34" charset="-122"/>
                  <a:ea typeface="微软雅黑" panose="020B0503020204020204" pitchFamily="34" charset="-122"/>
                </a:rPr>
                <a:t>：</a:t>
              </a:r>
            </a:p>
            <a:p>
              <a:pPr>
                <a:lnSpc>
                  <a:spcPct val="100000"/>
                </a:lnSpc>
                <a:spcBef>
                  <a:spcPct val="40000"/>
                </a:spcBef>
                <a:buFontTx/>
                <a:buNone/>
              </a:pPr>
              <a:endParaRPr lang="zh-CN" altLang="en-US" sz="2200">
                <a:solidFill>
                  <a:schemeClr val="accent2"/>
                </a:solidFill>
                <a:latin typeface="微软雅黑" panose="020B0503020204020204" pitchFamily="34" charset="-122"/>
                <a:ea typeface="微软雅黑" panose="020B0503020204020204" pitchFamily="34" charset="-122"/>
              </a:endParaRPr>
            </a:p>
            <a:p>
              <a:pPr>
                <a:lnSpc>
                  <a:spcPct val="100000"/>
                </a:lnSpc>
                <a:spcBef>
                  <a:spcPct val="40000"/>
                </a:spcBef>
                <a:buFontTx/>
                <a:buNone/>
              </a:pPr>
              <a:r>
                <a:rPr lang="zh-CN" altLang="en-US" sz="2200">
                  <a:latin typeface="微软雅黑" panose="020B0503020204020204" pitchFamily="34" charset="-122"/>
                  <a:ea typeface="微软雅黑" panose="020B0503020204020204" pitchFamily="34" charset="-122"/>
                </a:rPr>
                <a:t>  存放参数	         取出参数</a:t>
              </a:r>
              <a:endParaRPr lang="en-US" altLang="zh-CN" sz="2200">
                <a:latin typeface="微软雅黑" panose="020B0503020204020204" pitchFamily="34" charset="-122"/>
                <a:ea typeface="微软雅黑" panose="020B0503020204020204" pitchFamily="34" charset="-122"/>
              </a:endParaRPr>
            </a:p>
            <a:p>
              <a:pPr>
                <a:lnSpc>
                  <a:spcPct val="100000"/>
                </a:lnSpc>
                <a:spcBef>
                  <a:spcPct val="40000"/>
                </a:spcBef>
                <a:buFontTx/>
                <a:buNone/>
              </a:pPr>
              <a:r>
                <a:rPr lang="zh-CN" altLang="en-US" sz="2200">
                  <a:latin typeface="微软雅黑" panose="020B0503020204020204" pitchFamily="34" charset="-122"/>
                  <a:ea typeface="微软雅黑" panose="020B0503020204020204" pitchFamily="34" charset="-122"/>
                </a:rPr>
                <a:t>调出</a:t>
              </a:r>
              <a:r>
                <a:rPr lang="en-US" altLang="zh-CN" sz="2200">
                  <a:latin typeface="微软雅黑" panose="020B0503020204020204" pitchFamily="34" charset="-122"/>
                  <a:ea typeface="微软雅黑" panose="020B0503020204020204" pitchFamily="34" charset="-122"/>
                </a:rPr>
                <a:t>add</a:t>
              </a:r>
              <a:r>
                <a:rPr lang="zh-CN" altLang="en-US" sz="2200">
                  <a:latin typeface="微软雅黑" panose="020B0503020204020204" pitchFamily="34" charset="-122"/>
                  <a:ea typeface="微软雅黑" panose="020B0503020204020204" pitchFamily="34" charset="-122"/>
                </a:rPr>
                <a:t>执行	            执行</a:t>
              </a:r>
            </a:p>
            <a:p>
              <a:pPr>
                <a:lnSpc>
                  <a:spcPct val="100000"/>
                </a:lnSpc>
                <a:spcBef>
                  <a:spcPct val="40000"/>
                </a:spcBef>
                <a:buFontTx/>
                <a:buNone/>
              </a:pPr>
              <a:r>
                <a:rPr lang="zh-CN" altLang="en-US" sz="2200">
                  <a:latin typeface="微软雅黑" panose="020B0503020204020204" pitchFamily="34" charset="-122"/>
                  <a:ea typeface="微软雅黑" panose="020B0503020204020204" pitchFamily="34" charset="-122"/>
                </a:rPr>
                <a:t>                                存返回结果</a:t>
              </a:r>
            </a:p>
            <a:p>
              <a:pPr>
                <a:lnSpc>
                  <a:spcPct val="100000"/>
                </a:lnSpc>
                <a:spcBef>
                  <a:spcPct val="40000"/>
                </a:spcBef>
                <a:buFontTx/>
                <a:buNone/>
              </a:pPr>
              <a:r>
                <a:rPr lang="zh-CN" altLang="en-US" sz="2200">
                  <a:latin typeface="微软雅黑" panose="020B0503020204020204" pitchFamily="34" charset="-122"/>
                  <a:ea typeface="微软雅黑" panose="020B0503020204020204" pitchFamily="34" charset="-122"/>
                </a:rPr>
                <a:t>                             </a:t>
              </a:r>
            </a:p>
            <a:p>
              <a:pPr>
                <a:lnSpc>
                  <a:spcPct val="100000"/>
                </a:lnSpc>
                <a:spcBef>
                  <a:spcPct val="0"/>
                </a:spcBef>
                <a:buFontTx/>
                <a:buNone/>
              </a:pPr>
              <a:r>
                <a:rPr lang="en-US" altLang="zh-CN" sz="2200">
                  <a:latin typeface="微软雅黑" panose="020B0503020204020204" pitchFamily="34" charset="-122"/>
                  <a:ea typeface="微软雅黑" panose="020B0503020204020204" pitchFamily="34" charset="-122"/>
                </a:rPr>
                <a:t>			         </a:t>
              </a:r>
              <a:r>
                <a:rPr lang="zh-CN" altLang="en-US" sz="2200">
                  <a:latin typeface="微软雅黑" panose="020B0503020204020204" pitchFamily="34" charset="-122"/>
                  <a:ea typeface="微软雅黑" panose="020B0503020204020204" pitchFamily="34" charset="-122"/>
                </a:rPr>
                <a:t>返回</a:t>
              </a:r>
              <a:r>
                <a:rPr lang="en-US" altLang="zh-CN" sz="2200">
                  <a:latin typeface="微软雅黑" panose="020B0503020204020204" pitchFamily="34" charset="-122"/>
                  <a:ea typeface="微软雅黑" panose="020B0503020204020204" pitchFamily="34" charset="-122"/>
                </a:rPr>
                <a:t>main</a:t>
              </a:r>
            </a:p>
            <a:p>
              <a:pPr>
                <a:lnSpc>
                  <a:spcPct val="100000"/>
                </a:lnSpc>
                <a:spcBef>
                  <a:spcPct val="40000"/>
                </a:spcBef>
                <a:buFontTx/>
                <a:buNone/>
              </a:pPr>
              <a:r>
                <a:rPr lang="en-US" altLang="zh-CN" sz="2000">
                  <a:latin typeface="微软雅黑" panose="020B0503020204020204" pitchFamily="34" charset="-122"/>
                  <a:ea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endParaRPr>
            </a:p>
          </p:txBody>
        </p:sp>
        <p:sp>
          <p:nvSpPr>
            <p:cNvPr id="83977" name="Line 10"/>
            <p:cNvSpPr>
              <a:spLocks noChangeShapeType="1"/>
            </p:cNvSpPr>
            <p:nvPr/>
          </p:nvSpPr>
          <p:spPr bwMode="auto">
            <a:xfrm flipV="1">
              <a:off x="3859" y="1848"/>
              <a:ext cx="835" cy="681"/>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8" name="Line 11"/>
            <p:cNvSpPr>
              <a:spLocks noChangeShapeType="1"/>
            </p:cNvSpPr>
            <p:nvPr/>
          </p:nvSpPr>
          <p:spPr bwMode="auto">
            <a:xfrm flipH="1" flipV="1">
              <a:off x="3444" y="2755"/>
              <a:ext cx="1053" cy="567"/>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9" name="Line 12"/>
            <p:cNvSpPr>
              <a:spLocks noChangeShapeType="1"/>
            </p:cNvSpPr>
            <p:nvPr/>
          </p:nvSpPr>
          <p:spPr bwMode="auto">
            <a:xfrm>
              <a:off x="3252" y="1877"/>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0" name="Line 13"/>
            <p:cNvSpPr>
              <a:spLocks noChangeShapeType="1"/>
            </p:cNvSpPr>
            <p:nvPr/>
          </p:nvSpPr>
          <p:spPr bwMode="auto">
            <a:xfrm>
              <a:off x="4751" y="1876"/>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1" name="Line 14"/>
            <p:cNvSpPr>
              <a:spLocks noChangeShapeType="1"/>
            </p:cNvSpPr>
            <p:nvPr/>
          </p:nvSpPr>
          <p:spPr bwMode="auto">
            <a:xfrm>
              <a:off x="3285" y="2727"/>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2" name="Line 15"/>
            <p:cNvSpPr>
              <a:spLocks noChangeShapeType="1"/>
            </p:cNvSpPr>
            <p:nvPr/>
          </p:nvSpPr>
          <p:spPr bwMode="auto">
            <a:xfrm>
              <a:off x="4779" y="2982"/>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 name="矩形 1"/>
          <p:cNvSpPr/>
          <p:nvPr/>
        </p:nvSpPr>
        <p:spPr>
          <a:xfrm>
            <a:off x="1793875" y="5364164"/>
            <a:ext cx="8229600" cy="1243417"/>
          </a:xfrm>
          <a:prstGeom prst="rect">
            <a:avLst/>
          </a:prstGeom>
        </p:spPr>
        <p:txBody>
          <a:bodyPr>
            <a:spAutoFit/>
          </a:bodyPr>
          <a:lstStyle/>
          <a:p>
            <a:pPr>
              <a:buNone/>
              <a:defRPr/>
            </a:pPr>
            <a:r>
              <a:rPr lang="zh-CN" altLang="zh-CN" sz="2200" dirty="0">
                <a:solidFill>
                  <a:srgbClr val="FF0000"/>
                </a:solidFill>
                <a:latin typeface="+mn-lt"/>
              </a:rPr>
              <a:t>为了统一，模块代码之间必须遵循调用接口约定，称为调用约定</a:t>
            </a:r>
            <a:r>
              <a:rPr lang="en-US" altLang="zh-CN" sz="2200" dirty="0">
                <a:solidFill>
                  <a:srgbClr val="FF0000"/>
                </a:solidFill>
                <a:latin typeface="+mn-lt"/>
              </a:rPr>
              <a:t>(calling convention)</a:t>
            </a:r>
            <a:r>
              <a:rPr lang="zh-CN" altLang="zh-CN" sz="2200" dirty="0">
                <a:solidFill>
                  <a:srgbClr val="FF0000"/>
                </a:solidFill>
                <a:latin typeface="+mn-lt"/>
              </a:rPr>
              <a:t>，具体由</a:t>
            </a:r>
            <a:r>
              <a:rPr lang="en-US" altLang="zh-CN" sz="2200" dirty="0">
                <a:solidFill>
                  <a:srgbClr val="FF0000"/>
                </a:solidFill>
                <a:latin typeface="+mn-lt"/>
              </a:rPr>
              <a:t>ABI</a:t>
            </a:r>
            <a:r>
              <a:rPr lang="zh-CN" altLang="zh-CN" sz="2200" dirty="0">
                <a:solidFill>
                  <a:srgbClr val="FF0000"/>
                </a:solidFill>
                <a:latin typeface="+mn-lt"/>
              </a:rPr>
              <a:t>规范定义，编译器强制执行，汇编语言程序员也必须强制按照这些约定执行，包括寄存器的使用、栈帧的建立和参数传递等。</a:t>
            </a:r>
            <a:endParaRPr lang="zh-CN" altLang="en-US" sz="2200" dirty="0">
              <a:solidFill>
                <a:srgbClr val="FF0000"/>
              </a:solidFill>
              <a:latin typeface="+mn-lt"/>
            </a:endParaRPr>
          </a:p>
        </p:txBody>
      </p:sp>
    </p:spTree>
    <p:extLst>
      <p:ext uri="{BB962C8B-B14F-4D97-AF65-F5344CB8AC3E}">
        <p14:creationId xmlns:p14="http://schemas.microsoft.com/office/powerpoint/2010/main" val="1690414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1074"/>
                                        </p:tgtEl>
                                        <p:attrNameLst>
                                          <p:attrName>style.visibility</p:attrName>
                                        </p:attrNameLst>
                                      </p:cBhvr>
                                      <p:to>
                                        <p:strVal val="visible"/>
                                      </p:to>
                                    </p:set>
                                    <p:animEffect transition="in" filter="blinds(horizontal)">
                                      <p:cBhvr>
                                        <p:cTn id="7" dur="500"/>
                                        <p:tgtEl>
                                          <p:spTgt spid="771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1076">
                                            <p:txEl>
                                              <p:pRg st="0" end="0"/>
                                            </p:txEl>
                                          </p:spTgt>
                                        </p:tgtEl>
                                        <p:attrNameLst>
                                          <p:attrName>style.visibility</p:attrName>
                                        </p:attrNameLst>
                                      </p:cBhvr>
                                      <p:to>
                                        <p:strVal val="visible"/>
                                      </p:to>
                                    </p:set>
                                    <p:animEffect transition="in" filter="blinds(horizontal)">
                                      <p:cBhvr>
                                        <p:cTn id="12" dur="500"/>
                                        <p:tgtEl>
                                          <p:spTgt spid="7710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71076">
                                            <p:txEl>
                                              <p:pRg st="1" end="1"/>
                                            </p:txEl>
                                          </p:spTgt>
                                        </p:tgtEl>
                                        <p:attrNameLst>
                                          <p:attrName>style.visibility</p:attrName>
                                        </p:attrNameLst>
                                      </p:cBhvr>
                                      <p:to>
                                        <p:strVal val="visible"/>
                                      </p:to>
                                    </p:set>
                                    <p:animEffect transition="in" filter="blinds(horizontal)">
                                      <p:cBhvr>
                                        <p:cTn id="17" dur="500"/>
                                        <p:tgtEl>
                                          <p:spTgt spid="77107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71076">
                                            <p:txEl>
                                              <p:pRg st="2" end="2"/>
                                            </p:txEl>
                                          </p:spTgt>
                                        </p:tgtEl>
                                        <p:attrNameLst>
                                          <p:attrName>style.visibility</p:attrName>
                                        </p:attrNameLst>
                                      </p:cBhvr>
                                      <p:to>
                                        <p:strVal val="visible"/>
                                      </p:to>
                                    </p:set>
                                    <p:animEffect transition="in" filter="blinds(horizontal)">
                                      <p:cBhvr>
                                        <p:cTn id="22" dur="500"/>
                                        <p:tgtEl>
                                          <p:spTgt spid="77107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71077"/>
                                        </p:tgtEl>
                                        <p:attrNameLst>
                                          <p:attrName>style.visibility</p:attrName>
                                        </p:attrNameLst>
                                      </p:cBhvr>
                                      <p:to>
                                        <p:strVal val="visible"/>
                                      </p:to>
                                    </p:set>
                                    <p:animEffect transition="in" filter="blinds(horizontal)">
                                      <p:cBhvr>
                                        <p:cTn id="27" dur="500"/>
                                        <p:tgtEl>
                                          <p:spTgt spid="7710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71089"/>
                                        </p:tgtEl>
                                        <p:attrNameLst>
                                          <p:attrName>style.visibility</p:attrName>
                                        </p:attrNameLst>
                                      </p:cBhvr>
                                      <p:to>
                                        <p:strVal val="visible"/>
                                      </p:to>
                                    </p:set>
                                    <p:animEffect transition="in" filter="blinds(horizontal)">
                                      <p:cBhvr>
                                        <p:cTn id="32" dur="500"/>
                                        <p:tgtEl>
                                          <p:spTgt spid="7710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4" grpId="0" animBg="1"/>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6526213" y="1889125"/>
            <a:ext cx="2832100" cy="7254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20" name="Text Box 12"/>
          <p:cNvSpPr txBox="1">
            <a:spLocks noChangeArrowheads="1"/>
          </p:cNvSpPr>
          <p:nvPr/>
        </p:nvSpPr>
        <p:spPr bwMode="auto">
          <a:xfrm>
            <a:off x="4705351" y="1576389"/>
            <a:ext cx="322263"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0</a:t>
            </a:r>
          </a:p>
        </p:txBody>
      </p:sp>
      <p:grpSp>
        <p:nvGrpSpPr>
          <p:cNvPr id="772101" name="Group 5"/>
          <p:cNvGrpSpPr>
            <a:grpSpLocks/>
          </p:cNvGrpSpPr>
          <p:nvPr/>
        </p:nvGrpSpPr>
        <p:grpSpPr bwMode="auto">
          <a:xfrm>
            <a:off x="9382125" y="1735138"/>
            <a:ext cx="1138238" cy="620712"/>
            <a:chOff x="4950" y="1093"/>
            <a:chExt cx="717" cy="391"/>
          </a:xfrm>
        </p:grpSpPr>
        <p:sp>
          <p:nvSpPr>
            <p:cNvPr id="86062" name="Text Box 25"/>
            <p:cNvSpPr txBox="1">
              <a:spLocks noChangeArrowheads="1"/>
            </p:cNvSpPr>
            <p:nvPr/>
          </p:nvSpPr>
          <p:spPr bwMode="auto">
            <a:xfrm>
              <a:off x="5206" y="1093"/>
              <a:ext cx="461"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46800" rIns="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4000"/>
                </a:lnSpc>
                <a:spcBef>
                  <a:spcPct val="0"/>
                </a:spcBef>
                <a:buFontTx/>
                <a:buNone/>
              </a:pPr>
              <a:r>
                <a:rPr lang="en-GB" altLang="zh-CN" sz="1800">
                  <a:solidFill>
                    <a:srgbClr val="FF3300"/>
                  </a:solidFill>
                  <a:latin typeface="微软雅黑" panose="020B0503020204020204" pitchFamily="34" charset="-122"/>
                  <a:ea typeface="微软雅黑" panose="020B0503020204020204" pitchFamily="34" charset="-122"/>
                  <a:cs typeface="msgothic"/>
                </a:rPr>
                <a:t>ESP </a:t>
              </a:r>
            </a:p>
            <a:p>
              <a:pPr algn="ctr">
                <a:lnSpc>
                  <a:spcPct val="98000"/>
                </a:lnSpc>
                <a:spcBef>
                  <a:spcPct val="0"/>
                </a:spcBef>
                <a:buFontTx/>
                <a:buNone/>
              </a:pPr>
              <a:r>
                <a:rPr lang="en-GB" altLang="zh-CN" sz="1800">
                  <a:solidFill>
                    <a:srgbClr val="FF3300"/>
                  </a:solidFill>
                  <a:latin typeface="微软雅黑" panose="020B0503020204020204" pitchFamily="34" charset="-122"/>
                  <a:ea typeface="微软雅黑" panose="020B0503020204020204" pitchFamily="34" charset="-122"/>
                  <a:cs typeface="msgothic"/>
                </a:rPr>
                <a:t>(</a:t>
              </a:r>
              <a:r>
                <a:rPr lang="zh-CN" altLang="en-GB" sz="1800">
                  <a:solidFill>
                    <a:srgbClr val="FF3300"/>
                  </a:solidFill>
                  <a:latin typeface="微软雅黑" panose="020B0503020204020204" pitchFamily="34" charset="-122"/>
                  <a:ea typeface="微软雅黑" panose="020B0503020204020204" pitchFamily="34" charset="-122"/>
                  <a:cs typeface="msgothic"/>
                </a:rPr>
                <a:t>栈顶</a:t>
              </a:r>
              <a:r>
                <a:rPr lang="en-GB" altLang="zh-CN" sz="1800">
                  <a:solidFill>
                    <a:srgbClr val="FF3300"/>
                  </a:solidFill>
                  <a:latin typeface="微软雅黑" panose="020B0503020204020204" pitchFamily="34" charset="-122"/>
                  <a:ea typeface="微软雅黑" panose="020B0503020204020204" pitchFamily="34" charset="-122"/>
                  <a:cs typeface="msgothic"/>
                </a:rPr>
                <a:t>)</a:t>
              </a:r>
            </a:p>
          </p:txBody>
        </p:sp>
        <p:sp>
          <p:nvSpPr>
            <p:cNvPr id="86063" name="Line 26"/>
            <p:cNvSpPr>
              <a:spLocks noChangeShapeType="1"/>
            </p:cNvSpPr>
            <p:nvPr/>
          </p:nvSpPr>
          <p:spPr bwMode="auto">
            <a:xfrm flipH="1">
              <a:off x="4950" y="1196"/>
              <a:ext cx="242" cy="1"/>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6022" name="Line 28"/>
          <p:cNvSpPr>
            <a:spLocks noChangeShapeType="1"/>
          </p:cNvSpPr>
          <p:nvPr/>
        </p:nvSpPr>
        <p:spPr bwMode="auto">
          <a:xfrm flipV="1">
            <a:off x="9498014" y="830264"/>
            <a:ext cx="1587" cy="46037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3" name="Text Box 29"/>
          <p:cNvSpPr txBox="1">
            <a:spLocks noChangeArrowheads="1"/>
          </p:cNvSpPr>
          <p:nvPr/>
        </p:nvSpPr>
        <p:spPr bwMode="auto">
          <a:xfrm>
            <a:off x="9812339" y="3959226"/>
            <a:ext cx="59212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900">
                <a:latin typeface="微软雅黑" panose="020B0503020204020204" pitchFamily="34" charset="-122"/>
                <a:ea typeface="微软雅黑" panose="020B0503020204020204" pitchFamily="34" charset="-122"/>
                <a:cs typeface="msgothic"/>
              </a:rPr>
              <a:t>brk</a:t>
            </a:r>
          </a:p>
        </p:txBody>
      </p:sp>
      <p:sp>
        <p:nvSpPr>
          <p:cNvPr id="86024" name="Line 30"/>
          <p:cNvSpPr>
            <a:spLocks noChangeShapeType="1"/>
          </p:cNvSpPr>
          <p:nvPr/>
        </p:nvSpPr>
        <p:spPr bwMode="auto">
          <a:xfrm flipH="1">
            <a:off x="9428164" y="4125914"/>
            <a:ext cx="384175" cy="1587"/>
          </a:xfrm>
          <a:prstGeom prst="line">
            <a:avLst/>
          </a:prstGeom>
          <a:noFill/>
          <a:ln w="3240">
            <a:solidFill>
              <a:srgbClr val="000066"/>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5" name="Text Box 31"/>
          <p:cNvSpPr txBox="1">
            <a:spLocks noChangeArrowheads="1"/>
          </p:cNvSpPr>
          <p:nvPr/>
        </p:nvSpPr>
        <p:spPr bwMode="auto">
          <a:xfrm>
            <a:off x="5016500" y="1042988"/>
            <a:ext cx="1579576" cy="3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a:latin typeface="微软雅黑" panose="020B0503020204020204" pitchFamily="34" charset="-122"/>
                <a:ea typeface="微软雅黑" panose="020B0503020204020204" pitchFamily="34" charset="-122"/>
                <a:cs typeface="msgothic"/>
              </a:rPr>
              <a:t>0xC00000000</a:t>
            </a:r>
          </a:p>
        </p:txBody>
      </p:sp>
      <p:sp>
        <p:nvSpPr>
          <p:cNvPr id="86026" name="Text Box 32"/>
          <p:cNvSpPr txBox="1">
            <a:spLocks noChangeArrowheads="1"/>
          </p:cNvSpPr>
          <p:nvPr/>
        </p:nvSpPr>
        <p:spPr bwMode="auto">
          <a:xfrm>
            <a:off x="5173663" y="5916613"/>
            <a:ext cx="1441718" cy="3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a:latin typeface="微软雅黑" panose="020B0503020204020204" pitchFamily="34" charset="-122"/>
                <a:ea typeface="微软雅黑" panose="020B0503020204020204" pitchFamily="34" charset="-122"/>
                <a:cs typeface="msgothic"/>
              </a:rPr>
              <a:t>0x08048000</a:t>
            </a:r>
          </a:p>
        </p:txBody>
      </p:sp>
      <p:sp>
        <p:nvSpPr>
          <p:cNvPr id="86027" name="Rectangle 14"/>
          <p:cNvSpPr>
            <a:spLocks noChangeArrowheads="1"/>
          </p:cNvSpPr>
          <p:nvPr/>
        </p:nvSpPr>
        <p:spPr bwMode="auto">
          <a:xfrm>
            <a:off x="6527801" y="814389"/>
            <a:ext cx="2830513" cy="517525"/>
          </a:xfrm>
          <a:prstGeom prst="rect">
            <a:avLst/>
          </a:prstGeom>
          <a:solidFill>
            <a:srgbClr val="F1C7C7"/>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内核虚存区</a:t>
            </a:r>
          </a:p>
        </p:txBody>
      </p:sp>
      <p:sp>
        <p:nvSpPr>
          <p:cNvPr id="86028" name="Rectangle 15"/>
          <p:cNvSpPr>
            <a:spLocks noChangeArrowheads="1"/>
          </p:cNvSpPr>
          <p:nvPr/>
        </p:nvSpPr>
        <p:spPr bwMode="auto">
          <a:xfrm>
            <a:off x="6527801" y="26225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共享库区域</a:t>
            </a:r>
          </a:p>
        </p:txBody>
      </p:sp>
      <p:sp>
        <p:nvSpPr>
          <p:cNvPr id="33808" name="Rectangle 16"/>
          <p:cNvSpPr>
            <a:spLocks noChangeArrowheads="1"/>
          </p:cNvSpPr>
          <p:nvPr/>
        </p:nvSpPr>
        <p:spPr bwMode="auto">
          <a:xfrm>
            <a:off x="6527801" y="3328988"/>
            <a:ext cx="2830513" cy="768350"/>
          </a:xfrm>
          <a:prstGeom prst="rect">
            <a:avLst/>
          </a:prstGeom>
          <a:solidFill>
            <a:schemeClr val="bg1"/>
          </a:solidFill>
          <a:ln w="3302">
            <a:solidFill>
              <a:schemeClr val="tx1"/>
            </a:solidFill>
            <a:miter lim="800000"/>
            <a:headEnd/>
            <a:tailEnd/>
          </a:ln>
        </p:spPr>
        <p:txBody>
          <a:bodyPr wrap="none" anchor="ctr"/>
          <a:lstStyle/>
          <a:p>
            <a:pPr>
              <a:defRPr/>
            </a:pPr>
            <a:endParaRPr lang="en-US" sz="2400">
              <a:latin typeface="Arial Narrow" pitchFamily="34" charset="0"/>
              <a:ea typeface="+mn-ea"/>
            </a:endParaRPr>
          </a:p>
        </p:txBody>
      </p:sp>
      <p:sp>
        <p:nvSpPr>
          <p:cNvPr id="86030" name="Rectangle 17"/>
          <p:cNvSpPr>
            <a:spLocks noChangeArrowheads="1"/>
          </p:cNvSpPr>
          <p:nvPr/>
        </p:nvSpPr>
        <p:spPr bwMode="auto">
          <a:xfrm>
            <a:off x="6527801" y="40957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zh-CN" altLang="en-GB" sz="2000">
                <a:latin typeface="微软雅黑" panose="020B0503020204020204" pitchFamily="34" charset="-122"/>
                <a:ea typeface="微软雅黑" panose="020B0503020204020204" pitchFamily="34" charset="-122"/>
                <a:cs typeface="msgothic"/>
              </a:rPr>
              <a:t>堆（</a:t>
            </a:r>
            <a:r>
              <a:rPr lang="en-GB" altLang="zh-CN" sz="2000">
                <a:latin typeface="微软雅黑" panose="020B0503020204020204" pitchFamily="34" charset="-122"/>
                <a:ea typeface="微软雅黑" panose="020B0503020204020204" pitchFamily="34" charset="-122"/>
                <a:cs typeface="msgothic"/>
              </a:rPr>
              <a:t>heap</a:t>
            </a:r>
            <a:r>
              <a:rPr lang="zh-CN" altLang="en-GB" sz="2000">
                <a:latin typeface="微软雅黑" panose="020B0503020204020204" pitchFamily="34" charset="-122"/>
                <a:ea typeface="微软雅黑" panose="020B0503020204020204" pitchFamily="34" charset="-122"/>
                <a:cs typeface="msgothic"/>
              </a:rPr>
              <a:t>）</a:t>
            </a:r>
          </a:p>
          <a:p>
            <a:pPr algn="ctr">
              <a:lnSpc>
                <a:spcPct val="98000"/>
              </a:lnSpc>
              <a:spcBef>
                <a:spcPct val="0"/>
              </a:spcBef>
              <a:buNone/>
            </a:pPr>
            <a:r>
              <a:rPr lang="en-GB" altLang="zh-CN" sz="2000">
                <a:latin typeface="微软雅黑" panose="020B0503020204020204" pitchFamily="34" charset="-122"/>
                <a:ea typeface="微软雅黑" panose="020B0503020204020204" pitchFamily="34" charset="-122"/>
                <a:cs typeface="msgothic"/>
              </a:rPr>
              <a:t>(</a:t>
            </a:r>
            <a:r>
              <a:rPr lang="zh-CN" altLang="en-GB" sz="2000">
                <a:latin typeface="微软雅黑" panose="020B0503020204020204" pitchFamily="34" charset="-122"/>
                <a:ea typeface="微软雅黑" panose="020B0503020204020204" pitchFamily="34" charset="-122"/>
                <a:cs typeface="msgothic"/>
              </a:rPr>
              <a:t>由</a:t>
            </a:r>
            <a:r>
              <a:rPr lang="en-GB" altLang="zh-CN" sz="2000">
                <a:latin typeface="微软雅黑" panose="020B0503020204020204" pitchFamily="34" charset="-122"/>
                <a:ea typeface="微软雅黑" panose="020B0503020204020204" pitchFamily="34" charset="-122"/>
                <a:cs typeface="msgothic"/>
              </a:rPr>
              <a:t>malloc</a:t>
            </a:r>
            <a:r>
              <a:rPr lang="zh-CN" altLang="en-GB" sz="2000">
                <a:latin typeface="微软雅黑" panose="020B0503020204020204" pitchFamily="34" charset="-122"/>
                <a:ea typeface="微软雅黑" panose="020B0503020204020204" pitchFamily="34" charset="-122"/>
                <a:cs typeface="msgothic"/>
              </a:rPr>
              <a:t>动态生成</a:t>
            </a:r>
            <a:r>
              <a:rPr lang="en-GB" altLang="zh-CN" sz="2000">
                <a:latin typeface="Calibri" panose="020F0502020204030204" pitchFamily="34" charset="0"/>
                <a:ea typeface="微软雅黑" panose="020B0503020204020204" pitchFamily="34" charset="-122"/>
                <a:cs typeface="msgothic"/>
              </a:rPr>
              <a:t>)</a:t>
            </a:r>
          </a:p>
        </p:txBody>
      </p:sp>
      <p:sp>
        <p:nvSpPr>
          <p:cNvPr id="86031" name="Line 19"/>
          <p:cNvSpPr>
            <a:spLocks noChangeShapeType="1"/>
          </p:cNvSpPr>
          <p:nvPr/>
        </p:nvSpPr>
        <p:spPr bwMode="auto">
          <a:xfrm flipV="1">
            <a:off x="7939089" y="3678239"/>
            <a:ext cx="1587" cy="407987"/>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2114" name="Rectangle 20"/>
          <p:cNvSpPr>
            <a:spLocks noChangeArrowheads="1"/>
          </p:cNvSpPr>
          <p:nvPr/>
        </p:nvSpPr>
        <p:spPr bwMode="auto">
          <a:xfrm>
            <a:off x="6527801" y="1300164"/>
            <a:ext cx="2830513" cy="598487"/>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1800">
                <a:solidFill>
                  <a:srgbClr val="FF3300"/>
                </a:solidFill>
                <a:latin typeface="微软雅黑" panose="020B0503020204020204" pitchFamily="34" charset="-122"/>
                <a:ea typeface="微软雅黑" panose="020B0503020204020204" pitchFamily="34" charset="-122"/>
                <a:cs typeface="msgothic"/>
              </a:rPr>
              <a:t>用户栈（</a:t>
            </a:r>
            <a:r>
              <a:rPr lang="en-GB" altLang="zh-CN" sz="1800">
                <a:solidFill>
                  <a:srgbClr val="FF3300"/>
                </a:solidFill>
                <a:latin typeface="微软雅黑" panose="020B0503020204020204" pitchFamily="34" charset="-122"/>
                <a:ea typeface="微软雅黑" panose="020B0503020204020204" pitchFamily="34" charset="-122"/>
                <a:cs typeface="msgothic"/>
              </a:rPr>
              <a:t>User stack</a:t>
            </a:r>
            <a:r>
              <a:rPr lang="zh-CN" altLang="en-GB" sz="1800">
                <a:solidFill>
                  <a:srgbClr val="FF3300"/>
                </a:solidFill>
                <a:latin typeface="微软雅黑" panose="020B0503020204020204" pitchFamily="34" charset="-122"/>
                <a:ea typeface="微软雅黑" panose="020B0503020204020204" pitchFamily="34" charset="-122"/>
                <a:cs typeface="msgothic"/>
              </a:rPr>
              <a:t>）</a:t>
            </a:r>
          </a:p>
          <a:p>
            <a:pPr algn="ctr">
              <a:lnSpc>
                <a:spcPct val="98000"/>
              </a:lnSpc>
              <a:spcBef>
                <a:spcPct val="0"/>
              </a:spcBef>
              <a:buFontTx/>
              <a:buNone/>
            </a:pPr>
            <a:r>
              <a:rPr lang="zh-CN" altLang="en-GB" sz="2000">
                <a:solidFill>
                  <a:srgbClr val="FF3300"/>
                </a:solidFill>
                <a:latin typeface="Calibri" panose="020F0502020204030204" pitchFamily="34" charset="0"/>
                <a:ea typeface="微软雅黑" panose="020B0503020204020204" pitchFamily="34" charset="-122"/>
                <a:cs typeface="msgothic"/>
              </a:rPr>
              <a:t>动态生成</a:t>
            </a:r>
          </a:p>
        </p:txBody>
      </p:sp>
      <p:sp>
        <p:nvSpPr>
          <p:cNvPr id="86033" name="Line 21"/>
          <p:cNvSpPr>
            <a:spLocks noChangeShapeType="1"/>
          </p:cNvSpPr>
          <p:nvPr/>
        </p:nvSpPr>
        <p:spPr bwMode="auto">
          <a:xfrm flipV="1">
            <a:off x="7939089" y="2382838"/>
            <a:ext cx="1587" cy="246062"/>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34" name="Line 22"/>
          <p:cNvSpPr>
            <a:spLocks noChangeShapeType="1"/>
          </p:cNvSpPr>
          <p:nvPr/>
        </p:nvSpPr>
        <p:spPr bwMode="auto">
          <a:xfrm>
            <a:off x="7939089" y="1898650"/>
            <a:ext cx="1587" cy="242888"/>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5" name="Rectangle 23"/>
          <p:cNvSpPr>
            <a:spLocks noChangeArrowheads="1"/>
          </p:cNvSpPr>
          <p:nvPr/>
        </p:nvSpPr>
        <p:spPr bwMode="auto">
          <a:xfrm>
            <a:off x="6527801" y="6180139"/>
            <a:ext cx="2830513"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zh-CN" altLang="en-GB">
                <a:latin typeface="微软雅黑" panose="020B0503020204020204" pitchFamily="34" charset="-122"/>
                <a:ea typeface="微软雅黑" panose="020B0503020204020204" pitchFamily="34" charset="-122"/>
                <a:cs typeface="msgothic"/>
              </a:rPr>
              <a:t>未使用</a:t>
            </a:r>
          </a:p>
        </p:txBody>
      </p:sp>
      <p:sp>
        <p:nvSpPr>
          <p:cNvPr id="86036" name="Text Box 24"/>
          <p:cNvSpPr txBox="1">
            <a:spLocks noChangeArrowheads="1"/>
          </p:cNvSpPr>
          <p:nvPr/>
        </p:nvSpPr>
        <p:spPr bwMode="auto">
          <a:xfrm>
            <a:off x="6259513" y="6411914"/>
            <a:ext cx="318014" cy="33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en-GB" altLang="zh-CN" sz="1600">
                <a:latin typeface="Arial Black" panose="020B0A04020102020204" pitchFamily="34" charset="0"/>
                <a:ea typeface="msgothic"/>
                <a:cs typeface="msgothic"/>
              </a:rPr>
              <a:t>0</a:t>
            </a:r>
          </a:p>
        </p:txBody>
      </p:sp>
      <p:sp>
        <p:nvSpPr>
          <p:cNvPr id="33826" name="Rectangle 34"/>
          <p:cNvSpPr>
            <a:spLocks noChangeArrowheads="1"/>
          </p:cNvSpPr>
          <p:nvPr/>
        </p:nvSpPr>
        <p:spPr bwMode="auto">
          <a:xfrm>
            <a:off x="6527801" y="4803775"/>
            <a:ext cx="2830513" cy="71278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zh-CN" altLang="en-GB" sz="2000">
                <a:latin typeface="微软雅黑" panose="020B0503020204020204" pitchFamily="34" charset="-122"/>
                <a:ea typeface="微软雅黑" panose="020B0503020204020204" pitchFamily="34" charset="-122"/>
                <a:cs typeface="msgothic"/>
              </a:rPr>
              <a:t>读写数据段</a:t>
            </a:r>
          </a:p>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(.data, .bss)</a:t>
            </a:r>
          </a:p>
        </p:txBody>
      </p:sp>
      <p:sp>
        <p:nvSpPr>
          <p:cNvPr id="86038" name="Rectangle 35"/>
          <p:cNvSpPr>
            <a:spLocks noChangeArrowheads="1"/>
          </p:cNvSpPr>
          <p:nvPr/>
        </p:nvSpPr>
        <p:spPr bwMode="auto">
          <a:xfrm>
            <a:off x="6527801" y="5468938"/>
            <a:ext cx="2830513" cy="711200"/>
          </a:xfrm>
          <a:prstGeom prst="rect">
            <a:avLst/>
          </a:prstGeom>
          <a:solidFill>
            <a:srgbClr val="F6F5BD"/>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zh-CN" altLang="en-GB" sz="2000">
                <a:latin typeface="微软雅黑" panose="020B0503020204020204" pitchFamily="34" charset="-122"/>
                <a:ea typeface="微软雅黑" panose="020B0503020204020204" pitchFamily="34" charset="-122"/>
                <a:cs typeface="msgothic"/>
              </a:rPr>
              <a:t>只读代码段</a:t>
            </a:r>
          </a:p>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(.init, .text</a:t>
            </a:r>
            <a:r>
              <a:rPr lang="en-GB" altLang="zh-CN" sz="1600">
                <a:latin typeface="Calibri" panose="020F0502020204030204" pitchFamily="34" charset="0"/>
                <a:ea typeface="微软雅黑" panose="020B0503020204020204" pitchFamily="34" charset="-122"/>
                <a:cs typeface="msgothic"/>
              </a:rPr>
              <a:t>, </a:t>
            </a:r>
            <a:r>
              <a:rPr lang="en-GB" altLang="zh-CN" sz="1800">
                <a:latin typeface="微软雅黑" panose="020B0503020204020204" pitchFamily="34" charset="-122"/>
                <a:ea typeface="微软雅黑" panose="020B0503020204020204" pitchFamily="34" charset="-122"/>
                <a:cs typeface="msgothic"/>
              </a:rPr>
              <a:t>.rodata</a:t>
            </a:r>
            <a:r>
              <a:rPr lang="en-GB" altLang="zh-CN" sz="1600">
                <a:latin typeface="Calibri" panose="020F0502020204030204" pitchFamily="34" charset="0"/>
                <a:ea typeface="微软雅黑" panose="020B0503020204020204" pitchFamily="34" charset="-122"/>
                <a:cs typeface="msgothic"/>
              </a:rPr>
              <a:t>)</a:t>
            </a:r>
          </a:p>
        </p:txBody>
      </p:sp>
      <p:grpSp>
        <p:nvGrpSpPr>
          <p:cNvPr id="86039" name="Group 25"/>
          <p:cNvGrpSpPr>
            <a:grpSpLocks/>
          </p:cNvGrpSpPr>
          <p:nvPr/>
        </p:nvGrpSpPr>
        <p:grpSpPr bwMode="auto">
          <a:xfrm>
            <a:off x="9391651" y="4879975"/>
            <a:ext cx="1071563" cy="1327150"/>
            <a:chOff x="4956" y="3074"/>
            <a:chExt cx="675" cy="836"/>
          </a:xfrm>
        </p:grpSpPr>
        <p:sp>
          <p:nvSpPr>
            <p:cNvPr id="86060" name="AutoShape 36"/>
            <p:cNvSpPr>
              <a:spLocks/>
            </p:cNvSpPr>
            <p:nvPr/>
          </p:nvSpPr>
          <p:spPr bwMode="auto">
            <a:xfrm>
              <a:off x="4956" y="3094"/>
              <a:ext cx="140" cy="816"/>
            </a:xfrm>
            <a:prstGeom prst="rightBrace">
              <a:avLst>
                <a:gd name="adj1" fmla="val 48571"/>
                <a:gd name="adj2" fmla="val 50000"/>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en-US" altLang="zh-CN">
                <a:latin typeface="Arial Narrow" panose="020B0606020202030204" pitchFamily="34" charset="0"/>
              </a:endParaRPr>
            </a:p>
          </p:txBody>
        </p:sp>
        <p:sp>
          <p:nvSpPr>
            <p:cNvPr id="86061" name="Text Box 37"/>
            <p:cNvSpPr txBox="1">
              <a:spLocks noChangeArrowheads="1"/>
            </p:cNvSpPr>
            <p:nvPr/>
          </p:nvSpPr>
          <p:spPr bwMode="auto">
            <a:xfrm>
              <a:off x="5161" y="3074"/>
              <a:ext cx="47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zh-CN" altLang="en-GB" sz="1900">
                  <a:solidFill>
                    <a:srgbClr val="FF0000"/>
                  </a:solidFill>
                  <a:latin typeface="Calibri" panose="020F0502020204030204" pitchFamily="34" charset="0"/>
                  <a:ea typeface="微软雅黑" panose="020B0503020204020204" pitchFamily="34" charset="-122"/>
                  <a:cs typeface="msgothic"/>
                </a:rPr>
                <a:t>从可执行文件装入</a:t>
              </a:r>
            </a:p>
          </p:txBody>
        </p:sp>
      </p:grpSp>
      <p:sp>
        <p:nvSpPr>
          <p:cNvPr id="33794" name="Rectangle 2"/>
          <p:cNvSpPr>
            <a:spLocks noChangeArrowheads="1"/>
          </p:cNvSpPr>
          <p:nvPr/>
        </p:nvSpPr>
        <p:spPr bwMode="auto">
          <a:xfrm>
            <a:off x="1771650" y="1554164"/>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ELF </a:t>
            </a:r>
            <a:r>
              <a:rPr lang="zh-CN" altLang="en-GB">
                <a:latin typeface="微软雅黑" panose="020B0503020204020204" pitchFamily="34" charset="-122"/>
                <a:ea typeface="微软雅黑" panose="020B0503020204020204" pitchFamily="34" charset="-122"/>
                <a:cs typeface="msgothic"/>
              </a:rPr>
              <a:t>头</a:t>
            </a:r>
          </a:p>
        </p:txBody>
      </p:sp>
      <p:sp>
        <p:nvSpPr>
          <p:cNvPr id="86041" name="Rectangle 3"/>
          <p:cNvSpPr>
            <a:spLocks noChangeArrowheads="1"/>
          </p:cNvSpPr>
          <p:nvPr/>
        </p:nvSpPr>
        <p:spPr bwMode="auto">
          <a:xfrm>
            <a:off x="1771650" y="1989139"/>
            <a:ext cx="2971800" cy="695325"/>
          </a:xfrm>
          <a:prstGeom prst="rect">
            <a:avLst/>
          </a:prstGeom>
          <a:solidFill>
            <a:srgbClr val="993366">
              <a:alpha val="9019"/>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zh-CN" altLang="en-GB" sz="2000">
                <a:solidFill>
                  <a:srgbClr val="3333CC"/>
                </a:solidFill>
                <a:latin typeface="微软雅黑" panose="020B0503020204020204" pitchFamily="34" charset="-122"/>
                <a:ea typeface="微软雅黑" panose="020B0503020204020204" pitchFamily="34" charset="-122"/>
                <a:cs typeface="msgothic"/>
              </a:rPr>
              <a:t>程序（段）头表</a:t>
            </a:r>
          </a:p>
        </p:txBody>
      </p:sp>
      <p:sp>
        <p:nvSpPr>
          <p:cNvPr id="86042" name="Rectangle 4"/>
          <p:cNvSpPr>
            <a:spLocks noChangeArrowheads="1"/>
          </p:cNvSpPr>
          <p:nvPr/>
        </p:nvSpPr>
        <p:spPr bwMode="auto">
          <a:xfrm>
            <a:off x="1771650" y="3119439"/>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.text </a:t>
            </a:r>
            <a:r>
              <a:rPr lang="zh-CN" altLang="en-GB" sz="1800">
                <a:latin typeface="微软雅黑" panose="020B0503020204020204" pitchFamily="34" charset="-122"/>
                <a:ea typeface="微软雅黑" panose="020B0503020204020204" pitchFamily="34" charset="-122"/>
                <a:cs typeface="msgothic"/>
              </a:rPr>
              <a:t>节</a:t>
            </a:r>
          </a:p>
        </p:txBody>
      </p:sp>
      <p:sp>
        <p:nvSpPr>
          <p:cNvPr id="33797" name="Rectangle 5"/>
          <p:cNvSpPr>
            <a:spLocks noChangeArrowheads="1"/>
          </p:cNvSpPr>
          <p:nvPr/>
        </p:nvSpPr>
        <p:spPr bwMode="auto">
          <a:xfrm>
            <a:off x="1771650" y="3989389"/>
            <a:ext cx="2971800" cy="434975"/>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.data </a:t>
            </a:r>
            <a:r>
              <a:rPr lang="zh-CN" altLang="en-GB">
                <a:latin typeface="微软雅黑" panose="020B0503020204020204" pitchFamily="34" charset="-122"/>
                <a:ea typeface="微软雅黑" panose="020B0503020204020204" pitchFamily="34" charset="-122"/>
                <a:cs typeface="msgothic"/>
              </a:rPr>
              <a:t>节</a:t>
            </a:r>
          </a:p>
        </p:txBody>
      </p:sp>
      <p:sp>
        <p:nvSpPr>
          <p:cNvPr id="33798" name="Rectangle 6"/>
          <p:cNvSpPr>
            <a:spLocks noChangeArrowheads="1"/>
          </p:cNvSpPr>
          <p:nvPr/>
        </p:nvSpPr>
        <p:spPr bwMode="auto">
          <a:xfrm>
            <a:off x="1771650" y="4424364"/>
            <a:ext cx="2971800" cy="433387"/>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.bss </a:t>
            </a:r>
            <a:r>
              <a:rPr lang="zh-CN" altLang="en-GB">
                <a:latin typeface="微软雅黑" panose="020B0503020204020204" pitchFamily="34" charset="-122"/>
                <a:ea typeface="微软雅黑" panose="020B0503020204020204" pitchFamily="34" charset="-122"/>
                <a:cs typeface="msgothic"/>
              </a:rPr>
              <a:t>节</a:t>
            </a:r>
          </a:p>
        </p:txBody>
      </p:sp>
      <p:sp>
        <p:nvSpPr>
          <p:cNvPr id="33799" name="Rectangle 7"/>
          <p:cNvSpPr>
            <a:spLocks noChangeArrowheads="1"/>
          </p:cNvSpPr>
          <p:nvPr/>
        </p:nvSpPr>
        <p:spPr bwMode="auto">
          <a:xfrm>
            <a:off x="1771650" y="4857751"/>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.symtab </a:t>
            </a:r>
            <a:r>
              <a:rPr lang="zh-CN" altLang="en-GB">
                <a:latin typeface="微软雅黑" panose="020B0503020204020204" pitchFamily="34" charset="-122"/>
                <a:ea typeface="微软雅黑" panose="020B0503020204020204" pitchFamily="34" charset="-122"/>
                <a:cs typeface="msgothic"/>
              </a:rPr>
              <a:t>节</a:t>
            </a:r>
          </a:p>
        </p:txBody>
      </p:sp>
      <p:sp>
        <p:nvSpPr>
          <p:cNvPr id="33802" name="Rectangle 10"/>
          <p:cNvSpPr>
            <a:spLocks noChangeArrowheads="1"/>
          </p:cNvSpPr>
          <p:nvPr/>
        </p:nvSpPr>
        <p:spPr bwMode="auto">
          <a:xfrm>
            <a:off x="1771650" y="5292726"/>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.debug </a:t>
            </a:r>
            <a:r>
              <a:rPr lang="zh-CN" altLang="en-GB">
                <a:latin typeface="微软雅黑" panose="020B0503020204020204" pitchFamily="34" charset="-122"/>
                <a:ea typeface="微软雅黑" panose="020B0503020204020204" pitchFamily="34" charset="-122"/>
                <a:cs typeface="msgothic"/>
              </a:rPr>
              <a:t>节</a:t>
            </a:r>
          </a:p>
        </p:txBody>
      </p:sp>
      <p:sp>
        <p:nvSpPr>
          <p:cNvPr id="86047" name="Rectangle 5"/>
          <p:cNvSpPr>
            <a:spLocks noChangeArrowheads="1"/>
          </p:cNvSpPr>
          <p:nvPr/>
        </p:nvSpPr>
        <p:spPr bwMode="auto">
          <a:xfrm>
            <a:off x="1771650" y="3554414"/>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.rodata </a:t>
            </a:r>
            <a:r>
              <a:rPr lang="zh-CN" altLang="en-GB" sz="1800">
                <a:latin typeface="微软雅黑" panose="020B0503020204020204" pitchFamily="34" charset="-122"/>
                <a:ea typeface="微软雅黑" panose="020B0503020204020204" pitchFamily="34" charset="-122"/>
                <a:cs typeface="msgothic"/>
              </a:rPr>
              <a:t>节</a:t>
            </a:r>
          </a:p>
        </p:txBody>
      </p:sp>
      <p:sp>
        <p:nvSpPr>
          <p:cNvPr id="40" name="Rectangle 10"/>
          <p:cNvSpPr>
            <a:spLocks noChangeArrowheads="1"/>
          </p:cNvSpPr>
          <p:nvPr/>
        </p:nvSpPr>
        <p:spPr bwMode="auto">
          <a:xfrm>
            <a:off x="1771650" y="5727701"/>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.line </a:t>
            </a:r>
            <a:r>
              <a:rPr lang="zh-CN" altLang="en-GB">
                <a:latin typeface="微软雅黑" panose="020B0503020204020204" pitchFamily="34" charset="-122"/>
                <a:ea typeface="微软雅黑" panose="020B0503020204020204" pitchFamily="34" charset="-122"/>
                <a:cs typeface="msgothic"/>
              </a:rPr>
              <a:t>节</a:t>
            </a:r>
          </a:p>
        </p:txBody>
      </p:sp>
      <p:sp>
        <p:nvSpPr>
          <p:cNvPr id="86049" name="Rectangle 4"/>
          <p:cNvSpPr>
            <a:spLocks noChangeArrowheads="1"/>
          </p:cNvSpPr>
          <p:nvPr/>
        </p:nvSpPr>
        <p:spPr bwMode="auto">
          <a:xfrm>
            <a:off x="1771650" y="2684464"/>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.init </a:t>
            </a:r>
            <a:r>
              <a:rPr lang="zh-CN" altLang="en-GB" sz="1800">
                <a:latin typeface="微软雅黑" panose="020B0503020204020204" pitchFamily="34" charset="-122"/>
                <a:ea typeface="微软雅黑" panose="020B0503020204020204" pitchFamily="34" charset="-122"/>
                <a:cs typeface="msgothic"/>
              </a:rPr>
              <a:t>节</a:t>
            </a:r>
          </a:p>
        </p:txBody>
      </p:sp>
      <p:sp>
        <p:nvSpPr>
          <p:cNvPr id="42" name="Rectangle 10"/>
          <p:cNvSpPr>
            <a:spLocks noChangeArrowheads="1"/>
          </p:cNvSpPr>
          <p:nvPr/>
        </p:nvSpPr>
        <p:spPr bwMode="auto">
          <a:xfrm>
            <a:off x="1771650" y="6162676"/>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a:latin typeface="微软雅黑" panose="020B0503020204020204" pitchFamily="34" charset="-122"/>
                <a:ea typeface="微软雅黑" panose="020B0503020204020204" pitchFamily="34" charset="-122"/>
                <a:cs typeface="msgothic"/>
              </a:rPr>
              <a:t>.strtab </a:t>
            </a:r>
            <a:r>
              <a:rPr lang="zh-CN" altLang="en-GB">
                <a:latin typeface="微软雅黑" panose="020B0503020204020204" pitchFamily="34" charset="-122"/>
                <a:ea typeface="微软雅黑" panose="020B0503020204020204" pitchFamily="34" charset="-122"/>
                <a:cs typeface="msgothic"/>
              </a:rPr>
              <a:t>节</a:t>
            </a:r>
          </a:p>
        </p:txBody>
      </p:sp>
      <p:grpSp>
        <p:nvGrpSpPr>
          <p:cNvPr id="86051" name="Group 40"/>
          <p:cNvGrpSpPr>
            <a:grpSpLocks/>
          </p:cNvGrpSpPr>
          <p:nvPr/>
        </p:nvGrpSpPr>
        <p:grpSpPr bwMode="auto">
          <a:xfrm>
            <a:off x="4846639" y="3990975"/>
            <a:ext cx="1652587" cy="1214438"/>
            <a:chOff x="2039" y="2533"/>
            <a:chExt cx="1114" cy="746"/>
          </a:xfrm>
        </p:grpSpPr>
        <p:sp>
          <p:nvSpPr>
            <p:cNvPr id="86058" name="Line 41"/>
            <p:cNvSpPr>
              <a:spLocks noChangeShapeType="1"/>
            </p:cNvSpPr>
            <p:nvPr/>
          </p:nvSpPr>
          <p:spPr bwMode="auto">
            <a:xfrm>
              <a:off x="2257" y="2823"/>
              <a:ext cx="896" cy="456"/>
            </a:xfrm>
            <a:prstGeom prst="line">
              <a:avLst/>
            </a:prstGeom>
            <a:noFill/>
            <a:ln w="381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59" name="AutoShape 42"/>
            <p:cNvSpPr>
              <a:spLocks/>
            </p:cNvSpPr>
            <p:nvPr/>
          </p:nvSpPr>
          <p:spPr bwMode="auto">
            <a:xfrm>
              <a:off x="2039" y="2533"/>
              <a:ext cx="192" cy="539"/>
            </a:xfrm>
            <a:prstGeom prst="rightBrace">
              <a:avLst>
                <a:gd name="adj1" fmla="val 23394"/>
                <a:gd name="adj2" fmla="val 50000"/>
              </a:avLst>
            </a:prstGeom>
            <a:noFill/>
            <a:ln w="38100">
              <a:solidFill>
                <a:srgbClr val="0066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86052" name="Group 43"/>
          <p:cNvGrpSpPr>
            <a:grpSpLocks/>
          </p:cNvGrpSpPr>
          <p:nvPr/>
        </p:nvGrpSpPr>
        <p:grpSpPr bwMode="auto">
          <a:xfrm>
            <a:off x="4926013" y="1719264"/>
            <a:ext cx="1581150" cy="4122737"/>
            <a:chOff x="2157" y="1070"/>
            <a:chExt cx="996" cy="2597"/>
          </a:xfrm>
        </p:grpSpPr>
        <p:sp>
          <p:nvSpPr>
            <p:cNvPr id="86056" name="Line 44"/>
            <p:cNvSpPr>
              <a:spLocks noChangeShapeType="1"/>
            </p:cNvSpPr>
            <p:nvPr/>
          </p:nvSpPr>
          <p:spPr bwMode="auto">
            <a:xfrm>
              <a:off x="2313" y="1790"/>
              <a:ext cx="840" cy="187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57" name="AutoShape 45"/>
            <p:cNvSpPr>
              <a:spLocks/>
            </p:cNvSpPr>
            <p:nvPr/>
          </p:nvSpPr>
          <p:spPr bwMode="auto">
            <a:xfrm>
              <a:off x="2157" y="1070"/>
              <a:ext cx="129" cy="1417"/>
            </a:xfrm>
            <a:prstGeom prst="rightBrace">
              <a:avLst>
                <a:gd name="adj1" fmla="val 91537"/>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sp>
        <p:nvSpPr>
          <p:cNvPr id="86053" name="Text Box 46"/>
          <p:cNvSpPr txBox="1">
            <a:spLocks noChangeArrowheads="1"/>
          </p:cNvSpPr>
          <p:nvPr/>
        </p:nvSpPr>
        <p:spPr bwMode="auto">
          <a:xfrm>
            <a:off x="9550401" y="898526"/>
            <a:ext cx="841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1GB</a:t>
            </a:r>
          </a:p>
        </p:txBody>
      </p:sp>
      <p:sp>
        <p:nvSpPr>
          <p:cNvPr id="772143" name="Text Box 47"/>
          <p:cNvSpPr txBox="1">
            <a:spLocks noChangeArrowheads="1"/>
          </p:cNvSpPr>
          <p:nvPr/>
        </p:nvSpPr>
        <p:spPr bwMode="auto">
          <a:xfrm>
            <a:off x="5105401" y="1808164"/>
            <a:ext cx="1349375"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	</a:t>
            </a:r>
            <a:r>
              <a:rPr lang="zh-CN" altLang="en-US" sz="2000">
                <a:solidFill>
                  <a:srgbClr val="3333CC"/>
                </a:solidFill>
                <a:latin typeface="微软雅黑" panose="020B0503020204020204" pitchFamily="34" charset="-122"/>
                <a:ea typeface="微软雅黑" panose="020B0503020204020204" pitchFamily="34" charset="-122"/>
              </a:rPr>
              <a:t>从高地址向低地址增长！</a:t>
            </a:r>
          </a:p>
        </p:txBody>
      </p:sp>
      <p:sp>
        <p:nvSpPr>
          <p:cNvPr id="48" name="Text Box 16"/>
          <p:cNvSpPr txBox="1">
            <a:spLocks noChangeArrowheads="1"/>
          </p:cNvSpPr>
          <p:nvPr/>
        </p:nvSpPr>
        <p:spPr bwMode="auto">
          <a:xfrm>
            <a:off x="1524001" y="687389"/>
            <a:ext cx="4500563" cy="7699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200">
                <a:solidFill>
                  <a:srgbClr val="FF3300"/>
                </a:solidFill>
                <a:latin typeface="微软雅黑" panose="020B0503020204020204" pitchFamily="34" charset="-122"/>
                <a:ea typeface="微软雅黑" panose="020B0503020204020204" pitchFamily="34" charset="-122"/>
              </a:rPr>
              <a:t>IA-32</a:t>
            </a:r>
            <a:r>
              <a:rPr lang="zh-CN" altLang="en-US" sz="2200">
                <a:solidFill>
                  <a:srgbClr val="FF3300"/>
                </a:solidFill>
                <a:latin typeface="微软雅黑" panose="020B0503020204020204" pitchFamily="34" charset="-122"/>
                <a:ea typeface="微软雅黑" panose="020B0503020204020204" pitchFamily="34" charset="-122"/>
              </a:rPr>
              <a:t>中参数通过</a:t>
            </a:r>
            <a:r>
              <a:rPr lang="zh-CN" altLang="en-US" sz="2200">
                <a:solidFill>
                  <a:srgbClr val="3333CC"/>
                </a:solidFill>
                <a:latin typeface="微软雅黑" panose="020B0503020204020204" pitchFamily="34" charset="-122"/>
                <a:ea typeface="微软雅黑" panose="020B0503020204020204" pitchFamily="34" charset="-122"/>
              </a:rPr>
              <a:t>栈</a:t>
            </a:r>
            <a:r>
              <a:rPr lang="zh-CN" altLang="en-US" sz="2200">
                <a:solidFill>
                  <a:srgbClr val="FF3300"/>
                </a:solidFill>
                <a:latin typeface="微软雅黑" panose="020B0503020204020204" pitchFamily="34" charset="-122"/>
                <a:ea typeface="微软雅黑" panose="020B0503020204020204" pitchFamily="34" charset="-122"/>
              </a:rPr>
              <a:t>来传递</a:t>
            </a:r>
          </a:p>
          <a:p>
            <a:pPr>
              <a:lnSpc>
                <a:spcPct val="100000"/>
              </a:lnSpc>
              <a:spcBef>
                <a:spcPct val="0"/>
              </a:spcBef>
              <a:buFontTx/>
              <a:buNone/>
            </a:pPr>
            <a:r>
              <a:rPr lang="zh-CN" altLang="en-US" sz="2200">
                <a:solidFill>
                  <a:srgbClr val="3333CC"/>
                </a:solidFill>
                <a:latin typeface="微软雅黑" panose="020B0503020204020204" pitchFamily="34" charset="-122"/>
                <a:ea typeface="微软雅黑" panose="020B0503020204020204" pitchFamily="34" charset="-122"/>
              </a:rPr>
              <a:t>栈（</a:t>
            </a:r>
            <a:r>
              <a:rPr lang="en-US" altLang="zh-CN" sz="2200">
                <a:solidFill>
                  <a:srgbClr val="3333CC"/>
                </a:solidFill>
                <a:latin typeface="微软雅黑" panose="020B0503020204020204" pitchFamily="34" charset="-122"/>
                <a:ea typeface="微软雅黑" panose="020B0503020204020204" pitchFamily="34" charset="-122"/>
              </a:rPr>
              <a:t>stack</a:t>
            </a:r>
            <a:r>
              <a:rPr lang="zh-CN" altLang="en-US" sz="2200">
                <a:solidFill>
                  <a:srgbClr val="3333CC"/>
                </a:solidFill>
                <a:latin typeface="微软雅黑" panose="020B0503020204020204" pitchFamily="34" charset="-122"/>
                <a:ea typeface="微软雅黑" panose="020B0503020204020204" pitchFamily="34" charset="-122"/>
              </a:rPr>
              <a:t>）</a:t>
            </a:r>
            <a:r>
              <a:rPr lang="zh-CN" altLang="en-US" sz="2200">
                <a:solidFill>
                  <a:srgbClr val="FF3300"/>
                </a:solidFill>
                <a:latin typeface="微软雅黑" panose="020B0503020204020204" pitchFamily="34" charset="-122"/>
                <a:ea typeface="微软雅黑" panose="020B0503020204020204" pitchFamily="34" charset="-122"/>
              </a:rPr>
              <a:t>在哪里？</a:t>
            </a:r>
          </a:p>
        </p:txBody>
      </p:sp>
    </p:spTree>
    <p:extLst>
      <p:ext uri="{BB962C8B-B14F-4D97-AF65-F5344CB8AC3E}">
        <p14:creationId xmlns:p14="http://schemas.microsoft.com/office/powerpoint/2010/main" val="302757876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2114">
                                            <p:txEl>
                                              <p:pRg st="0" end="0"/>
                                            </p:txEl>
                                          </p:spTgt>
                                        </p:tgtEl>
                                        <p:attrNameLst>
                                          <p:attrName>style.visibility</p:attrName>
                                        </p:attrNameLst>
                                      </p:cBhvr>
                                      <p:to>
                                        <p:strVal val="visible"/>
                                      </p:to>
                                    </p:set>
                                    <p:animEffect transition="in" filter="blinds(horizontal)">
                                      <p:cBhvr>
                                        <p:cTn id="12" dur="500"/>
                                        <p:tgtEl>
                                          <p:spTgt spid="77211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72114">
                                            <p:txEl>
                                              <p:pRg st="1" end="1"/>
                                            </p:txEl>
                                          </p:spTgt>
                                        </p:tgtEl>
                                        <p:attrNameLst>
                                          <p:attrName>style.visibility</p:attrName>
                                        </p:attrNameLst>
                                      </p:cBhvr>
                                      <p:to>
                                        <p:strVal val="visible"/>
                                      </p:to>
                                    </p:set>
                                    <p:animEffect transition="in" filter="blinds(horizontal)">
                                      <p:cBhvr>
                                        <p:cTn id="15" dur="500"/>
                                        <p:tgtEl>
                                          <p:spTgt spid="772114">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72143"/>
                                        </p:tgtEl>
                                        <p:attrNameLst>
                                          <p:attrName>style.visibility</p:attrName>
                                        </p:attrNameLst>
                                      </p:cBhvr>
                                      <p:to>
                                        <p:strVal val="visible"/>
                                      </p:to>
                                    </p:set>
                                    <p:animEffect transition="in" filter="blinds(horizontal)">
                                      <p:cBhvr>
                                        <p:cTn id="20" dur="500"/>
                                        <p:tgtEl>
                                          <p:spTgt spid="7721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72101"/>
                                        </p:tgtEl>
                                        <p:attrNameLst>
                                          <p:attrName>style.visibility</p:attrName>
                                        </p:attrNameLst>
                                      </p:cBhvr>
                                      <p:to>
                                        <p:strVal val="visible"/>
                                      </p:to>
                                    </p:set>
                                    <p:animEffect transition="in" filter="blinds(horizontal)">
                                      <p:cBhvr>
                                        <p:cTn id="25" dur="500"/>
                                        <p:tgtEl>
                                          <p:spTgt spid="772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143" grpId="0"/>
      <p:bldP spid="4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title" idx="4294967295"/>
          </p:nvPr>
        </p:nvSpPr>
        <p:spPr>
          <a:xfrm>
            <a:off x="0" y="118817"/>
            <a:ext cx="8229600" cy="561975"/>
          </a:xfrm>
        </p:spPr>
        <p:txBody>
          <a:bodyPr vert="horz" wrap="square" lIns="38100" tIns="38100" rIns="38100" bIns="38100" numCol="1" anchor="t" anchorCtr="0" compatLnSpc="1">
            <a:prstTxWarp prst="textNoShape">
              <a:avLst/>
            </a:prstTxWarp>
            <a:spAutoFit/>
          </a:bodyPr>
          <a:lstStyle/>
          <a:p>
            <a:pPr marL="119063" indent="-119063" eaLnBrk="1" hangingPunct="1"/>
            <a:r>
              <a:rPr lang="zh-CN" altLang="en-US" sz="3600" dirty="0"/>
              <a:t>过程调用的机器级表示</a:t>
            </a:r>
          </a:p>
        </p:txBody>
      </p:sp>
      <p:sp>
        <p:nvSpPr>
          <p:cNvPr id="774147" name="Rectangle 4"/>
          <p:cNvSpPr>
            <a:spLocks noGrp="1" noChangeArrowheads="1"/>
          </p:cNvSpPr>
          <p:nvPr>
            <p:ph type="body" idx="4294967295"/>
          </p:nvPr>
        </p:nvSpPr>
        <p:spPr>
          <a:xfrm>
            <a:off x="1576388" y="3675064"/>
            <a:ext cx="8686800" cy="2742289"/>
          </a:xfrm>
        </p:spPr>
        <p:txBody>
          <a:bodyPr vert="horz" wrap="square" lIns="38100" tIns="38100" rIns="38100" bIns="38100" numCol="1" anchor="t" anchorCtr="0" compatLnSpc="1">
            <a:prstTxWarp prst="textNoShape">
              <a:avLst/>
            </a:prstTxWarp>
            <a:spAutoFit/>
          </a:bodyPr>
          <a:lstStyle/>
          <a:p>
            <a:pPr marL="254000" indent="-254000" algn="just" eaLnBrk="1" hangingPunct="1">
              <a:lnSpc>
                <a:spcPct val="100000"/>
              </a:lnSpc>
              <a:spcBef>
                <a:spcPct val="40000"/>
              </a:spcBef>
              <a:buNone/>
            </a:pPr>
            <a:r>
              <a:rPr lang="zh-CN" altLang="en-US" sz="2200">
                <a:solidFill>
                  <a:srgbClr val="CC3300"/>
                </a:solidFill>
              </a:rPr>
              <a:t> </a:t>
            </a:r>
            <a:r>
              <a:rPr lang="zh-CN" altLang="en-US" sz="2000">
                <a:solidFill>
                  <a:srgbClr val="CC3300"/>
                </a:solidFill>
                <a:latin typeface="微软雅黑" panose="020B0503020204020204" pitchFamily="34" charset="-122"/>
                <a:ea typeface="微软雅黑" panose="020B0503020204020204" pitchFamily="34" charset="-122"/>
              </a:rPr>
              <a:t>过程调用的执行步骤</a:t>
            </a:r>
            <a:r>
              <a:rPr lang="en-US" altLang="zh-CN" sz="2000">
                <a:solidFill>
                  <a:srgbClr val="CC3300"/>
                </a:solidFill>
                <a:latin typeface="微软雅黑" panose="020B0503020204020204" pitchFamily="34" charset="-122"/>
                <a:ea typeface="微软雅黑" panose="020B0503020204020204" pitchFamily="34" charset="-122"/>
              </a:rPr>
              <a:t>(P</a:t>
            </a:r>
            <a:r>
              <a:rPr lang="zh-CN" altLang="en-US" sz="2000">
                <a:solidFill>
                  <a:srgbClr val="CC3300"/>
                </a:solidFill>
                <a:latin typeface="微软雅黑" panose="020B0503020204020204" pitchFamily="34" charset="-122"/>
                <a:ea typeface="微软雅黑" panose="020B0503020204020204" pitchFamily="34" charset="-122"/>
              </a:rPr>
              <a:t>为调用者，</a:t>
            </a:r>
            <a:r>
              <a:rPr lang="en-US" altLang="zh-CN" sz="2000">
                <a:solidFill>
                  <a:srgbClr val="CC3300"/>
                </a:solidFill>
                <a:latin typeface="微软雅黑" panose="020B0503020204020204" pitchFamily="34" charset="-122"/>
                <a:ea typeface="微软雅黑" panose="020B0503020204020204" pitchFamily="34" charset="-122"/>
              </a:rPr>
              <a:t>Q</a:t>
            </a:r>
            <a:r>
              <a:rPr lang="zh-CN" altLang="en-US" sz="2000">
                <a:solidFill>
                  <a:srgbClr val="CC3300"/>
                </a:solidFill>
                <a:latin typeface="微软雅黑" panose="020B0503020204020204" pitchFamily="34" charset="-122"/>
                <a:ea typeface="微软雅黑" panose="020B0503020204020204" pitchFamily="34" charset="-122"/>
              </a:rPr>
              <a:t>为被调用者</a:t>
            </a:r>
            <a:r>
              <a:rPr lang="en-US" altLang="zh-CN" sz="2000">
                <a:solidFill>
                  <a:srgbClr val="CC3300"/>
                </a:solidFill>
                <a:latin typeface="微软雅黑" panose="020B0503020204020204" pitchFamily="34" charset="-122"/>
                <a:ea typeface="微软雅黑" panose="020B0503020204020204" pitchFamily="34" charset="-122"/>
              </a:rPr>
              <a:t>)</a:t>
            </a:r>
          </a:p>
          <a:p>
            <a:pPr marL="552450" lvl="1" indent="-234950">
              <a:lnSpc>
                <a:spcPct val="100000"/>
              </a:lnSpc>
              <a:spcBef>
                <a:spcPct val="40000"/>
              </a:spcBef>
              <a:buNone/>
            </a:pP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P</a:t>
            </a:r>
            <a:r>
              <a:rPr lang="zh-CN" altLang="en-US">
                <a:latin typeface="微软雅黑" panose="020B0503020204020204" pitchFamily="34" charset="-122"/>
                <a:ea typeface="微软雅黑" panose="020B0503020204020204" pitchFamily="34" charset="-122"/>
              </a:rPr>
              <a:t>将入口参数（实参）放到</a:t>
            </a:r>
            <a:r>
              <a:rPr lang="en-US" altLang="zh-CN">
                <a:latin typeface="微软雅黑" panose="020B0503020204020204" pitchFamily="34" charset="-122"/>
                <a:ea typeface="微软雅黑" panose="020B0503020204020204" pitchFamily="34" charset="-122"/>
              </a:rPr>
              <a:t>Q</a:t>
            </a:r>
            <a:r>
              <a:rPr lang="zh-CN" altLang="en-US">
                <a:latin typeface="微软雅黑" panose="020B0503020204020204" pitchFamily="34" charset="-122"/>
                <a:ea typeface="微软雅黑" panose="020B0503020204020204" pitchFamily="34" charset="-122"/>
              </a:rPr>
              <a:t>能访问到的地方；</a:t>
            </a:r>
            <a:endParaRPr lang="en-US" altLang="zh-CN">
              <a:solidFill>
                <a:srgbClr val="996600"/>
              </a:solidFill>
              <a:latin typeface="微软雅黑" panose="020B0503020204020204" pitchFamily="34" charset="-122"/>
              <a:ea typeface="微软雅黑" panose="020B0503020204020204" pitchFamily="34" charset="-122"/>
            </a:endParaRPr>
          </a:p>
          <a:p>
            <a:pPr marL="552450" lvl="1" indent="-234950">
              <a:lnSpc>
                <a:spcPct val="100000"/>
              </a:lnSpc>
              <a:spcBef>
                <a:spcPct val="40000"/>
              </a:spcBef>
              <a:buNone/>
            </a:pP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P</a:t>
            </a:r>
            <a:r>
              <a:rPr lang="zh-CN" altLang="en-US">
                <a:latin typeface="微软雅黑" panose="020B0503020204020204" pitchFamily="34" charset="-122"/>
                <a:ea typeface="微软雅黑" panose="020B0503020204020204" pitchFamily="34" charset="-122"/>
              </a:rPr>
              <a:t>将返回地址放到</a:t>
            </a:r>
            <a:r>
              <a:rPr lang="en-US" altLang="zh-CN">
                <a:latin typeface="微软雅黑" panose="020B0503020204020204" pitchFamily="34" charset="-122"/>
                <a:ea typeface="微软雅黑" panose="020B0503020204020204" pitchFamily="34" charset="-122"/>
              </a:rPr>
              <a:t>Q</a:t>
            </a:r>
            <a:r>
              <a:rPr lang="zh-CN" altLang="en-US">
                <a:latin typeface="微软雅黑" panose="020B0503020204020204" pitchFamily="34" charset="-122"/>
                <a:ea typeface="微软雅黑" panose="020B0503020204020204" pitchFamily="34" charset="-122"/>
              </a:rPr>
              <a:t>能取到的地方，然后将控制转移到</a:t>
            </a:r>
            <a:r>
              <a:rPr lang="en-US" altLang="zh-CN">
                <a:latin typeface="微软雅黑" panose="020B0503020204020204" pitchFamily="34" charset="-122"/>
                <a:ea typeface="微软雅黑" panose="020B0503020204020204" pitchFamily="34" charset="-122"/>
              </a:rPr>
              <a:t>Q</a:t>
            </a:r>
            <a:r>
              <a:rPr lang="zh-CN" altLang="en-US">
                <a:latin typeface="微软雅黑" panose="020B0503020204020204" pitchFamily="34" charset="-122"/>
                <a:ea typeface="微软雅黑" panose="020B0503020204020204" pitchFamily="34" charset="-122"/>
              </a:rPr>
              <a:t>；</a:t>
            </a:r>
            <a:endParaRPr lang="en-US" altLang="zh-CN">
              <a:solidFill>
                <a:srgbClr val="996600"/>
              </a:solidFill>
              <a:latin typeface="微软雅黑" panose="020B0503020204020204" pitchFamily="34" charset="-122"/>
              <a:ea typeface="微软雅黑" panose="020B0503020204020204" pitchFamily="34" charset="-122"/>
            </a:endParaRPr>
          </a:p>
          <a:p>
            <a:pPr marL="552450" lvl="1" indent="-234950">
              <a:lnSpc>
                <a:spcPct val="100000"/>
              </a:lnSpc>
              <a:spcBef>
                <a:spcPct val="40000"/>
              </a:spcBef>
              <a:buNone/>
            </a:pPr>
            <a:r>
              <a:rPr lang="zh-CN" altLang="en-US">
                <a:solidFill>
                  <a:srgbClr val="007635"/>
                </a:solidFill>
                <a:latin typeface="微软雅黑" panose="020B0503020204020204" pitchFamily="34" charset="-122"/>
                <a:ea typeface="微软雅黑" panose="020B0503020204020204" pitchFamily="34" charset="-122"/>
              </a:rPr>
              <a:t>（</a:t>
            </a:r>
            <a:r>
              <a:rPr lang="en-US" altLang="zh-CN">
                <a:solidFill>
                  <a:srgbClr val="007635"/>
                </a:solidFill>
                <a:latin typeface="微软雅黑" panose="020B0503020204020204" pitchFamily="34" charset="-122"/>
                <a:ea typeface="微软雅黑" panose="020B0503020204020204" pitchFamily="34" charset="-122"/>
              </a:rPr>
              <a:t>3</a:t>
            </a:r>
            <a:r>
              <a:rPr lang="zh-CN" altLang="en-US">
                <a:solidFill>
                  <a:srgbClr val="007635"/>
                </a:solidFill>
                <a:latin typeface="微软雅黑" panose="020B0503020204020204" pitchFamily="34" charset="-122"/>
                <a:ea typeface="微软雅黑" panose="020B0503020204020204" pitchFamily="34" charset="-122"/>
              </a:rPr>
              <a:t>）</a:t>
            </a:r>
            <a:r>
              <a:rPr lang="en-US" altLang="zh-CN">
                <a:solidFill>
                  <a:srgbClr val="007635"/>
                </a:solidFill>
                <a:latin typeface="微软雅黑" panose="020B0503020204020204" pitchFamily="34" charset="-122"/>
                <a:ea typeface="微软雅黑" panose="020B0503020204020204" pitchFamily="34" charset="-122"/>
              </a:rPr>
              <a:t>Q</a:t>
            </a:r>
            <a:r>
              <a:rPr lang="zh-CN" altLang="en-US">
                <a:solidFill>
                  <a:srgbClr val="007635"/>
                </a:solidFill>
                <a:latin typeface="微软雅黑" panose="020B0503020204020204" pitchFamily="34" charset="-122"/>
                <a:ea typeface="微软雅黑" panose="020B0503020204020204" pitchFamily="34" charset="-122"/>
              </a:rPr>
              <a:t>保存</a:t>
            </a:r>
            <a:r>
              <a:rPr lang="en-US" altLang="zh-CN">
                <a:solidFill>
                  <a:srgbClr val="CC6600"/>
                </a:solidFill>
                <a:latin typeface="微软雅黑" panose="020B0503020204020204" pitchFamily="34" charset="-122"/>
                <a:ea typeface="微软雅黑" panose="020B0503020204020204" pitchFamily="34" charset="-122"/>
              </a:rPr>
              <a:t>P</a:t>
            </a:r>
            <a:r>
              <a:rPr lang="zh-CN" altLang="en-US">
                <a:solidFill>
                  <a:srgbClr val="CC6600"/>
                </a:solidFill>
                <a:latin typeface="微软雅黑" panose="020B0503020204020204" pitchFamily="34" charset="-122"/>
                <a:ea typeface="微软雅黑" panose="020B0503020204020204" pitchFamily="34" charset="-122"/>
              </a:rPr>
              <a:t>的现场</a:t>
            </a:r>
            <a:r>
              <a:rPr lang="zh-CN" altLang="en-US">
                <a:solidFill>
                  <a:srgbClr val="007635"/>
                </a:solidFill>
                <a:latin typeface="微软雅黑" panose="020B0503020204020204" pitchFamily="34" charset="-122"/>
                <a:ea typeface="微软雅黑" panose="020B0503020204020204" pitchFamily="34" charset="-122"/>
              </a:rPr>
              <a:t>，并为</a:t>
            </a:r>
            <a:r>
              <a:rPr lang="zh-CN" altLang="en-US">
                <a:solidFill>
                  <a:srgbClr val="FF0000"/>
                </a:solidFill>
                <a:latin typeface="微软雅黑" panose="020B0503020204020204" pitchFamily="34" charset="-122"/>
                <a:ea typeface="微软雅黑" panose="020B0503020204020204" pitchFamily="34" charset="-122"/>
              </a:rPr>
              <a:t>非静态局部变量</a:t>
            </a:r>
            <a:r>
              <a:rPr lang="zh-CN" altLang="en-US">
                <a:solidFill>
                  <a:srgbClr val="007635"/>
                </a:solidFill>
                <a:latin typeface="微软雅黑" panose="020B0503020204020204" pitchFamily="34" charset="-122"/>
                <a:ea typeface="微软雅黑" panose="020B0503020204020204" pitchFamily="34" charset="-122"/>
              </a:rPr>
              <a:t>分配空间；</a:t>
            </a:r>
          </a:p>
          <a:p>
            <a:pPr marL="552450" lvl="1" indent="-234950">
              <a:lnSpc>
                <a:spcPct val="100000"/>
              </a:lnSpc>
              <a:spcBef>
                <a:spcPct val="40000"/>
              </a:spcBef>
              <a:buNone/>
            </a:pPr>
            <a:r>
              <a:rPr lang="zh-CN" altLang="en-US">
                <a:solidFill>
                  <a:srgbClr val="FF3300"/>
                </a:solidFill>
                <a:latin typeface="微软雅黑" panose="020B0503020204020204" pitchFamily="34" charset="-122"/>
                <a:ea typeface="微软雅黑" panose="020B0503020204020204" pitchFamily="34" charset="-122"/>
              </a:rPr>
              <a:t>（</a:t>
            </a:r>
            <a:r>
              <a:rPr lang="en-US" altLang="zh-CN">
                <a:solidFill>
                  <a:srgbClr val="FF3300"/>
                </a:solidFill>
                <a:latin typeface="微软雅黑" panose="020B0503020204020204" pitchFamily="34" charset="-122"/>
                <a:ea typeface="微软雅黑" panose="020B0503020204020204" pitchFamily="34" charset="-122"/>
              </a:rPr>
              <a:t>4</a:t>
            </a:r>
            <a:r>
              <a:rPr lang="zh-CN" altLang="en-US">
                <a:solidFill>
                  <a:srgbClr val="FF3300"/>
                </a:solidFill>
                <a:latin typeface="微软雅黑" panose="020B0503020204020204" pitchFamily="34" charset="-122"/>
                <a:ea typeface="微软雅黑" panose="020B0503020204020204" pitchFamily="34" charset="-122"/>
              </a:rPr>
              <a:t>）执行</a:t>
            </a:r>
            <a:r>
              <a:rPr lang="en-US" altLang="zh-CN">
                <a:solidFill>
                  <a:srgbClr val="FF3300"/>
                </a:solidFill>
                <a:latin typeface="微软雅黑" panose="020B0503020204020204" pitchFamily="34" charset="-122"/>
                <a:ea typeface="微软雅黑" panose="020B0503020204020204" pitchFamily="34" charset="-122"/>
              </a:rPr>
              <a:t>Q</a:t>
            </a:r>
            <a:r>
              <a:rPr lang="zh-CN" altLang="en-US">
                <a:solidFill>
                  <a:srgbClr val="FF3300"/>
                </a:solidFill>
                <a:latin typeface="微软雅黑" panose="020B0503020204020204" pitchFamily="34" charset="-122"/>
                <a:ea typeface="微软雅黑" panose="020B0503020204020204" pitchFamily="34" charset="-122"/>
              </a:rPr>
              <a:t>的过程体（函数体）；</a:t>
            </a:r>
          </a:p>
          <a:p>
            <a:pPr marL="552450" lvl="1" indent="-234950">
              <a:lnSpc>
                <a:spcPct val="100000"/>
              </a:lnSpc>
              <a:spcBef>
                <a:spcPct val="40000"/>
              </a:spcBef>
              <a:buNone/>
            </a:pPr>
            <a:r>
              <a:rPr lang="zh-CN" altLang="en-US">
                <a:solidFill>
                  <a:srgbClr val="007635"/>
                </a:solidFill>
                <a:latin typeface="微软雅黑" panose="020B0503020204020204" pitchFamily="34" charset="-122"/>
                <a:ea typeface="微软雅黑" panose="020B0503020204020204" pitchFamily="34" charset="-122"/>
              </a:rPr>
              <a:t>（</a:t>
            </a:r>
            <a:r>
              <a:rPr lang="en-US" altLang="zh-CN">
                <a:solidFill>
                  <a:srgbClr val="007635"/>
                </a:solidFill>
                <a:latin typeface="微软雅黑" panose="020B0503020204020204" pitchFamily="34" charset="-122"/>
                <a:ea typeface="微软雅黑" panose="020B0503020204020204" pitchFamily="34" charset="-122"/>
              </a:rPr>
              <a:t>5</a:t>
            </a:r>
            <a:r>
              <a:rPr lang="zh-CN" altLang="en-US">
                <a:solidFill>
                  <a:srgbClr val="007635"/>
                </a:solidFill>
                <a:latin typeface="微软雅黑" panose="020B0503020204020204" pitchFamily="34" charset="-122"/>
                <a:ea typeface="微软雅黑" panose="020B0503020204020204" pitchFamily="34" charset="-122"/>
              </a:rPr>
              <a:t>）</a:t>
            </a:r>
            <a:r>
              <a:rPr lang="en-US" altLang="zh-CN">
                <a:solidFill>
                  <a:srgbClr val="007635"/>
                </a:solidFill>
                <a:latin typeface="微软雅黑" panose="020B0503020204020204" pitchFamily="34" charset="-122"/>
                <a:ea typeface="微软雅黑" panose="020B0503020204020204" pitchFamily="34" charset="-122"/>
              </a:rPr>
              <a:t>Q</a:t>
            </a:r>
            <a:r>
              <a:rPr lang="zh-CN" altLang="en-US">
                <a:solidFill>
                  <a:srgbClr val="007635"/>
                </a:solidFill>
                <a:latin typeface="微软雅黑" panose="020B0503020204020204" pitchFamily="34" charset="-122"/>
                <a:ea typeface="微软雅黑" panose="020B0503020204020204" pitchFamily="34" charset="-122"/>
              </a:rPr>
              <a:t>恢复</a:t>
            </a:r>
            <a:r>
              <a:rPr lang="en-US" altLang="zh-CN">
                <a:solidFill>
                  <a:srgbClr val="CC6600"/>
                </a:solidFill>
                <a:latin typeface="微软雅黑" panose="020B0503020204020204" pitchFamily="34" charset="-122"/>
                <a:ea typeface="微软雅黑" panose="020B0503020204020204" pitchFamily="34" charset="-122"/>
              </a:rPr>
              <a:t>P</a:t>
            </a:r>
            <a:r>
              <a:rPr lang="zh-CN" altLang="en-US">
                <a:solidFill>
                  <a:srgbClr val="CC6600"/>
                </a:solidFill>
                <a:latin typeface="微软雅黑" panose="020B0503020204020204" pitchFamily="34" charset="-122"/>
                <a:ea typeface="微软雅黑" panose="020B0503020204020204" pitchFamily="34" charset="-122"/>
              </a:rPr>
              <a:t>的现场</a:t>
            </a:r>
            <a:r>
              <a:rPr lang="zh-CN" altLang="en-US">
                <a:solidFill>
                  <a:srgbClr val="007635"/>
                </a:solidFill>
                <a:latin typeface="微软雅黑" panose="020B0503020204020204" pitchFamily="34" charset="-122"/>
                <a:ea typeface="微软雅黑" panose="020B0503020204020204" pitchFamily="34" charset="-122"/>
              </a:rPr>
              <a:t>，释放局部变量空间；</a:t>
            </a:r>
          </a:p>
          <a:p>
            <a:pPr marL="552450" lvl="1" indent="-234950">
              <a:lnSpc>
                <a:spcPct val="100000"/>
              </a:lnSpc>
              <a:spcBef>
                <a:spcPct val="40000"/>
              </a:spcBef>
              <a:buNone/>
            </a:pPr>
            <a:r>
              <a:rPr lang="zh-CN" altLang="en-US">
                <a:solidFill>
                  <a:srgbClr val="007635"/>
                </a:solidFill>
                <a:latin typeface="微软雅黑" panose="020B0503020204020204" pitchFamily="34" charset="-122"/>
                <a:ea typeface="微软雅黑" panose="020B0503020204020204" pitchFamily="34" charset="-122"/>
              </a:rPr>
              <a:t>（</a:t>
            </a:r>
            <a:r>
              <a:rPr lang="en-US" altLang="zh-CN">
                <a:solidFill>
                  <a:srgbClr val="007635"/>
                </a:solidFill>
                <a:latin typeface="微软雅黑" panose="020B0503020204020204" pitchFamily="34" charset="-122"/>
                <a:ea typeface="微软雅黑" panose="020B0503020204020204" pitchFamily="34" charset="-122"/>
              </a:rPr>
              <a:t>6</a:t>
            </a:r>
            <a:r>
              <a:rPr lang="zh-CN" altLang="en-US">
                <a:solidFill>
                  <a:srgbClr val="007635"/>
                </a:solidFill>
                <a:latin typeface="微软雅黑" panose="020B0503020204020204" pitchFamily="34" charset="-122"/>
                <a:ea typeface="微软雅黑" panose="020B0503020204020204" pitchFamily="34" charset="-122"/>
              </a:rPr>
              <a:t>）</a:t>
            </a:r>
            <a:r>
              <a:rPr lang="en-US" altLang="zh-CN">
                <a:solidFill>
                  <a:srgbClr val="007635"/>
                </a:solidFill>
                <a:latin typeface="微软雅黑" panose="020B0503020204020204" pitchFamily="34" charset="-122"/>
                <a:ea typeface="微软雅黑" panose="020B0503020204020204" pitchFamily="34" charset="-122"/>
              </a:rPr>
              <a:t>Q</a:t>
            </a:r>
            <a:r>
              <a:rPr lang="zh-CN" altLang="en-US">
                <a:solidFill>
                  <a:srgbClr val="007635"/>
                </a:solidFill>
                <a:latin typeface="微软雅黑" panose="020B0503020204020204" pitchFamily="34" charset="-122"/>
                <a:ea typeface="微软雅黑" panose="020B0503020204020204" pitchFamily="34" charset="-122"/>
              </a:rPr>
              <a:t>取出返回地址，将控制转移到</a:t>
            </a:r>
            <a:r>
              <a:rPr lang="en-US" altLang="zh-CN">
                <a:solidFill>
                  <a:srgbClr val="007635"/>
                </a:solidFill>
                <a:latin typeface="微软雅黑" panose="020B0503020204020204" pitchFamily="34" charset="-122"/>
                <a:ea typeface="微软雅黑" panose="020B0503020204020204" pitchFamily="34" charset="-122"/>
              </a:rPr>
              <a:t>P</a:t>
            </a:r>
            <a:r>
              <a:rPr lang="zh-CN" altLang="en-US">
                <a:solidFill>
                  <a:srgbClr val="007635"/>
                </a:solidFill>
                <a:latin typeface="微软雅黑" panose="020B0503020204020204" pitchFamily="34" charset="-122"/>
                <a:ea typeface="微软雅黑" panose="020B0503020204020204" pitchFamily="34" charset="-122"/>
              </a:rPr>
              <a:t>。</a:t>
            </a:r>
            <a:endParaRPr lang="en-US" altLang="zh-CN">
              <a:solidFill>
                <a:srgbClr val="007635"/>
              </a:solidFill>
              <a:latin typeface="微软雅黑" panose="020B0503020204020204" pitchFamily="34" charset="-122"/>
              <a:ea typeface="微软雅黑" panose="020B0503020204020204" pitchFamily="34" charset="-122"/>
            </a:endParaRPr>
          </a:p>
        </p:txBody>
      </p:sp>
      <p:grpSp>
        <p:nvGrpSpPr>
          <p:cNvPr id="774148" name="Group 4"/>
          <p:cNvGrpSpPr>
            <a:grpSpLocks/>
          </p:cNvGrpSpPr>
          <p:nvPr/>
        </p:nvGrpSpPr>
        <p:grpSpPr bwMode="auto">
          <a:xfrm>
            <a:off x="7402513" y="5940425"/>
            <a:ext cx="1574800" cy="630238"/>
            <a:chOff x="3816" y="2358"/>
            <a:chExt cx="992" cy="397"/>
          </a:xfrm>
        </p:grpSpPr>
        <p:sp>
          <p:nvSpPr>
            <p:cNvPr id="88090" name="AutoShape 5"/>
            <p:cNvSpPr>
              <a:spLocks/>
            </p:cNvSpPr>
            <p:nvPr/>
          </p:nvSpPr>
          <p:spPr bwMode="auto">
            <a:xfrm>
              <a:off x="3816" y="2358"/>
              <a:ext cx="84" cy="397"/>
            </a:xfrm>
            <a:prstGeom prst="rightBracket">
              <a:avLst>
                <a:gd name="adj" fmla="val 39385"/>
              </a:avLst>
            </a:prstGeom>
            <a:noFill/>
            <a:ln w="38100">
              <a:solidFill>
                <a:srgbClr val="CC33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8091" name="Text Box 6"/>
            <p:cNvSpPr txBox="1">
              <a:spLocks noChangeArrowheads="1"/>
            </p:cNvSpPr>
            <p:nvPr/>
          </p:nvSpPr>
          <p:spPr bwMode="auto">
            <a:xfrm>
              <a:off x="3901" y="2415"/>
              <a:ext cx="90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3300"/>
                  </a:solidFill>
                  <a:latin typeface="微软雅黑" panose="020B0503020204020204" pitchFamily="34" charset="-122"/>
                  <a:ea typeface="微软雅黑" panose="020B0503020204020204" pitchFamily="34" charset="-122"/>
                </a:rPr>
                <a:t>结束阶段</a:t>
              </a:r>
            </a:p>
          </p:txBody>
        </p:sp>
      </p:grpSp>
      <p:sp>
        <p:nvSpPr>
          <p:cNvPr id="774151" name="Text Box 7"/>
          <p:cNvSpPr txBox="1">
            <a:spLocks noChangeArrowheads="1"/>
          </p:cNvSpPr>
          <p:nvPr/>
        </p:nvSpPr>
        <p:spPr bwMode="auto">
          <a:xfrm>
            <a:off x="7869239" y="5038726"/>
            <a:ext cx="12144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3300"/>
                </a:solidFill>
                <a:latin typeface="微软雅黑" panose="020B0503020204020204" pitchFamily="34" charset="-122"/>
                <a:ea typeface="微软雅黑" panose="020B0503020204020204" pitchFamily="34" charset="-122"/>
              </a:rPr>
              <a:t>准备阶段</a:t>
            </a:r>
          </a:p>
        </p:txBody>
      </p:sp>
      <p:grpSp>
        <p:nvGrpSpPr>
          <p:cNvPr id="774152" name="Group 8"/>
          <p:cNvGrpSpPr>
            <a:grpSpLocks/>
          </p:cNvGrpSpPr>
          <p:nvPr/>
        </p:nvGrpSpPr>
        <p:grpSpPr bwMode="auto">
          <a:xfrm>
            <a:off x="9039226" y="5148263"/>
            <a:ext cx="1349375" cy="1574800"/>
            <a:chOff x="4666" y="1753"/>
            <a:chExt cx="850" cy="992"/>
          </a:xfrm>
        </p:grpSpPr>
        <p:sp>
          <p:nvSpPr>
            <p:cNvPr id="88088" name="AutoShape 9"/>
            <p:cNvSpPr>
              <a:spLocks/>
            </p:cNvSpPr>
            <p:nvPr/>
          </p:nvSpPr>
          <p:spPr bwMode="auto">
            <a:xfrm>
              <a:off x="4666" y="1753"/>
              <a:ext cx="227" cy="992"/>
            </a:xfrm>
            <a:prstGeom prst="rightBrace">
              <a:avLst>
                <a:gd name="adj1" fmla="val 36417"/>
                <a:gd name="adj2" fmla="val 50000"/>
              </a:avLst>
            </a:prstGeom>
            <a:noFill/>
            <a:ln w="38100">
              <a:solidFill>
                <a:srgbClr val="FF33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8089" name="Text Box 10"/>
            <p:cNvSpPr txBox="1">
              <a:spLocks noChangeArrowheads="1"/>
            </p:cNvSpPr>
            <p:nvPr/>
          </p:nvSpPr>
          <p:spPr bwMode="auto">
            <a:xfrm>
              <a:off x="4893" y="2132"/>
              <a:ext cx="62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FF3300"/>
                  </a:solidFill>
                  <a:latin typeface="微软雅黑" panose="020B0503020204020204" pitchFamily="34" charset="-122"/>
                  <a:ea typeface="微软雅黑" panose="020B0503020204020204" pitchFamily="34" charset="-122"/>
                </a:rPr>
                <a:t>Q</a:t>
              </a:r>
              <a:r>
                <a:rPr lang="zh-CN" altLang="en-US" sz="2000">
                  <a:solidFill>
                    <a:srgbClr val="FF3300"/>
                  </a:solidFill>
                  <a:latin typeface="微软雅黑" panose="020B0503020204020204" pitchFamily="34" charset="-122"/>
                  <a:ea typeface="微软雅黑" panose="020B0503020204020204" pitchFamily="34" charset="-122"/>
                </a:rPr>
                <a:t>过程</a:t>
              </a:r>
            </a:p>
          </p:txBody>
        </p:sp>
      </p:grpSp>
      <p:grpSp>
        <p:nvGrpSpPr>
          <p:cNvPr id="774155" name="Group 11"/>
          <p:cNvGrpSpPr>
            <a:grpSpLocks/>
          </p:cNvGrpSpPr>
          <p:nvPr/>
        </p:nvGrpSpPr>
        <p:grpSpPr bwMode="auto">
          <a:xfrm>
            <a:off x="8912226" y="3986214"/>
            <a:ext cx="1304925" cy="765175"/>
            <a:chOff x="4439" y="1026"/>
            <a:chExt cx="822" cy="482"/>
          </a:xfrm>
        </p:grpSpPr>
        <p:sp>
          <p:nvSpPr>
            <p:cNvPr id="88086" name="AutoShape 12"/>
            <p:cNvSpPr>
              <a:spLocks/>
            </p:cNvSpPr>
            <p:nvPr/>
          </p:nvSpPr>
          <p:spPr bwMode="auto">
            <a:xfrm>
              <a:off x="4439" y="1026"/>
              <a:ext cx="170" cy="482"/>
            </a:xfrm>
            <a:prstGeom prst="rightBrace">
              <a:avLst>
                <a:gd name="adj1" fmla="val 23627"/>
                <a:gd name="adj2" fmla="val 50000"/>
              </a:avLst>
            </a:prstGeom>
            <a:noFill/>
            <a:ln w="38100">
              <a:solidFill>
                <a:srgbClr val="FF33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8087" name="Text Box 13"/>
            <p:cNvSpPr txBox="1">
              <a:spLocks noChangeArrowheads="1"/>
            </p:cNvSpPr>
            <p:nvPr/>
          </p:nvSpPr>
          <p:spPr bwMode="auto">
            <a:xfrm>
              <a:off x="4638" y="1139"/>
              <a:ext cx="62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FF3300"/>
                  </a:solidFill>
                  <a:latin typeface="微软雅黑" panose="020B0503020204020204" pitchFamily="34" charset="-122"/>
                  <a:ea typeface="微软雅黑" panose="020B0503020204020204" pitchFamily="34" charset="-122"/>
                </a:rPr>
                <a:t>P</a:t>
              </a:r>
              <a:r>
                <a:rPr lang="zh-CN" altLang="en-US" sz="2000">
                  <a:solidFill>
                    <a:srgbClr val="FF3300"/>
                  </a:solidFill>
                  <a:latin typeface="微软雅黑" panose="020B0503020204020204" pitchFamily="34" charset="-122"/>
                  <a:ea typeface="微软雅黑" panose="020B0503020204020204" pitchFamily="34" charset="-122"/>
                </a:rPr>
                <a:t>过程</a:t>
              </a:r>
            </a:p>
          </p:txBody>
        </p:sp>
      </p:grpSp>
      <p:sp>
        <p:nvSpPr>
          <p:cNvPr id="774158" name="Text Box 14"/>
          <p:cNvSpPr txBox="1">
            <a:spLocks noChangeArrowheads="1"/>
          </p:cNvSpPr>
          <p:nvPr/>
        </p:nvSpPr>
        <p:spPr bwMode="auto">
          <a:xfrm>
            <a:off x="5737226" y="5418139"/>
            <a:ext cx="1439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3300"/>
                </a:solidFill>
                <a:latin typeface="微软雅黑" panose="020B0503020204020204" pitchFamily="34" charset="-122"/>
                <a:ea typeface="微软雅黑" panose="020B0503020204020204" pitchFamily="34" charset="-122"/>
              </a:rPr>
              <a:t>处理阶段</a:t>
            </a:r>
          </a:p>
        </p:txBody>
      </p:sp>
      <p:sp>
        <p:nvSpPr>
          <p:cNvPr id="774159" name="Text Box 15"/>
          <p:cNvSpPr txBox="1">
            <a:spLocks noChangeArrowheads="1"/>
          </p:cNvSpPr>
          <p:nvPr/>
        </p:nvSpPr>
        <p:spPr bwMode="auto">
          <a:xfrm>
            <a:off x="8977313" y="4614864"/>
            <a:ext cx="1439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CC3300"/>
                </a:solidFill>
                <a:latin typeface="微软雅黑" panose="020B0503020204020204" pitchFamily="34" charset="-122"/>
                <a:ea typeface="微软雅黑" panose="020B0503020204020204" pitchFamily="34" charset="-122"/>
              </a:rPr>
              <a:t>CALL</a:t>
            </a:r>
            <a:r>
              <a:rPr lang="zh-CN" altLang="en-US" sz="2000">
                <a:solidFill>
                  <a:srgbClr val="CC3300"/>
                </a:solidFill>
                <a:latin typeface="微软雅黑" panose="020B0503020204020204" pitchFamily="34" charset="-122"/>
                <a:ea typeface="微软雅黑" panose="020B0503020204020204" pitchFamily="34" charset="-122"/>
              </a:rPr>
              <a:t>指令</a:t>
            </a:r>
          </a:p>
        </p:txBody>
      </p:sp>
      <p:sp>
        <p:nvSpPr>
          <p:cNvPr id="774160" name="Text Box 16"/>
          <p:cNvSpPr txBox="1">
            <a:spLocks noChangeArrowheads="1"/>
          </p:cNvSpPr>
          <p:nvPr/>
        </p:nvSpPr>
        <p:spPr bwMode="auto">
          <a:xfrm>
            <a:off x="6294438" y="6264276"/>
            <a:ext cx="1439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CC3300"/>
                </a:solidFill>
                <a:latin typeface="微软雅黑" panose="020B0503020204020204" pitchFamily="34" charset="-122"/>
                <a:ea typeface="微软雅黑" panose="020B0503020204020204" pitchFamily="34" charset="-122"/>
              </a:rPr>
              <a:t>RET</a:t>
            </a:r>
            <a:r>
              <a:rPr lang="zh-CN" altLang="en-US" sz="2000">
                <a:solidFill>
                  <a:srgbClr val="CC3300"/>
                </a:solidFill>
                <a:latin typeface="微软雅黑" panose="020B0503020204020204" pitchFamily="34" charset="-122"/>
                <a:ea typeface="微软雅黑" panose="020B0503020204020204" pitchFamily="34" charset="-122"/>
              </a:rPr>
              <a:t>指令</a:t>
            </a:r>
          </a:p>
        </p:txBody>
      </p:sp>
      <p:grpSp>
        <p:nvGrpSpPr>
          <p:cNvPr id="88075" name="Group 17"/>
          <p:cNvGrpSpPr>
            <a:grpSpLocks/>
          </p:cNvGrpSpPr>
          <p:nvPr/>
        </p:nvGrpSpPr>
        <p:grpSpPr bwMode="auto">
          <a:xfrm>
            <a:off x="1865313" y="684214"/>
            <a:ext cx="3960812" cy="3386137"/>
            <a:chOff x="2823" y="1763"/>
            <a:chExt cx="2495" cy="2133"/>
          </a:xfrm>
        </p:grpSpPr>
        <p:sp>
          <p:nvSpPr>
            <p:cNvPr id="88079" name="Text Box 18"/>
            <p:cNvSpPr txBox="1">
              <a:spLocks noChangeArrowheads="1"/>
            </p:cNvSpPr>
            <p:nvPr/>
          </p:nvSpPr>
          <p:spPr bwMode="auto">
            <a:xfrm>
              <a:off x="2823" y="1763"/>
              <a:ext cx="2495" cy="2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40000"/>
                </a:spcBef>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chemeClr val="accent2"/>
                  </a:solidFill>
                  <a:latin typeface="微软雅黑" panose="020B0503020204020204" pitchFamily="34" charset="-122"/>
                  <a:ea typeface="微软雅黑" panose="020B0503020204020204" pitchFamily="34" charset="-122"/>
                </a:rPr>
                <a:t>main</a:t>
              </a:r>
              <a:r>
                <a:rPr lang="zh-CN" altLang="en-US" sz="2000">
                  <a:solidFill>
                    <a:schemeClr val="accent2"/>
                  </a:solidFill>
                  <a:latin typeface="微软雅黑" panose="020B0503020204020204" pitchFamily="34" charset="-122"/>
                  <a:ea typeface="微软雅黑" panose="020B0503020204020204" pitchFamily="34" charset="-122"/>
                </a:rPr>
                <a:t>：		</a:t>
              </a:r>
              <a:r>
                <a:rPr lang="en-US" altLang="zh-CN" sz="2000">
                  <a:solidFill>
                    <a:schemeClr val="accent2"/>
                  </a:solidFill>
                  <a:latin typeface="微软雅黑" panose="020B0503020204020204" pitchFamily="34" charset="-122"/>
                  <a:ea typeface="微软雅黑" panose="020B0503020204020204" pitchFamily="34" charset="-122"/>
                </a:rPr>
                <a:t>add</a:t>
              </a:r>
              <a:r>
                <a:rPr lang="zh-CN" altLang="en-US" sz="2000">
                  <a:solidFill>
                    <a:schemeClr val="accent2"/>
                  </a:solidFill>
                  <a:latin typeface="微软雅黑" panose="020B0503020204020204" pitchFamily="34" charset="-122"/>
                  <a:ea typeface="微软雅黑" panose="020B0503020204020204" pitchFamily="34" charset="-122"/>
                </a:rPr>
                <a:t>：</a:t>
              </a:r>
            </a:p>
            <a:p>
              <a:pPr>
                <a:lnSpc>
                  <a:spcPct val="100000"/>
                </a:lnSpc>
                <a:spcBef>
                  <a:spcPct val="40000"/>
                </a:spcBef>
                <a:buFontTx/>
                <a:buNone/>
              </a:pPr>
              <a:endParaRPr lang="zh-CN" altLang="en-US" sz="2000">
                <a:solidFill>
                  <a:schemeClr val="accent2"/>
                </a:solidFill>
                <a:latin typeface="微软雅黑" panose="020B0503020204020204" pitchFamily="34" charset="-122"/>
                <a:ea typeface="微软雅黑" panose="020B0503020204020204" pitchFamily="34" charset="-122"/>
              </a:endParaRPr>
            </a:p>
            <a:p>
              <a:pPr>
                <a:lnSpc>
                  <a:spcPct val="100000"/>
                </a:lnSpc>
                <a:spcBef>
                  <a:spcPct val="40000"/>
                </a:spcBef>
                <a:buFontTx/>
                <a:buNone/>
              </a:pPr>
              <a:r>
                <a:rPr lang="zh-CN" altLang="en-US" sz="2000">
                  <a:latin typeface="微软雅黑" panose="020B0503020204020204" pitchFamily="34" charset="-122"/>
                  <a:ea typeface="微软雅黑" panose="020B0503020204020204" pitchFamily="34" charset="-122"/>
                </a:rPr>
                <a:t>  存放参数	         </a:t>
              </a:r>
              <a:r>
                <a:rPr lang="zh-CN" altLang="en-US" sz="2000">
                  <a:solidFill>
                    <a:srgbClr val="FF3300"/>
                  </a:solidFill>
                  <a:latin typeface="微软雅黑" panose="020B0503020204020204" pitchFamily="34" charset="-122"/>
                  <a:ea typeface="微软雅黑" panose="020B0503020204020204" pitchFamily="34" charset="-122"/>
                </a:rPr>
                <a:t>取出参数</a:t>
              </a:r>
              <a:endParaRPr lang="en-US" altLang="zh-CN" sz="2000">
                <a:solidFill>
                  <a:srgbClr val="FF3300"/>
                </a:solidFill>
                <a:latin typeface="微软雅黑" panose="020B0503020204020204" pitchFamily="34" charset="-122"/>
                <a:ea typeface="微软雅黑" panose="020B0503020204020204" pitchFamily="34" charset="-122"/>
              </a:endParaRPr>
            </a:p>
            <a:p>
              <a:pPr>
                <a:lnSpc>
                  <a:spcPct val="100000"/>
                </a:lnSpc>
                <a:spcBef>
                  <a:spcPct val="40000"/>
                </a:spcBef>
                <a:buFontTx/>
                <a:buNone/>
              </a:pPr>
              <a:r>
                <a:rPr lang="zh-CN" altLang="en-US" sz="2000">
                  <a:latin typeface="微软雅黑" panose="020B0503020204020204" pitchFamily="34" charset="-122"/>
                  <a:ea typeface="微软雅黑" panose="020B0503020204020204" pitchFamily="34" charset="-122"/>
                </a:rPr>
                <a:t>调出</a:t>
              </a:r>
              <a:r>
                <a:rPr lang="en-US" altLang="zh-CN" sz="2000">
                  <a:latin typeface="微软雅黑" panose="020B0503020204020204" pitchFamily="34" charset="-122"/>
                  <a:ea typeface="微软雅黑" panose="020B0503020204020204" pitchFamily="34" charset="-122"/>
                </a:rPr>
                <a:t>add</a:t>
              </a:r>
              <a:r>
                <a:rPr lang="zh-CN" altLang="en-US" sz="2000">
                  <a:latin typeface="微软雅黑" panose="020B0503020204020204" pitchFamily="34" charset="-122"/>
                  <a:ea typeface="微软雅黑" panose="020B0503020204020204" pitchFamily="34" charset="-122"/>
                </a:rPr>
                <a:t>执行	            </a:t>
              </a:r>
              <a:r>
                <a:rPr lang="zh-CN" altLang="en-US" sz="2000">
                  <a:solidFill>
                    <a:srgbClr val="FF3300"/>
                  </a:solidFill>
                  <a:latin typeface="微软雅黑" panose="020B0503020204020204" pitchFamily="34" charset="-122"/>
                  <a:ea typeface="微软雅黑" panose="020B0503020204020204" pitchFamily="34" charset="-122"/>
                </a:rPr>
                <a:t>执行</a:t>
              </a:r>
            </a:p>
            <a:p>
              <a:pPr>
                <a:lnSpc>
                  <a:spcPct val="100000"/>
                </a:lnSpc>
                <a:spcBef>
                  <a:spcPct val="40000"/>
                </a:spcBef>
                <a:buFontTx/>
                <a:buNone/>
              </a:pPr>
              <a:r>
                <a:rPr lang="zh-CN" altLang="en-US" sz="2000">
                  <a:latin typeface="微软雅黑" panose="020B0503020204020204" pitchFamily="34" charset="-122"/>
                  <a:ea typeface="微软雅黑" panose="020B0503020204020204" pitchFamily="34" charset="-122"/>
                </a:rPr>
                <a:t>                                </a:t>
              </a:r>
              <a:r>
                <a:rPr lang="zh-CN" altLang="en-US" sz="2000">
                  <a:solidFill>
                    <a:srgbClr val="FF3300"/>
                  </a:solidFill>
                  <a:latin typeface="微软雅黑" panose="020B0503020204020204" pitchFamily="34" charset="-122"/>
                  <a:ea typeface="微软雅黑" panose="020B0503020204020204" pitchFamily="34" charset="-122"/>
                </a:rPr>
                <a:t>存返回结果</a:t>
              </a:r>
            </a:p>
            <a:p>
              <a:pPr>
                <a:lnSpc>
                  <a:spcPct val="100000"/>
                </a:lnSpc>
                <a:spcBef>
                  <a:spcPct val="40000"/>
                </a:spcBef>
                <a:buFontTx/>
                <a:buNone/>
              </a:pPr>
              <a:r>
                <a:rPr lang="zh-CN" altLang="en-US" sz="2000">
                  <a:latin typeface="微软雅黑" panose="020B0503020204020204" pitchFamily="34" charset="-122"/>
                  <a:ea typeface="微软雅黑" panose="020B0503020204020204" pitchFamily="34" charset="-122"/>
                </a:rPr>
                <a:t>                             </a:t>
              </a:r>
            </a:p>
            <a:p>
              <a:pPr>
                <a:lnSpc>
                  <a:spcPct val="100000"/>
                </a:lnSpc>
                <a:spcBef>
                  <a:spcPct val="40000"/>
                </a:spcBef>
                <a:buFontTx/>
                <a:buNone/>
              </a:pPr>
              <a:r>
                <a:rPr lang="en-US" altLang="zh-CN" sz="18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返回</a:t>
              </a:r>
              <a:r>
                <a:rPr lang="en-US" altLang="zh-CN" sz="2000">
                  <a:latin typeface="微软雅黑" panose="020B0503020204020204" pitchFamily="34" charset="-122"/>
                  <a:ea typeface="微软雅黑" panose="020B0503020204020204" pitchFamily="34" charset="-122"/>
                </a:rPr>
                <a:t>main</a:t>
              </a:r>
            </a:p>
            <a:p>
              <a:pPr>
                <a:lnSpc>
                  <a:spcPct val="100000"/>
                </a:lnSpc>
                <a:spcBef>
                  <a:spcPct val="40000"/>
                </a:spcBef>
                <a:buFontTx/>
                <a:buNone/>
              </a:pPr>
              <a:r>
                <a:rPr lang="en-US" altLang="zh-CN" sz="2000">
                  <a:latin typeface="微软雅黑" panose="020B0503020204020204" pitchFamily="34" charset="-122"/>
                  <a:ea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endParaRPr>
            </a:p>
          </p:txBody>
        </p:sp>
        <p:sp>
          <p:nvSpPr>
            <p:cNvPr id="88080" name="Line 19"/>
            <p:cNvSpPr>
              <a:spLocks noChangeShapeType="1"/>
            </p:cNvSpPr>
            <p:nvPr/>
          </p:nvSpPr>
          <p:spPr bwMode="auto">
            <a:xfrm flipV="1">
              <a:off x="3844" y="2047"/>
              <a:ext cx="794" cy="65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1" name="Line 20"/>
            <p:cNvSpPr>
              <a:spLocks noChangeShapeType="1"/>
            </p:cNvSpPr>
            <p:nvPr/>
          </p:nvSpPr>
          <p:spPr bwMode="auto">
            <a:xfrm flipH="1" flipV="1">
              <a:off x="3475" y="2925"/>
              <a:ext cx="936" cy="567"/>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2" name="Line 21"/>
            <p:cNvSpPr>
              <a:spLocks noChangeShapeType="1"/>
            </p:cNvSpPr>
            <p:nvPr/>
          </p:nvSpPr>
          <p:spPr bwMode="auto">
            <a:xfrm>
              <a:off x="3305" y="2047"/>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3" name="Line 22"/>
            <p:cNvSpPr>
              <a:spLocks noChangeShapeType="1"/>
            </p:cNvSpPr>
            <p:nvPr/>
          </p:nvSpPr>
          <p:spPr bwMode="auto">
            <a:xfrm>
              <a:off x="4779" y="2047"/>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4" name="Line 23"/>
            <p:cNvSpPr>
              <a:spLocks noChangeShapeType="1"/>
            </p:cNvSpPr>
            <p:nvPr/>
          </p:nvSpPr>
          <p:spPr bwMode="auto">
            <a:xfrm>
              <a:off x="3334" y="2897"/>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5" name="Line 24"/>
            <p:cNvSpPr>
              <a:spLocks noChangeShapeType="1"/>
            </p:cNvSpPr>
            <p:nvPr/>
          </p:nvSpPr>
          <p:spPr bwMode="auto">
            <a:xfrm>
              <a:off x="4808" y="3153"/>
              <a:ext cx="0" cy="198"/>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74169" name="Text Box 25"/>
          <p:cNvSpPr txBox="1">
            <a:spLocks noChangeArrowheads="1"/>
          </p:cNvSpPr>
          <p:nvPr/>
        </p:nvSpPr>
        <p:spPr bwMode="auto">
          <a:xfrm>
            <a:off x="6321425" y="863601"/>
            <a:ext cx="4095750" cy="176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CC6600"/>
                </a:solidFill>
                <a:latin typeface="微软雅黑" panose="020B0503020204020204" pitchFamily="34" charset="-122"/>
                <a:ea typeface="微软雅黑" panose="020B0503020204020204" pitchFamily="34" charset="-122"/>
              </a:rPr>
              <a:t>何为现场？</a:t>
            </a:r>
          </a:p>
          <a:p>
            <a:pPr>
              <a:lnSpc>
                <a:spcPct val="100000"/>
              </a:lnSpc>
              <a:spcBef>
                <a:spcPct val="50000"/>
              </a:spcBef>
              <a:buFontTx/>
              <a:buNone/>
            </a:pPr>
            <a:r>
              <a:rPr lang="zh-CN" altLang="en-US" sz="2000">
                <a:solidFill>
                  <a:srgbClr val="008000"/>
                </a:solidFill>
                <a:latin typeface="微软雅黑" panose="020B0503020204020204" pitchFamily="34" charset="-122"/>
                <a:ea typeface="微软雅黑" panose="020B0503020204020204" pitchFamily="34" charset="-122"/>
              </a:rPr>
              <a:t>通用寄存器的内容！</a:t>
            </a:r>
          </a:p>
          <a:p>
            <a:pPr>
              <a:lnSpc>
                <a:spcPct val="100000"/>
              </a:lnSpc>
              <a:spcBef>
                <a:spcPct val="50000"/>
              </a:spcBef>
              <a:buFontTx/>
              <a:buNone/>
            </a:pPr>
            <a:r>
              <a:rPr lang="zh-CN" altLang="en-US" sz="2000">
                <a:solidFill>
                  <a:srgbClr val="CC6600"/>
                </a:solidFill>
                <a:latin typeface="微软雅黑" panose="020B0503020204020204" pitchFamily="34" charset="-122"/>
                <a:ea typeface="微软雅黑" panose="020B0503020204020204" pitchFamily="34" charset="-122"/>
              </a:rPr>
              <a:t>为何要保存现场？</a:t>
            </a:r>
          </a:p>
          <a:p>
            <a:pPr>
              <a:lnSpc>
                <a:spcPct val="100000"/>
              </a:lnSpc>
              <a:spcBef>
                <a:spcPct val="50000"/>
              </a:spcBef>
              <a:buFontTx/>
              <a:buNone/>
            </a:pPr>
            <a:r>
              <a:rPr lang="zh-CN" altLang="en-US" sz="2000">
                <a:solidFill>
                  <a:srgbClr val="008000"/>
                </a:solidFill>
                <a:latin typeface="微软雅黑" panose="020B0503020204020204" pitchFamily="34" charset="-122"/>
                <a:ea typeface="微软雅黑" panose="020B0503020204020204" pitchFamily="34" charset="-122"/>
              </a:rPr>
              <a:t>因为所有过程共享一套通用寄存器</a:t>
            </a:r>
          </a:p>
        </p:txBody>
      </p:sp>
      <p:sp>
        <p:nvSpPr>
          <p:cNvPr id="774170" name="Text Box 26"/>
          <p:cNvSpPr txBox="1">
            <a:spLocks noChangeArrowheads="1"/>
          </p:cNvSpPr>
          <p:nvPr/>
        </p:nvSpPr>
        <p:spPr bwMode="auto">
          <a:xfrm>
            <a:off x="5826125" y="2727326"/>
            <a:ext cx="459105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solidFill>
                  <a:srgbClr val="3333CC"/>
                </a:solidFill>
                <a:latin typeface="微软雅黑" panose="020B0503020204020204" pitchFamily="34" charset="-122"/>
                <a:ea typeface="微软雅黑" panose="020B0503020204020204" pitchFamily="34" charset="-122"/>
              </a:rPr>
              <a:t>想象：妈妈做菜过程中，让你来完成其中一个工序时共用一套盘子的情况</a:t>
            </a:r>
          </a:p>
        </p:txBody>
      </p:sp>
      <p:sp>
        <p:nvSpPr>
          <p:cNvPr id="88078" name="Text Box 27"/>
          <p:cNvSpPr txBox="1">
            <a:spLocks noChangeArrowheads="1"/>
          </p:cNvSpPr>
          <p:nvPr/>
        </p:nvSpPr>
        <p:spPr bwMode="auto">
          <a:xfrm>
            <a:off x="3081339" y="1089026"/>
            <a:ext cx="18002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rgbClr val="008000"/>
                </a:solidFill>
                <a:latin typeface="微软雅黑" panose="020B0503020204020204" pitchFamily="34" charset="-122"/>
                <a:ea typeface="微软雅黑" panose="020B0503020204020204" pitchFamily="34" charset="-122"/>
              </a:rPr>
              <a:t>add(t1,t2)</a:t>
            </a:r>
          </a:p>
        </p:txBody>
      </p:sp>
    </p:spTree>
    <p:extLst>
      <p:ext uri="{BB962C8B-B14F-4D97-AF65-F5344CB8AC3E}">
        <p14:creationId xmlns:p14="http://schemas.microsoft.com/office/powerpoint/2010/main" val="24492101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4147">
                                            <p:txEl>
                                              <p:pRg st="0" end="0"/>
                                            </p:txEl>
                                          </p:spTgt>
                                        </p:tgtEl>
                                        <p:attrNameLst>
                                          <p:attrName>style.visibility</p:attrName>
                                        </p:attrNameLst>
                                      </p:cBhvr>
                                      <p:to>
                                        <p:strVal val="visible"/>
                                      </p:to>
                                    </p:set>
                                    <p:animEffect transition="in" filter="blinds(horizontal)">
                                      <p:cBhvr>
                                        <p:cTn id="7" dur="500"/>
                                        <p:tgtEl>
                                          <p:spTgt spid="774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4147">
                                            <p:txEl>
                                              <p:pRg st="1" end="1"/>
                                            </p:txEl>
                                          </p:spTgt>
                                        </p:tgtEl>
                                        <p:attrNameLst>
                                          <p:attrName>style.visibility</p:attrName>
                                        </p:attrNameLst>
                                      </p:cBhvr>
                                      <p:to>
                                        <p:strVal val="visible"/>
                                      </p:to>
                                    </p:set>
                                    <p:animEffect transition="in" filter="blinds(horizontal)">
                                      <p:cBhvr>
                                        <p:cTn id="12" dur="500"/>
                                        <p:tgtEl>
                                          <p:spTgt spid="77414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74147">
                                            <p:txEl>
                                              <p:pRg st="2" end="2"/>
                                            </p:txEl>
                                          </p:spTgt>
                                        </p:tgtEl>
                                        <p:attrNameLst>
                                          <p:attrName>style.visibility</p:attrName>
                                        </p:attrNameLst>
                                      </p:cBhvr>
                                      <p:to>
                                        <p:strVal val="visible"/>
                                      </p:to>
                                    </p:set>
                                    <p:animEffect transition="in" filter="blinds(horizontal)">
                                      <p:cBhvr>
                                        <p:cTn id="15" dur="500"/>
                                        <p:tgtEl>
                                          <p:spTgt spid="77414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74147">
                                            <p:txEl>
                                              <p:pRg st="3" end="3"/>
                                            </p:txEl>
                                          </p:spTgt>
                                        </p:tgtEl>
                                        <p:attrNameLst>
                                          <p:attrName>style.visibility</p:attrName>
                                        </p:attrNameLst>
                                      </p:cBhvr>
                                      <p:to>
                                        <p:strVal val="visible"/>
                                      </p:to>
                                    </p:set>
                                    <p:animEffect transition="in" filter="blinds(horizontal)">
                                      <p:cBhvr>
                                        <p:cTn id="20" dur="500"/>
                                        <p:tgtEl>
                                          <p:spTgt spid="77414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774147">
                                            <p:txEl>
                                              <p:pRg st="4" end="4"/>
                                            </p:txEl>
                                          </p:spTgt>
                                        </p:tgtEl>
                                        <p:attrNameLst>
                                          <p:attrName>style.visibility</p:attrName>
                                        </p:attrNameLst>
                                      </p:cBhvr>
                                      <p:to>
                                        <p:strVal val="visible"/>
                                      </p:to>
                                    </p:set>
                                    <p:animEffect transition="in" filter="blinds(horizontal)">
                                      <p:cBhvr>
                                        <p:cTn id="25" dur="500"/>
                                        <p:tgtEl>
                                          <p:spTgt spid="774147">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74147">
                                            <p:txEl>
                                              <p:pRg st="5" end="5"/>
                                            </p:txEl>
                                          </p:spTgt>
                                        </p:tgtEl>
                                        <p:attrNameLst>
                                          <p:attrName>style.visibility</p:attrName>
                                        </p:attrNameLst>
                                      </p:cBhvr>
                                      <p:to>
                                        <p:strVal val="visible"/>
                                      </p:to>
                                    </p:set>
                                    <p:animEffect transition="in" filter="blinds(horizontal)">
                                      <p:cBhvr>
                                        <p:cTn id="30" dur="500"/>
                                        <p:tgtEl>
                                          <p:spTgt spid="774147">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74147">
                                            <p:txEl>
                                              <p:pRg st="6" end="6"/>
                                            </p:txEl>
                                          </p:spTgt>
                                        </p:tgtEl>
                                        <p:attrNameLst>
                                          <p:attrName>style.visibility</p:attrName>
                                        </p:attrNameLst>
                                      </p:cBhvr>
                                      <p:to>
                                        <p:strVal val="visible"/>
                                      </p:to>
                                    </p:set>
                                    <p:animEffect transition="in" filter="blinds(horizontal)">
                                      <p:cBhvr>
                                        <p:cTn id="33" dur="500"/>
                                        <p:tgtEl>
                                          <p:spTgt spid="774147">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774155"/>
                                        </p:tgtEl>
                                        <p:attrNameLst>
                                          <p:attrName>style.visibility</p:attrName>
                                        </p:attrNameLst>
                                      </p:cBhvr>
                                      <p:to>
                                        <p:strVal val="visible"/>
                                      </p:to>
                                    </p:set>
                                    <p:animEffect transition="in" filter="blinds(horizontal)">
                                      <p:cBhvr>
                                        <p:cTn id="38" dur="500"/>
                                        <p:tgtEl>
                                          <p:spTgt spid="7741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74159"/>
                                        </p:tgtEl>
                                        <p:attrNameLst>
                                          <p:attrName>style.visibility</p:attrName>
                                        </p:attrNameLst>
                                      </p:cBhvr>
                                      <p:to>
                                        <p:strVal val="visible"/>
                                      </p:to>
                                    </p:set>
                                    <p:animEffect transition="in" filter="blinds(horizontal)">
                                      <p:cBhvr>
                                        <p:cTn id="43" dur="500"/>
                                        <p:tgtEl>
                                          <p:spTgt spid="77415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774152"/>
                                        </p:tgtEl>
                                        <p:attrNameLst>
                                          <p:attrName>style.visibility</p:attrName>
                                        </p:attrNameLst>
                                      </p:cBhvr>
                                      <p:to>
                                        <p:strVal val="visible"/>
                                      </p:to>
                                    </p:set>
                                    <p:animEffect transition="in" filter="blinds(horizontal)">
                                      <p:cBhvr>
                                        <p:cTn id="48" dur="500"/>
                                        <p:tgtEl>
                                          <p:spTgt spid="77415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74151"/>
                                        </p:tgtEl>
                                        <p:attrNameLst>
                                          <p:attrName>style.visibility</p:attrName>
                                        </p:attrNameLst>
                                      </p:cBhvr>
                                      <p:to>
                                        <p:strVal val="visible"/>
                                      </p:to>
                                    </p:set>
                                    <p:animEffect transition="in" filter="blinds(horizontal)">
                                      <p:cBhvr>
                                        <p:cTn id="53" dur="500"/>
                                        <p:tgtEl>
                                          <p:spTgt spid="77415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74158"/>
                                        </p:tgtEl>
                                        <p:attrNameLst>
                                          <p:attrName>style.visibility</p:attrName>
                                        </p:attrNameLst>
                                      </p:cBhvr>
                                      <p:to>
                                        <p:strVal val="visible"/>
                                      </p:to>
                                    </p:set>
                                    <p:animEffect transition="in" filter="blinds(horizontal)">
                                      <p:cBhvr>
                                        <p:cTn id="58" dur="500"/>
                                        <p:tgtEl>
                                          <p:spTgt spid="77415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774148"/>
                                        </p:tgtEl>
                                        <p:attrNameLst>
                                          <p:attrName>style.visibility</p:attrName>
                                        </p:attrNameLst>
                                      </p:cBhvr>
                                      <p:to>
                                        <p:strVal val="visible"/>
                                      </p:to>
                                    </p:set>
                                    <p:animEffect transition="in" filter="blinds(horizontal)">
                                      <p:cBhvr>
                                        <p:cTn id="63" dur="500"/>
                                        <p:tgtEl>
                                          <p:spTgt spid="7741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774160"/>
                                        </p:tgtEl>
                                        <p:attrNameLst>
                                          <p:attrName>style.visibility</p:attrName>
                                        </p:attrNameLst>
                                      </p:cBhvr>
                                      <p:to>
                                        <p:strVal val="visible"/>
                                      </p:to>
                                    </p:set>
                                    <p:animEffect transition="in" filter="blinds(horizontal)">
                                      <p:cBhvr>
                                        <p:cTn id="68" dur="500"/>
                                        <p:tgtEl>
                                          <p:spTgt spid="77416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774169">
                                            <p:txEl>
                                              <p:pRg st="0" end="0"/>
                                            </p:txEl>
                                          </p:spTgt>
                                        </p:tgtEl>
                                        <p:attrNameLst>
                                          <p:attrName>style.visibility</p:attrName>
                                        </p:attrNameLst>
                                      </p:cBhvr>
                                      <p:to>
                                        <p:strVal val="visible"/>
                                      </p:to>
                                    </p:set>
                                    <p:animEffect transition="in" filter="blinds(horizontal)">
                                      <p:cBhvr>
                                        <p:cTn id="73" dur="500"/>
                                        <p:tgtEl>
                                          <p:spTgt spid="774169">
                                            <p:txEl>
                                              <p:pRg st="0" end="0"/>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774169">
                                            <p:txEl>
                                              <p:pRg st="1" end="1"/>
                                            </p:txEl>
                                          </p:spTgt>
                                        </p:tgtEl>
                                        <p:attrNameLst>
                                          <p:attrName>style.visibility</p:attrName>
                                        </p:attrNameLst>
                                      </p:cBhvr>
                                      <p:to>
                                        <p:strVal val="visible"/>
                                      </p:to>
                                    </p:set>
                                    <p:animEffect transition="in" filter="blinds(horizontal)">
                                      <p:cBhvr>
                                        <p:cTn id="78" dur="500"/>
                                        <p:tgtEl>
                                          <p:spTgt spid="774169">
                                            <p:txEl>
                                              <p:pRg st="1" end="1"/>
                                            </p:txEl>
                                          </p:spTgt>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774169">
                                            <p:txEl>
                                              <p:pRg st="2" end="2"/>
                                            </p:txEl>
                                          </p:spTgt>
                                        </p:tgtEl>
                                        <p:attrNameLst>
                                          <p:attrName>style.visibility</p:attrName>
                                        </p:attrNameLst>
                                      </p:cBhvr>
                                      <p:to>
                                        <p:strVal val="visible"/>
                                      </p:to>
                                    </p:set>
                                    <p:animEffect transition="in" filter="blinds(horizontal)">
                                      <p:cBhvr>
                                        <p:cTn id="83" dur="500"/>
                                        <p:tgtEl>
                                          <p:spTgt spid="774169">
                                            <p:txEl>
                                              <p:pRg st="2" end="2"/>
                                            </p:txEl>
                                          </p:spTgt>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nodeType="clickEffect">
                                  <p:stCondLst>
                                    <p:cond delay="0"/>
                                  </p:stCondLst>
                                  <p:childTnLst>
                                    <p:set>
                                      <p:cBhvr>
                                        <p:cTn id="87" dur="1" fill="hold">
                                          <p:stCondLst>
                                            <p:cond delay="0"/>
                                          </p:stCondLst>
                                        </p:cTn>
                                        <p:tgtEl>
                                          <p:spTgt spid="774169">
                                            <p:txEl>
                                              <p:pRg st="3" end="3"/>
                                            </p:txEl>
                                          </p:spTgt>
                                        </p:tgtEl>
                                        <p:attrNameLst>
                                          <p:attrName>style.visibility</p:attrName>
                                        </p:attrNameLst>
                                      </p:cBhvr>
                                      <p:to>
                                        <p:strVal val="visible"/>
                                      </p:to>
                                    </p:set>
                                    <p:animEffect transition="in" filter="blinds(horizontal)">
                                      <p:cBhvr>
                                        <p:cTn id="88" dur="500"/>
                                        <p:tgtEl>
                                          <p:spTgt spid="774169">
                                            <p:txEl>
                                              <p:pRg st="3" end="3"/>
                                            </p:txEl>
                                          </p:spTgt>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774170"/>
                                        </p:tgtEl>
                                        <p:attrNameLst>
                                          <p:attrName>style.visibility</p:attrName>
                                        </p:attrNameLst>
                                      </p:cBhvr>
                                      <p:to>
                                        <p:strVal val="visible"/>
                                      </p:to>
                                    </p:set>
                                    <p:animEffect transition="in" filter="blinds(horizontal)">
                                      <p:cBhvr>
                                        <p:cTn id="93" dur="500"/>
                                        <p:tgtEl>
                                          <p:spTgt spid="774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51" grpId="0"/>
      <p:bldP spid="774158" grpId="0"/>
      <p:bldP spid="774159" grpId="0"/>
      <p:bldP spid="774160" grpId="0"/>
      <p:bldP spid="77417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1391" y="196586"/>
            <a:ext cx="8229600" cy="533288"/>
          </a:xfrm>
        </p:spPr>
        <p:txBody>
          <a:bodyPr/>
          <a:lstStyle/>
          <a:p>
            <a:r>
              <a:rPr lang="zh-CN" altLang="en-US" sz="3600" dirty="0"/>
              <a:t>过程调用的机器级表示</a:t>
            </a:r>
          </a:p>
        </p:txBody>
      </p:sp>
      <p:sp>
        <p:nvSpPr>
          <p:cNvPr id="775171" name="Rectangle 3"/>
          <p:cNvSpPr>
            <a:spLocks noGrp="1" noChangeArrowheads="1"/>
          </p:cNvSpPr>
          <p:nvPr>
            <p:ph type="body" idx="1"/>
          </p:nvPr>
        </p:nvSpPr>
        <p:spPr>
          <a:xfrm>
            <a:off x="479376" y="906818"/>
            <a:ext cx="8447088" cy="4943405"/>
          </a:xfrm>
        </p:spPr>
        <p:txBody>
          <a:bodyPr/>
          <a:lstStyle/>
          <a:p>
            <a:pPr algn="just" eaLnBrk="1" hangingPunct="1">
              <a:lnSpc>
                <a:spcPct val="120000"/>
              </a:lnSpc>
              <a:spcBef>
                <a:spcPct val="25000"/>
              </a:spcBef>
            </a:pPr>
            <a:r>
              <a:rPr lang="en-US" altLang="zh-CN" dirty="0"/>
              <a:t> </a:t>
            </a:r>
            <a:r>
              <a:rPr lang="en-US" altLang="zh-CN" dirty="0">
                <a:latin typeface="微软雅黑" panose="020B0503020204020204" pitchFamily="34" charset="-122"/>
                <a:ea typeface="微软雅黑" panose="020B0503020204020204" pitchFamily="34" charset="-122"/>
              </a:rPr>
              <a:t>i386 System V ABI</a:t>
            </a:r>
            <a:r>
              <a:rPr lang="zh-CN" altLang="en-US" dirty="0">
                <a:latin typeface="微软雅黑" panose="020B0503020204020204" pitchFamily="34" charset="-122"/>
                <a:ea typeface="微软雅黑" panose="020B0503020204020204" pitchFamily="34" charset="-122"/>
              </a:rPr>
              <a:t>规范约定 </a:t>
            </a:r>
          </a:p>
          <a:p>
            <a:pPr lvl="1" algn="just" eaLnBrk="1" hangingPunct="1">
              <a:lnSpc>
                <a:spcPct val="120000"/>
              </a:lnSpc>
              <a:spcBef>
                <a:spcPct val="25000"/>
              </a:spcBef>
            </a:pPr>
            <a:r>
              <a:rPr lang="zh-CN" altLang="en-US" sz="2200" dirty="0"/>
              <a:t>调用者保存寄存器：</a:t>
            </a:r>
            <a:r>
              <a:rPr lang="en-US" altLang="zh-CN" sz="2200" dirty="0"/>
              <a:t>EAX</a:t>
            </a:r>
            <a:r>
              <a:rPr lang="zh-CN" altLang="en-US" sz="2200" dirty="0"/>
              <a:t>、</a:t>
            </a:r>
            <a:r>
              <a:rPr lang="en-US" altLang="zh-CN" sz="2200" dirty="0"/>
              <a:t>EDX</a:t>
            </a:r>
            <a:r>
              <a:rPr lang="zh-CN" altLang="en-US" sz="2200" dirty="0"/>
              <a:t>、</a:t>
            </a:r>
            <a:r>
              <a:rPr lang="en-US" altLang="zh-CN" sz="2200" dirty="0"/>
              <a:t>ECX</a:t>
            </a:r>
          </a:p>
          <a:p>
            <a:pPr lvl="1" algn="just" eaLnBrk="1" hangingPunct="1">
              <a:lnSpc>
                <a:spcPct val="120000"/>
              </a:lnSpc>
              <a:spcBef>
                <a:spcPct val="25000"/>
              </a:spcBef>
              <a:buFontTx/>
              <a:buNone/>
            </a:pPr>
            <a:r>
              <a:rPr lang="zh-CN" altLang="en-US" sz="2200" dirty="0"/>
              <a:t>    </a:t>
            </a:r>
            <a:r>
              <a:rPr lang="zh-CN" altLang="en-US" sz="2200" dirty="0">
                <a:solidFill>
                  <a:srgbClr val="008000"/>
                </a:solidFill>
              </a:rPr>
              <a:t>当</a:t>
            </a:r>
            <a:r>
              <a:rPr lang="en-US" altLang="zh-CN" sz="2200" dirty="0">
                <a:solidFill>
                  <a:srgbClr val="008000"/>
                </a:solidFill>
              </a:rPr>
              <a:t>P</a:t>
            </a:r>
            <a:r>
              <a:rPr lang="zh-CN" altLang="en-US" sz="2200" dirty="0">
                <a:solidFill>
                  <a:srgbClr val="008000"/>
                </a:solidFill>
              </a:rPr>
              <a:t>调用过程</a:t>
            </a:r>
            <a:r>
              <a:rPr lang="en-US" altLang="zh-CN" sz="2200" dirty="0">
                <a:solidFill>
                  <a:srgbClr val="008000"/>
                </a:solidFill>
              </a:rPr>
              <a:t>Q</a:t>
            </a:r>
            <a:r>
              <a:rPr lang="zh-CN" altLang="en-US" sz="2200" dirty="0">
                <a:solidFill>
                  <a:srgbClr val="008000"/>
                </a:solidFill>
              </a:rPr>
              <a:t>时，</a:t>
            </a:r>
            <a:r>
              <a:rPr lang="en-US" altLang="zh-CN" sz="2200" dirty="0">
                <a:solidFill>
                  <a:srgbClr val="008000"/>
                </a:solidFill>
              </a:rPr>
              <a:t>Q</a:t>
            </a:r>
            <a:r>
              <a:rPr lang="zh-CN" altLang="en-US" sz="2200" dirty="0">
                <a:solidFill>
                  <a:srgbClr val="008000"/>
                </a:solidFill>
              </a:rPr>
              <a:t>可以直接使用这三个寄存器，不用将它们的值保存到栈中。如果</a:t>
            </a:r>
            <a:r>
              <a:rPr lang="en-US" altLang="zh-CN" sz="2200" dirty="0">
                <a:solidFill>
                  <a:srgbClr val="008000"/>
                </a:solidFill>
              </a:rPr>
              <a:t>P</a:t>
            </a:r>
            <a:r>
              <a:rPr lang="zh-CN" altLang="en-US" sz="2200" dirty="0">
                <a:solidFill>
                  <a:srgbClr val="008000"/>
                </a:solidFill>
              </a:rPr>
              <a:t>在从</a:t>
            </a:r>
            <a:r>
              <a:rPr lang="en-US" altLang="zh-CN" sz="2200" dirty="0">
                <a:solidFill>
                  <a:srgbClr val="008000"/>
                </a:solidFill>
              </a:rPr>
              <a:t>Q</a:t>
            </a:r>
            <a:r>
              <a:rPr lang="zh-CN" altLang="en-US" sz="2200" dirty="0">
                <a:solidFill>
                  <a:srgbClr val="008000"/>
                </a:solidFill>
              </a:rPr>
              <a:t>返回后还要用这三个寄存器的话，</a:t>
            </a:r>
            <a:r>
              <a:rPr lang="en-US" altLang="zh-CN" sz="2200" dirty="0">
                <a:solidFill>
                  <a:srgbClr val="008000"/>
                </a:solidFill>
              </a:rPr>
              <a:t>P</a:t>
            </a:r>
            <a:r>
              <a:rPr lang="zh-CN" altLang="en-US" sz="2200" dirty="0">
                <a:solidFill>
                  <a:srgbClr val="008000"/>
                </a:solidFill>
              </a:rPr>
              <a:t>应在转到</a:t>
            </a:r>
            <a:r>
              <a:rPr lang="en-US" altLang="zh-CN" sz="2200" dirty="0">
                <a:solidFill>
                  <a:srgbClr val="008000"/>
                </a:solidFill>
              </a:rPr>
              <a:t>Q</a:t>
            </a:r>
            <a:r>
              <a:rPr lang="zh-CN" altLang="en-US" sz="2200" dirty="0">
                <a:solidFill>
                  <a:srgbClr val="008000"/>
                </a:solidFill>
              </a:rPr>
              <a:t>之前先保存，并在从</a:t>
            </a:r>
            <a:r>
              <a:rPr lang="en-US" altLang="zh-CN" sz="2200" dirty="0">
                <a:solidFill>
                  <a:srgbClr val="008000"/>
                </a:solidFill>
              </a:rPr>
              <a:t>Q</a:t>
            </a:r>
            <a:r>
              <a:rPr lang="zh-CN" altLang="en-US" sz="2200" dirty="0">
                <a:solidFill>
                  <a:srgbClr val="008000"/>
                </a:solidFill>
              </a:rPr>
              <a:t>返回后先恢复它们的值再使用。</a:t>
            </a:r>
          </a:p>
          <a:p>
            <a:pPr lvl="1" algn="just" eaLnBrk="1" hangingPunct="1">
              <a:lnSpc>
                <a:spcPct val="120000"/>
              </a:lnSpc>
              <a:spcBef>
                <a:spcPct val="25000"/>
              </a:spcBef>
            </a:pPr>
            <a:r>
              <a:rPr lang="zh-CN" altLang="en-US" sz="2200" dirty="0"/>
              <a:t>被调用者保存寄存器：</a:t>
            </a:r>
            <a:r>
              <a:rPr lang="en-US" altLang="zh-CN" sz="2200" dirty="0"/>
              <a:t>EBX</a:t>
            </a:r>
            <a:r>
              <a:rPr lang="zh-CN" altLang="en-US" sz="2200" dirty="0"/>
              <a:t>、</a:t>
            </a:r>
            <a:r>
              <a:rPr lang="en-US" altLang="zh-CN" sz="2200" dirty="0"/>
              <a:t>ESI</a:t>
            </a:r>
            <a:r>
              <a:rPr lang="zh-CN" altLang="en-US" sz="2200" dirty="0"/>
              <a:t>、</a:t>
            </a:r>
            <a:r>
              <a:rPr lang="en-US" altLang="zh-CN" sz="2200" dirty="0"/>
              <a:t>EDI</a:t>
            </a:r>
          </a:p>
          <a:p>
            <a:pPr lvl="1" algn="just" eaLnBrk="1" hangingPunct="1">
              <a:lnSpc>
                <a:spcPct val="120000"/>
              </a:lnSpc>
              <a:spcBef>
                <a:spcPct val="25000"/>
              </a:spcBef>
              <a:buFontTx/>
              <a:buNone/>
            </a:pPr>
            <a:r>
              <a:rPr lang="en-US" altLang="zh-CN" sz="2200" dirty="0"/>
              <a:t>   </a:t>
            </a:r>
            <a:r>
              <a:rPr lang="en-US" altLang="zh-CN" sz="2200" dirty="0">
                <a:solidFill>
                  <a:srgbClr val="CC3300"/>
                </a:solidFill>
              </a:rPr>
              <a:t>Q</a:t>
            </a:r>
            <a:r>
              <a:rPr lang="zh-CN" altLang="en-US" sz="2200" dirty="0">
                <a:solidFill>
                  <a:srgbClr val="CC3300"/>
                </a:solidFill>
              </a:rPr>
              <a:t>必须先将它们的值保存到</a:t>
            </a:r>
            <a:r>
              <a:rPr lang="zh-CN" altLang="en-US" sz="2200" dirty="0">
                <a:solidFill>
                  <a:srgbClr val="FF3300"/>
                </a:solidFill>
              </a:rPr>
              <a:t>栈</a:t>
            </a:r>
            <a:r>
              <a:rPr lang="zh-CN" altLang="en-US" sz="2200" dirty="0">
                <a:solidFill>
                  <a:srgbClr val="CC3300"/>
                </a:solidFill>
              </a:rPr>
              <a:t>中再使用它们，并在返回</a:t>
            </a:r>
            <a:r>
              <a:rPr lang="en-US" altLang="zh-CN" sz="2200" dirty="0">
                <a:solidFill>
                  <a:srgbClr val="CC3300"/>
                </a:solidFill>
              </a:rPr>
              <a:t>P</a:t>
            </a:r>
            <a:r>
              <a:rPr lang="zh-CN" altLang="en-US" sz="2200" dirty="0">
                <a:solidFill>
                  <a:srgbClr val="CC3300"/>
                </a:solidFill>
              </a:rPr>
              <a:t>之前恢复它们的值。</a:t>
            </a:r>
          </a:p>
          <a:p>
            <a:pPr lvl="1" algn="just" eaLnBrk="1" hangingPunct="1">
              <a:lnSpc>
                <a:spcPct val="120000"/>
              </a:lnSpc>
              <a:spcBef>
                <a:spcPct val="25000"/>
              </a:spcBef>
            </a:pPr>
            <a:r>
              <a:rPr lang="en-US" altLang="zh-CN" sz="2200" dirty="0"/>
              <a:t>EBP</a:t>
            </a:r>
            <a:r>
              <a:rPr lang="zh-CN" altLang="en-US" sz="2200" dirty="0"/>
              <a:t>和</a:t>
            </a:r>
            <a:r>
              <a:rPr lang="en-US" altLang="zh-CN" sz="2200" dirty="0"/>
              <a:t>ESP</a:t>
            </a:r>
            <a:r>
              <a:rPr lang="zh-CN" altLang="en-US" sz="2200" dirty="0"/>
              <a:t>分别是</a:t>
            </a:r>
            <a:r>
              <a:rPr lang="zh-CN" altLang="en-US" sz="2200" dirty="0">
                <a:solidFill>
                  <a:srgbClr val="FF3300"/>
                </a:solidFill>
              </a:rPr>
              <a:t>帧指针寄存器</a:t>
            </a:r>
            <a:r>
              <a:rPr lang="zh-CN" altLang="en-US" sz="2200" dirty="0"/>
              <a:t>和</a:t>
            </a:r>
            <a:r>
              <a:rPr lang="zh-CN" altLang="en-US" sz="2200" dirty="0">
                <a:solidFill>
                  <a:srgbClr val="FF3300"/>
                </a:solidFill>
              </a:rPr>
              <a:t>栈指针寄存器</a:t>
            </a:r>
            <a:r>
              <a:rPr lang="zh-CN" altLang="en-US" sz="2200" dirty="0"/>
              <a:t>，分别用来指向</a:t>
            </a:r>
            <a:r>
              <a:rPr lang="zh-CN" altLang="en-US" sz="2200" dirty="0">
                <a:solidFill>
                  <a:srgbClr val="FF3300"/>
                </a:solidFill>
              </a:rPr>
              <a:t>当前栈帧</a:t>
            </a:r>
            <a:r>
              <a:rPr lang="zh-CN" altLang="en-US" sz="2200" dirty="0"/>
              <a:t>的底部和顶部。 </a:t>
            </a:r>
            <a:endParaRPr lang="zh-CN" altLang="en-US" dirty="0">
              <a:latin typeface="微软雅黑" panose="020B0503020204020204" pitchFamily="34" charset="-122"/>
              <a:ea typeface="微软雅黑" panose="020B0503020204020204" pitchFamily="34" charset="-122"/>
            </a:endParaRPr>
          </a:p>
        </p:txBody>
      </p:sp>
      <p:sp>
        <p:nvSpPr>
          <p:cNvPr id="775172" name="Text Box 4"/>
          <p:cNvSpPr txBox="1">
            <a:spLocks noChangeArrowheads="1"/>
          </p:cNvSpPr>
          <p:nvPr/>
        </p:nvSpPr>
        <p:spPr bwMode="auto">
          <a:xfrm>
            <a:off x="911424" y="5911851"/>
            <a:ext cx="8370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FF0000"/>
                </a:solidFill>
                <a:latin typeface="微软雅黑" panose="020B0503020204020204" pitchFamily="34" charset="-122"/>
                <a:ea typeface="微软雅黑" panose="020B0503020204020204" pitchFamily="34" charset="-122"/>
              </a:rPr>
              <a:t>问题：为减少准备和结束阶段的开销，每个过程应先使用哪些寄存器？</a:t>
            </a:r>
          </a:p>
        </p:txBody>
      </p:sp>
      <p:sp>
        <p:nvSpPr>
          <p:cNvPr id="775173" name="Text Box 5"/>
          <p:cNvSpPr txBox="1">
            <a:spLocks noChangeArrowheads="1"/>
          </p:cNvSpPr>
          <p:nvPr/>
        </p:nvSpPr>
        <p:spPr bwMode="auto">
          <a:xfrm>
            <a:off x="2316163" y="6308726"/>
            <a:ext cx="29702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a:solidFill>
                  <a:schemeClr val="accent2"/>
                </a:solidFill>
                <a:latin typeface="微软雅黑" panose="020B0503020204020204" pitchFamily="34" charset="-122"/>
                <a:ea typeface="微软雅黑" panose="020B0503020204020204" pitchFamily="34" charset="-122"/>
              </a:rPr>
              <a:t>EAX</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ECX</a:t>
            </a:r>
            <a:r>
              <a:rPr lang="zh-CN" altLang="en-US" sz="2000">
                <a:solidFill>
                  <a:schemeClr val="accent2"/>
                </a:solidFill>
                <a:latin typeface="微软雅黑" panose="020B0503020204020204" pitchFamily="34" charset="-122"/>
                <a:ea typeface="微软雅黑" panose="020B0503020204020204" pitchFamily="34" charset="-122"/>
              </a:rPr>
              <a:t>、</a:t>
            </a:r>
            <a:r>
              <a:rPr lang="en-US" altLang="zh-CN" sz="2000">
                <a:solidFill>
                  <a:schemeClr val="accent2"/>
                </a:solidFill>
                <a:latin typeface="微软雅黑" panose="020B0503020204020204" pitchFamily="34" charset="-122"/>
                <a:ea typeface="微软雅黑" panose="020B0503020204020204" pitchFamily="34" charset="-122"/>
              </a:rPr>
              <a:t>EDX</a:t>
            </a:r>
            <a:r>
              <a:rPr lang="zh-CN" altLang="en-US" sz="2000">
                <a:solidFill>
                  <a:schemeClr val="accent2"/>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51024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5171">
                                            <p:txEl>
                                              <p:pRg st="1" end="1"/>
                                            </p:txEl>
                                          </p:spTgt>
                                        </p:tgtEl>
                                        <p:attrNameLst>
                                          <p:attrName>style.visibility</p:attrName>
                                        </p:attrNameLst>
                                      </p:cBhvr>
                                      <p:to>
                                        <p:strVal val="visible"/>
                                      </p:to>
                                    </p:set>
                                    <p:animEffect transition="in" filter="blinds(horizontal)">
                                      <p:cBhvr>
                                        <p:cTn id="7" dur="500"/>
                                        <p:tgtEl>
                                          <p:spTgt spid="7751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5171">
                                            <p:txEl>
                                              <p:pRg st="2" end="2"/>
                                            </p:txEl>
                                          </p:spTgt>
                                        </p:tgtEl>
                                        <p:attrNameLst>
                                          <p:attrName>style.visibility</p:attrName>
                                        </p:attrNameLst>
                                      </p:cBhvr>
                                      <p:to>
                                        <p:strVal val="visible"/>
                                      </p:to>
                                    </p:set>
                                    <p:animEffect transition="in" filter="blinds(horizontal)">
                                      <p:cBhvr>
                                        <p:cTn id="12" dur="500"/>
                                        <p:tgtEl>
                                          <p:spTgt spid="7751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75171">
                                            <p:txEl>
                                              <p:pRg st="3" end="3"/>
                                            </p:txEl>
                                          </p:spTgt>
                                        </p:tgtEl>
                                        <p:attrNameLst>
                                          <p:attrName>style.visibility</p:attrName>
                                        </p:attrNameLst>
                                      </p:cBhvr>
                                      <p:to>
                                        <p:strVal val="visible"/>
                                      </p:to>
                                    </p:set>
                                    <p:animEffect transition="in" filter="blinds(horizontal)">
                                      <p:cBhvr>
                                        <p:cTn id="17" dur="500"/>
                                        <p:tgtEl>
                                          <p:spTgt spid="7751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75171">
                                            <p:txEl>
                                              <p:pRg st="4" end="4"/>
                                            </p:txEl>
                                          </p:spTgt>
                                        </p:tgtEl>
                                        <p:attrNameLst>
                                          <p:attrName>style.visibility</p:attrName>
                                        </p:attrNameLst>
                                      </p:cBhvr>
                                      <p:to>
                                        <p:strVal val="visible"/>
                                      </p:to>
                                    </p:set>
                                    <p:animEffect transition="in" filter="blinds(horizontal)">
                                      <p:cBhvr>
                                        <p:cTn id="22" dur="500"/>
                                        <p:tgtEl>
                                          <p:spTgt spid="77517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75171">
                                            <p:txEl>
                                              <p:pRg st="5" end="5"/>
                                            </p:txEl>
                                          </p:spTgt>
                                        </p:tgtEl>
                                        <p:attrNameLst>
                                          <p:attrName>style.visibility</p:attrName>
                                        </p:attrNameLst>
                                      </p:cBhvr>
                                      <p:to>
                                        <p:strVal val="visible"/>
                                      </p:to>
                                    </p:set>
                                    <p:animEffect transition="in" filter="blinds(horizontal)">
                                      <p:cBhvr>
                                        <p:cTn id="27" dur="500"/>
                                        <p:tgtEl>
                                          <p:spTgt spid="77517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75172"/>
                                        </p:tgtEl>
                                        <p:attrNameLst>
                                          <p:attrName>style.visibility</p:attrName>
                                        </p:attrNameLst>
                                      </p:cBhvr>
                                      <p:to>
                                        <p:strVal val="visible"/>
                                      </p:to>
                                    </p:set>
                                    <p:animEffect transition="in" filter="blinds(horizontal)">
                                      <p:cBhvr>
                                        <p:cTn id="32" dur="500"/>
                                        <p:tgtEl>
                                          <p:spTgt spid="7751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5173"/>
                                        </p:tgtEl>
                                        <p:attrNameLst>
                                          <p:attrName>style.visibility</p:attrName>
                                        </p:attrNameLst>
                                      </p:cBhvr>
                                      <p:to>
                                        <p:strVal val="visible"/>
                                      </p:to>
                                    </p:set>
                                    <p:animEffect transition="in" filter="blinds(horizontal)">
                                      <p:cBhvr>
                                        <p:cTn id="37" dur="500"/>
                                        <p:tgtEl>
                                          <p:spTgt spid="775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p:bldP spid="77517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620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676" y="1358901"/>
            <a:ext cx="2727325"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620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039" y="1314451"/>
            <a:ext cx="3195637"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620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314450"/>
            <a:ext cx="3267075"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Rectangle 2"/>
          <p:cNvSpPr>
            <a:spLocks noGrp="1" noChangeArrowheads="1"/>
          </p:cNvSpPr>
          <p:nvPr>
            <p:ph type="title"/>
          </p:nvPr>
        </p:nvSpPr>
        <p:spPr>
          <a:xfrm>
            <a:off x="181769" y="222504"/>
            <a:ext cx="8229600" cy="479747"/>
          </a:xfrm>
        </p:spPr>
        <p:txBody>
          <a:bodyPr/>
          <a:lstStyle/>
          <a:p>
            <a:r>
              <a:rPr lang="zh-CN" altLang="en-US" sz="3200" dirty="0"/>
              <a:t>过程调用的机器级表示</a:t>
            </a:r>
          </a:p>
        </p:txBody>
      </p:sp>
      <p:sp>
        <p:nvSpPr>
          <p:cNvPr id="90118" name="Rectangle 3"/>
          <p:cNvSpPr>
            <a:spLocks noGrp="1" noChangeArrowheads="1"/>
          </p:cNvSpPr>
          <p:nvPr>
            <p:ph type="body" idx="1"/>
          </p:nvPr>
        </p:nvSpPr>
        <p:spPr>
          <a:xfrm>
            <a:off x="181769" y="724476"/>
            <a:ext cx="8229600" cy="474489"/>
          </a:xfrm>
        </p:spPr>
        <p:txBody>
          <a:bodyPr/>
          <a:lstStyle/>
          <a:p>
            <a:r>
              <a:rPr lang="zh-CN" altLang="en-US" dirty="0">
                <a:latin typeface="微软雅黑" panose="020B0503020204020204" pitchFamily="34" charset="-122"/>
                <a:ea typeface="微软雅黑" panose="020B0503020204020204" pitchFamily="34" charset="-122"/>
              </a:rPr>
              <a:t>过程调用过程中</a:t>
            </a:r>
            <a:r>
              <a:rPr lang="zh-CN" altLang="en-US" dirty="0">
                <a:solidFill>
                  <a:srgbClr val="FF3300"/>
                </a:solidFill>
                <a:latin typeface="微软雅黑" panose="020B0503020204020204" pitchFamily="34" charset="-122"/>
                <a:ea typeface="微软雅黑" panose="020B0503020204020204" pitchFamily="34" charset="-122"/>
              </a:rPr>
              <a:t>栈和栈帧</a:t>
            </a:r>
            <a:r>
              <a:rPr lang="zh-CN" altLang="en-US" dirty="0">
                <a:latin typeface="微软雅黑" panose="020B0503020204020204" pitchFamily="34" charset="-122"/>
                <a:ea typeface="微软雅黑" panose="020B0503020204020204" pitchFamily="34" charset="-122"/>
              </a:rPr>
              <a:t>的变化 </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为被调用过程</a:t>
            </a:r>
            <a:r>
              <a:rPr lang="en-US" altLang="zh-CN" dirty="0">
                <a:latin typeface="微软雅黑" panose="020B0503020204020204" pitchFamily="34" charset="-122"/>
                <a:ea typeface="微软雅黑" panose="020B0503020204020204" pitchFamily="34" charset="-122"/>
              </a:rPr>
              <a:t>)</a:t>
            </a:r>
          </a:p>
        </p:txBody>
      </p:sp>
      <p:sp>
        <p:nvSpPr>
          <p:cNvPr id="776197" name="Text Box 5"/>
          <p:cNvSpPr txBox="1">
            <a:spLocks noChangeArrowheads="1"/>
          </p:cNvSpPr>
          <p:nvPr/>
        </p:nvSpPr>
        <p:spPr bwMode="auto">
          <a:xfrm>
            <a:off x="1865313" y="2798763"/>
            <a:ext cx="9001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a:solidFill>
                  <a:srgbClr val="FF0000"/>
                </a:solidFill>
                <a:ea typeface="黑体" panose="02010609060101010101" pitchFamily="49" charset="-122"/>
              </a:rPr>
              <a:t>①</a:t>
            </a:r>
          </a:p>
        </p:txBody>
      </p:sp>
      <p:sp>
        <p:nvSpPr>
          <p:cNvPr id="776198" name="Text Box 6"/>
          <p:cNvSpPr txBox="1">
            <a:spLocks noChangeArrowheads="1"/>
          </p:cNvSpPr>
          <p:nvPr/>
        </p:nvSpPr>
        <p:spPr bwMode="auto">
          <a:xfrm>
            <a:off x="3846513" y="3376613"/>
            <a:ext cx="9001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a:solidFill>
                  <a:srgbClr val="FF0000"/>
                </a:solidFill>
                <a:ea typeface="黑体" panose="02010609060101010101" pitchFamily="49" charset="-122"/>
              </a:rPr>
              <a:t>②</a:t>
            </a:r>
          </a:p>
        </p:txBody>
      </p:sp>
      <p:sp>
        <p:nvSpPr>
          <p:cNvPr id="776199" name="Text Box 7"/>
          <p:cNvSpPr txBox="1">
            <a:spLocks noChangeArrowheads="1"/>
          </p:cNvSpPr>
          <p:nvPr/>
        </p:nvSpPr>
        <p:spPr bwMode="auto">
          <a:xfrm>
            <a:off x="5060951" y="4373563"/>
            <a:ext cx="900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a:solidFill>
                  <a:srgbClr val="FF0000"/>
                </a:solidFill>
                <a:ea typeface="黑体" panose="02010609060101010101" pitchFamily="49" charset="-122"/>
              </a:rPr>
              <a:t>③</a:t>
            </a:r>
          </a:p>
        </p:txBody>
      </p:sp>
      <p:sp>
        <p:nvSpPr>
          <p:cNvPr id="776200" name="Text Box 8"/>
          <p:cNvSpPr txBox="1">
            <a:spLocks noChangeArrowheads="1"/>
          </p:cNvSpPr>
          <p:nvPr/>
        </p:nvSpPr>
        <p:spPr bwMode="auto">
          <a:xfrm>
            <a:off x="9875838" y="3338513"/>
            <a:ext cx="55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a:solidFill>
                  <a:srgbClr val="FF0000"/>
                </a:solidFill>
                <a:latin typeface="黑体" panose="02010609060101010101" pitchFamily="49" charset="-122"/>
                <a:ea typeface="黑体" panose="02010609060101010101" pitchFamily="49" charset="-122"/>
              </a:rPr>
              <a:t>④</a:t>
            </a:r>
          </a:p>
        </p:txBody>
      </p:sp>
      <p:sp>
        <p:nvSpPr>
          <p:cNvPr id="90123" name="Text Box 9"/>
          <p:cNvSpPr txBox="1">
            <a:spLocks noChangeArrowheads="1"/>
          </p:cNvSpPr>
          <p:nvPr/>
        </p:nvSpPr>
        <p:spPr bwMode="auto">
          <a:xfrm>
            <a:off x="1909763" y="5003801"/>
            <a:ext cx="2925762" cy="36671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Q(</a:t>
            </a:r>
            <a:r>
              <a:rPr lang="zh-CN" altLang="en-US" sz="1800">
                <a:solidFill>
                  <a:srgbClr val="FF3300"/>
                </a:solidFill>
                <a:latin typeface="微软雅黑" panose="020B0503020204020204" pitchFamily="34" charset="-122"/>
                <a:ea typeface="微软雅黑" panose="020B0503020204020204" pitchFamily="34" charset="-122"/>
              </a:rPr>
              <a:t>参数</a:t>
            </a:r>
            <a:r>
              <a:rPr lang="en-US" altLang="zh-CN" sz="1800">
                <a:solidFill>
                  <a:srgbClr val="FF3300"/>
                </a:solidFill>
                <a:latin typeface="微软雅黑" panose="020B0503020204020204" pitchFamily="34" charset="-122"/>
                <a:ea typeface="微软雅黑" panose="020B0503020204020204" pitchFamily="34" charset="-122"/>
              </a:rPr>
              <a:t>1</a:t>
            </a:r>
            <a:r>
              <a:rPr lang="zh-CN" altLang="en-US" sz="1800">
                <a:solidFill>
                  <a:srgbClr val="FF3300"/>
                </a:solidFill>
                <a:latin typeface="微软雅黑" panose="020B0503020204020204" pitchFamily="34" charset="-122"/>
                <a:ea typeface="微软雅黑" panose="020B0503020204020204" pitchFamily="34" charset="-122"/>
              </a:rPr>
              <a:t>，</a:t>
            </a:r>
            <a:r>
              <a:rPr lang="en-US" altLang="zh-CN" sz="1800">
                <a:solidFill>
                  <a:srgbClr val="FF3300"/>
                </a:solidFill>
                <a:latin typeface="微软雅黑" panose="020B0503020204020204" pitchFamily="34" charset="-122"/>
                <a:ea typeface="微软雅黑" panose="020B0503020204020204" pitchFamily="34" charset="-122"/>
              </a:rPr>
              <a:t>…</a:t>
            </a:r>
            <a:r>
              <a:rPr lang="zh-CN" altLang="en-US" sz="1800">
                <a:solidFill>
                  <a:srgbClr val="FF3300"/>
                </a:solidFill>
                <a:latin typeface="微软雅黑" panose="020B0503020204020204" pitchFamily="34" charset="-122"/>
                <a:ea typeface="微软雅黑" panose="020B0503020204020204" pitchFamily="34" charset="-122"/>
              </a:rPr>
              <a:t>，参数</a:t>
            </a:r>
            <a:r>
              <a:rPr lang="en-US" altLang="zh-CN" sz="1800">
                <a:solidFill>
                  <a:srgbClr val="FF3300"/>
                </a:solidFill>
                <a:latin typeface="微软雅黑" panose="020B0503020204020204" pitchFamily="34" charset="-122"/>
                <a:ea typeface="微软雅黑" panose="020B0503020204020204" pitchFamily="34" charset="-122"/>
              </a:rPr>
              <a:t>n);</a:t>
            </a:r>
            <a:endParaRPr lang="zh-CN" altLang="en-US" sz="1800">
              <a:solidFill>
                <a:srgbClr val="FF3300"/>
              </a:solidFill>
              <a:latin typeface="微软雅黑" panose="020B0503020204020204" pitchFamily="34" charset="-122"/>
              <a:ea typeface="微软雅黑" panose="020B0503020204020204" pitchFamily="34" charset="-122"/>
            </a:endParaRPr>
          </a:p>
        </p:txBody>
      </p:sp>
      <p:sp>
        <p:nvSpPr>
          <p:cNvPr id="776202" name="Rectangle 10"/>
          <p:cNvSpPr>
            <a:spLocks noChangeArrowheads="1"/>
          </p:cNvSpPr>
          <p:nvPr/>
        </p:nvSpPr>
        <p:spPr bwMode="auto">
          <a:xfrm>
            <a:off x="5510213" y="3743325"/>
            <a:ext cx="1574800" cy="1081088"/>
          </a:xfrm>
          <a:prstGeom prst="rect">
            <a:avLst/>
          </a:prstGeom>
          <a:solidFill>
            <a:srgbClr val="FF0000">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776203" name="Rectangle 11"/>
          <p:cNvSpPr>
            <a:spLocks noChangeArrowheads="1"/>
          </p:cNvSpPr>
          <p:nvPr/>
        </p:nvSpPr>
        <p:spPr bwMode="auto">
          <a:xfrm>
            <a:off x="5510213" y="4824413"/>
            <a:ext cx="1574800" cy="944562"/>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nvGrpSpPr>
          <p:cNvPr id="776214" name="Group 22"/>
          <p:cNvGrpSpPr>
            <a:grpSpLocks/>
          </p:cNvGrpSpPr>
          <p:nvPr/>
        </p:nvGrpSpPr>
        <p:grpSpPr bwMode="auto">
          <a:xfrm>
            <a:off x="1800225" y="6399214"/>
            <a:ext cx="2090738" cy="414337"/>
            <a:chOff x="174" y="4031"/>
            <a:chExt cx="1317" cy="261"/>
          </a:xfrm>
        </p:grpSpPr>
        <p:pic>
          <p:nvPicPr>
            <p:cNvPr id="90133"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 y="4031"/>
              <a:ext cx="1289" cy="233"/>
            </a:xfrm>
            <a:prstGeom prst="rect">
              <a:avLst/>
            </a:prstGeom>
            <a:solidFill>
              <a:schemeClr val="accent2">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134" name="Rectangle 19"/>
            <p:cNvSpPr>
              <a:spLocks noChangeArrowheads="1"/>
            </p:cNvSpPr>
            <p:nvPr/>
          </p:nvSpPr>
          <p:spPr bwMode="auto">
            <a:xfrm>
              <a:off x="186" y="4031"/>
              <a:ext cx="1305" cy="261"/>
            </a:xfrm>
            <a:prstGeom prst="rect">
              <a:avLst/>
            </a:prstGeom>
            <a:solidFill>
              <a:schemeClr val="accent2">
                <a:alpha val="27843"/>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776215" name="Group 23"/>
          <p:cNvGrpSpPr>
            <a:grpSpLocks/>
          </p:cNvGrpSpPr>
          <p:nvPr/>
        </p:nvGrpSpPr>
        <p:grpSpPr bwMode="auto">
          <a:xfrm>
            <a:off x="5016500" y="6399214"/>
            <a:ext cx="2071688" cy="414337"/>
            <a:chOff x="2200" y="4031"/>
            <a:chExt cx="1305" cy="261"/>
          </a:xfrm>
        </p:grpSpPr>
        <p:pic>
          <p:nvPicPr>
            <p:cNvPr id="90131"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0" y="4054"/>
              <a:ext cx="110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2" name="Rectangle 20"/>
            <p:cNvSpPr>
              <a:spLocks noChangeArrowheads="1"/>
            </p:cNvSpPr>
            <p:nvPr/>
          </p:nvSpPr>
          <p:spPr bwMode="auto">
            <a:xfrm>
              <a:off x="2200" y="4031"/>
              <a:ext cx="1305" cy="261"/>
            </a:xfrm>
            <a:prstGeom prst="rect">
              <a:avLst/>
            </a:prstGeom>
            <a:solidFill>
              <a:schemeClr val="accent2">
                <a:alpha val="27843"/>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776218" name="Group 26"/>
          <p:cNvGrpSpPr>
            <a:grpSpLocks/>
          </p:cNvGrpSpPr>
          <p:nvPr/>
        </p:nvGrpSpPr>
        <p:grpSpPr bwMode="auto">
          <a:xfrm>
            <a:off x="7986714" y="6399214"/>
            <a:ext cx="2071687" cy="414337"/>
            <a:chOff x="4071" y="4031"/>
            <a:chExt cx="1305" cy="261"/>
          </a:xfrm>
        </p:grpSpPr>
        <p:pic>
          <p:nvPicPr>
            <p:cNvPr id="90129"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 y="4059"/>
              <a:ext cx="119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0" name="Rectangle 21"/>
            <p:cNvSpPr>
              <a:spLocks noChangeArrowheads="1"/>
            </p:cNvSpPr>
            <p:nvPr/>
          </p:nvSpPr>
          <p:spPr bwMode="auto">
            <a:xfrm>
              <a:off x="4071" y="4031"/>
              <a:ext cx="1305" cy="261"/>
            </a:xfrm>
            <a:prstGeom prst="rect">
              <a:avLst/>
            </a:prstGeom>
            <a:solidFill>
              <a:schemeClr val="accent2">
                <a:alpha val="27843"/>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05315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6214"/>
                                        </p:tgtEl>
                                        <p:attrNameLst>
                                          <p:attrName>style.visibility</p:attrName>
                                        </p:attrNameLst>
                                      </p:cBhvr>
                                      <p:to>
                                        <p:strVal val="visible"/>
                                      </p:to>
                                    </p:set>
                                    <p:animEffect transition="in" filter="blinds(horizontal)">
                                      <p:cBhvr>
                                        <p:cTn id="7" dur="500"/>
                                        <p:tgtEl>
                                          <p:spTgt spid="7762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6205"/>
                                        </p:tgtEl>
                                        <p:attrNameLst>
                                          <p:attrName>style.visibility</p:attrName>
                                        </p:attrNameLst>
                                      </p:cBhvr>
                                      <p:to>
                                        <p:strVal val="visible"/>
                                      </p:to>
                                    </p:set>
                                    <p:animEffect transition="in" filter="blinds(horizontal)">
                                      <p:cBhvr>
                                        <p:cTn id="12" dur="500"/>
                                        <p:tgtEl>
                                          <p:spTgt spid="776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6197"/>
                                        </p:tgtEl>
                                        <p:attrNameLst>
                                          <p:attrName>style.visibility</p:attrName>
                                        </p:attrNameLst>
                                      </p:cBhvr>
                                      <p:to>
                                        <p:strVal val="visible"/>
                                      </p:to>
                                    </p:set>
                                    <p:animEffect transition="in" filter="blinds(horizontal)">
                                      <p:cBhvr>
                                        <p:cTn id="17" dur="500"/>
                                        <p:tgtEl>
                                          <p:spTgt spid="7761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76198"/>
                                        </p:tgtEl>
                                        <p:attrNameLst>
                                          <p:attrName>style.visibility</p:attrName>
                                        </p:attrNameLst>
                                      </p:cBhvr>
                                      <p:to>
                                        <p:strVal val="visible"/>
                                      </p:to>
                                    </p:set>
                                    <p:animEffect transition="in" filter="blinds(horizontal)">
                                      <p:cBhvr>
                                        <p:cTn id="22" dur="500"/>
                                        <p:tgtEl>
                                          <p:spTgt spid="7761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76215"/>
                                        </p:tgtEl>
                                        <p:attrNameLst>
                                          <p:attrName>style.visibility</p:attrName>
                                        </p:attrNameLst>
                                      </p:cBhvr>
                                      <p:to>
                                        <p:strVal val="visible"/>
                                      </p:to>
                                    </p:set>
                                    <p:animEffect transition="in" filter="blinds(horizontal)">
                                      <p:cBhvr>
                                        <p:cTn id="27" dur="500"/>
                                        <p:tgtEl>
                                          <p:spTgt spid="7762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76206"/>
                                        </p:tgtEl>
                                        <p:attrNameLst>
                                          <p:attrName>style.visibility</p:attrName>
                                        </p:attrNameLst>
                                      </p:cBhvr>
                                      <p:to>
                                        <p:strVal val="visible"/>
                                      </p:to>
                                    </p:set>
                                    <p:animEffect transition="in" filter="blinds(horizontal)">
                                      <p:cBhvr>
                                        <p:cTn id="32" dur="500"/>
                                        <p:tgtEl>
                                          <p:spTgt spid="7762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6199"/>
                                        </p:tgtEl>
                                        <p:attrNameLst>
                                          <p:attrName>style.visibility</p:attrName>
                                        </p:attrNameLst>
                                      </p:cBhvr>
                                      <p:to>
                                        <p:strVal val="visible"/>
                                      </p:to>
                                    </p:set>
                                    <p:animEffect transition="in" filter="blinds(horizontal)">
                                      <p:cBhvr>
                                        <p:cTn id="37" dur="500"/>
                                        <p:tgtEl>
                                          <p:spTgt spid="77619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6202"/>
                                        </p:tgtEl>
                                        <p:attrNameLst>
                                          <p:attrName>style.visibility</p:attrName>
                                        </p:attrNameLst>
                                      </p:cBhvr>
                                      <p:to>
                                        <p:strVal val="visible"/>
                                      </p:to>
                                    </p:set>
                                    <p:animEffect transition="in" filter="blinds(horizontal)">
                                      <p:cBhvr>
                                        <p:cTn id="42" dur="500"/>
                                        <p:tgtEl>
                                          <p:spTgt spid="77620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76203"/>
                                        </p:tgtEl>
                                        <p:attrNameLst>
                                          <p:attrName>style.visibility</p:attrName>
                                        </p:attrNameLst>
                                      </p:cBhvr>
                                      <p:to>
                                        <p:strVal val="visible"/>
                                      </p:to>
                                    </p:set>
                                    <p:animEffect transition="in" filter="blinds(horizontal)">
                                      <p:cBhvr>
                                        <p:cTn id="45" dur="500"/>
                                        <p:tgtEl>
                                          <p:spTgt spid="77620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776218"/>
                                        </p:tgtEl>
                                        <p:attrNameLst>
                                          <p:attrName>style.visibility</p:attrName>
                                        </p:attrNameLst>
                                      </p:cBhvr>
                                      <p:to>
                                        <p:strVal val="visible"/>
                                      </p:to>
                                    </p:set>
                                    <p:animEffect transition="in" filter="blinds(horizontal)">
                                      <p:cBhvr>
                                        <p:cTn id="50" dur="500"/>
                                        <p:tgtEl>
                                          <p:spTgt spid="77621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776207"/>
                                        </p:tgtEl>
                                        <p:attrNameLst>
                                          <p:attrName>style.visibility</p:attrName>
                                        </p:attrNameLst>
                                      </p:cBhvr>
                                      <p:to>
                                        <p:strVal val="visible"/>
                                      </p:to>
                                    </p:set>
                                    <p:animEffect transition="in" filter="blinds(horizontal)">
                                      <p:cBhvr>
                                        <p:cTn id="55" dur="500"/>
                                        <p:tgtEl>
                                          <p:spTgt spid="7762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776200"/>
                                        </p:tgtEl>
                                        <p:attrNameLst>
                                          <p:attrName>style.visibility</p:attrName>
                                        </p:attrNameLst>
                                      </p:cBhvr>
                                      <p:to>
                                        <p:strVal val="visible"/>
                                      </p:to>
                                    </p:set>
                                    <p:animEffect transition="in" filter="blinds(horizontal)">
                                      <p:cBhvr>
                                        <p:cTn id="60" dur="500"/>
                                        <p:tgtEl>
                                          <p:spTgt spid="77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7" grpId="0"/>
      <p:bldP spid="776198" grpId="0"/>
      <p:bldP spid="776199" grpId="0"/>
      <p:bldP spid="776200" grpId="0"/>
      <p:bldP spid="776202" grpId="0" animBg="1"/>
      <p:bldP spid="77620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p:nvPr/>
        </p:nvSpPr>
        <p:spPr bwMode="auto">
          <a:xfrm>
            <a:off x="5905500" y="4191000"/>
            <a:ext cx="1346200" cy="381000"/>
          </a:xfrm>
          <a:prstGeom prst="rect">
            <a:avLst/>
          </a:prstGeom>
          <a:solidFill>
            <a:srgbClr val="ADADEA"/>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0x8048553</a:t>
            </a:r>
          </a:p>
        </p:txBody>
      </p:sp>
      <p:sp>
        <p:nvSpPr>
          <p:cNvPr id="46082" name="Rectangle 2"/>
          <p:cNvSpPr/>
          <p:nvPr/>
        </p:nvSpPr>
        <p:spPr bwMode="auto">
          <a:xfrm>
            <a:off x="5905500" y="4876800"/>
            <a:ext cx="1346200" cy="381000"/>
          </a:xfrm>
          <a:prstGeom prst="rect">
            <a:avLst/>
          </a:prstGeom>
          <a:solidFill>
            <a:srgbClr val="A8E799"/>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0x104</a:t>
            </a:r>
          </a:p>
        </p:txBody>
      </p:sp>
      <p:sp>
        <p:nvSpPr>
          <p:cNvPr id="46085" name="Rectangle 5"/>
          <p:cNvSpPr/>
          <p:nvPr/>
        </p:nvSpPr>
        <p:spPr bwMode="auto">
          <a:xfrm>
            <a:off x="2270126" y="48768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%esp</a:t>
            </a:r>
          </a:p>
        </p:txBody>
      </p:sp>
      <p:sp>
        <p:nvSpPr>
          <p:cNvPr id="46086" name="Rectangle 6"/>
          <p:cNvSpPr/>
          <p:nvPr/>
        </p:nvSpPr>
        <p:spPr bwMode="auto">
          <a:xfrm>
            <a:off x="2270126" y="54864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%eip</a:t>
            </a:r>
          </a:p>
        </p:txBody>
      </p:sp>
      <p:sp>
        <p:nvSpPr>
          <p:cNvPr id="46087" name="Rectangle 7"/>
          <p:cNvSpPr/>
          <p:nvPr/>
        </p:nvSpPr>
        <p:spPr bwMode="auto">
          <a:xfrm>
            <a:off x="5165726" y="48768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%esp</a:t>
            </a:r>
          </a:p>
        </p:txBody>
      </p:sp>
      <p:sp>
        <p:nvSpPr>
          <p:cNvPr id="46088" name="Rectangle 8"/>
          <p:cNvSpPr/>
          <p:nvPr/>
        </p:nvSpPr>
        <p:spPr bwMode="auto">
          <a:xfrm>
            <a:off x="5165726" y="54864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%eip</a:t>
            </a:r>
          </a:p>
        </p:txBody>
      </p:sp>
      <p:sp>
        <p:nvSpPr>
          <p:cNvPr id="46089" name="Rectangle 9"/>
          <p:cNvSpPr/>
          <p:nvPr/>
        </p:nvSpPr>
        <p:spPr bwMode="auto">
          <a:xfrm>
            <a:off x="5905500" y="5486400"/>
            <a:ext cx="1347788" cy="381000"/>
          </a:xfrm>
          <a:prstGeom prst="rect">
            <a:avLst/>
          </a:prstGeom>
          <a:solidFill>
            <a:srgbClr val="FFCCCC"/>
          </a:solidFill>
          <a:ln w="25400" cap="flat">
            <a:solidFill>
              <a:schemeClr val="tx1"/>
            </a:solidFill>
            <a:prstDash val="solid"/>
            <a:miter lim="800000"/>
            <a:headEnd type="none" w="med" len="med"/>
            <a:tailEnd type="none" w="med" len="med"/>
          </a:ln>
        </p:spPr>
        <p:txBody>
          <a:bodyPr wrap="none" lIns="38100" tIns="38100" rIns="38100" bIns="38100" anchor="ctr"/>
          <a:lstStyle/>
          <a:p>
            <a:pPr>
              <a:buNone/>
            </a:pPr>
            <a:r>
              <a:rPr lang="en-US">
                <a:latin typeface="Courier New Bold" charset="0"/>
                <a:cs typeface="Courier New Bold" charset="0"/>
                <a:sym typeface="Courier New Bold" charset="0"/>
              </a:rPr>
              <a:t>0x8048b90</a:t>
            </a:r>
          </a:p>
        </p:txBody>
      </p:sp>
      <p:sp>
        <p:nvSpPr>
          <p:cNvPr id="46090" name="Rectangle 10"/>
          <p:cNvSpPr/>
          <p:nvPr/>
        </p:nvSpPr>
        <p:spPr bwMode="auto">
          <a:xfrm>
            <a:off x="5027614" y="3810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0x108</a:t>
            </a:r>
          </a:p>
        </p:txBody>
      </p:sp>
      <p:sp>
        <p:nvSpPr>
          <p:cNvPr id="46091" name="Rectangle 11"/>
          <p:cNvSpPr/>
          <p:nvPr/>
        </p:nvSpPr>
        <p:spPr bwMode="auto">
          <a:xfrm>
            <a:off x="5027614" y="3429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0x10c</a:t>
            </a:r>
          </a:p>
        </p:txBody>
      </p:sp>
      <p:sp>
        <p:nvSpPr>
          <p:cNvPr id="46092" name="Rectangle 12"/>
          <p:cNvSpPr/>
          <p:nvPr/>
        </p:nvSpPr>
        <p:spPr bwMode="auto">
          <a:xfrm>
            <a:off x="5027614" y="3048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0x110</a:t>
            </a:r>
          </a:p>
        </p:txBody>
      </p:sp>
      <p:sp>
        <p:nvSpPr>
          <p:cNvPr id="46093" name="Rectangle 13"/>
          <p:cNvSpPr/>
          <p:nvPr/>
        </p:nvSpPr>
        <p:spPr bwMode="auto">
          <a:xfrm>
            <a:off x="5027614" y="4191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0x104</a:t>
            </a:r>
          </a:p>
        </p:txBody>
      </p:sp>
      <p:sp>
        <p:nvSpPr>
          <p:cNvPr id="46094" name="Rectangle 14"/>
          <p:cNvSpPr/>
          <p:nvPr/>
        </p:nvSpPr>
        <p:spPr bwMode="auto">
          <a:xfrm>
            <a:off x="2984500" y="54864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0x804854e</a:t>
            </a:r>
          </a:p>
        </p:txBody>
      </p:sp>
      <p:sp>
        <p:nvSpPr>
          <p:cNvPr id="46095" name="Rectangle 15"/>
          <p:cNvSpPr/>
          <p:nvPr/>
        </p:nvSpPr>
        <p:spPr bwMode="auto">
          <a:xfrm>
            <a:off x="5905500" y="38100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123</a:t>
            </a:r>
          </a:p>
        </p:txBody>
      </p:sp>
      <p:sp>
        <p:nvSpPr>
          <p:cNvPr id="46096" name="Rectangle 16"/>
          <p:cNvSpPr/>
          <p:nvPr/>
        </p:nvSpPr>
        <p:spPr bwMode="auto">
          <a:xfrm>
            <a:off x="5905500" y="2590800"/>
            <a:ext cx="1346200" cy="12192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lstStyle/>
          <a:p>
            <a:pPr>
              <a:buNone/>
            </a:pPr>
            <a:endParaRPr lang="en-US"/>
          </a:p>
        </p:txBody>
      </p:sp>
      <p:sp>
        <p:nvSpPr>
          <p:cNvPr id="46097" name="Rectangle 17"/>
          <p:cNvSpPr>
            <a:spLocks noGrp="1" noChangeArrowheads="1"/>
          </p:cNvSpPr>
          <p:nvPr>
            <p:ph type="title"/>
          </p:nvPr>
        </p:nvSpPr>
        <p:spPr>
          <a:xfrm>
            <a:off x="152400" y="291996"/>
            <a:ext cx="7010400" cy="372603"/>
          </a:xfrm>
        </p:spPr>
        <p:txBody>
          <a:bodyPr/>
          <a:lstStyle/>
          <a:p>
            <a:pPr marL="119380" indent="-119380"/>
            <a:r>
              <a:rPr lang="en-US" dirty="0"/>
              <a:t>Procedure Call Example</a:t>
            </a:r>
          </a:p>
        </p:txBody>
      </p:sp>
      <p:sp>
        <p:nvSpPr>
          <p:cNvPr id="46098" name="Rectangle 18"/>
          <p:cNvSpPr/>
          <p:nvPr/>
        </p:nvSpPr>
        <p:spPr bwMode="auto">
          <a:xfrm>
            <a:off x="2132014" y="3810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0x108</a:t>
            </a:r>
          </a:p>
        </p:txBody>
      </p:sp>
      <p:sp>
        <p:nvSpPr>
          <p:cNvPr id="46099" name="Rectangle 19"/>
          <p:cNvSpPr/>
          <p:nvPr/>
        </p:nvSpPr>
        <p:spPr bwMode="auto">
          <a:xfrm>
            <a:off x="2132014" y="3429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0x10c</a:t>
            </a:r>
          </a:p>
        </p:txBody>
      </p:sp>
      <p:sp>
        <p:nvSpPr>
          <p:cNvPr id="46100" name="Rectangle 20"/>
          <p:cNvSpPr/>
          <p:nvPr/>
        </p:nvSpPr>
        <p:spPr bwMode="auto">
          <a:xfrm>
            <a:off x="2132014" y="3048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0x110</a:t>
            </a:r>
          </a:p>
        </p:txBody>
      </p:sp>
      <p:sp>
        <p:nvSpPr>
          <p:cNvPr id="46101" name="Rectangle 21"/>
          <p:cNvSpPr/>
          <p:nvPr/>
        </p:nvSpPr>
        <p:spPr bwMode="auto">
          <a:xfrm>
            <a:off x="2984500" y="38100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123</a:t>
            </a:r>
          </a:p>
        </p:txBody>
      </p:sp>
      <p:sp>
        <p:nvSpPr>
          <p:cNvPr id="46102" name="Rectangle 22"/>
          <p:cNvSpPr/>
          <p:nvPr/>
        </p:nvSpPr>
        <p:spPr bwMode="auto">
          <a:xfrm>
            <a:off x="2984500" y="2590800"/>
            <a:ext cx="1346200" cy="12192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lstStyle/>
          <a:p>
            <a:pPr>
              <a:buNone/>
            </a:pPr>
            <a:endParaRPr lang="en-US"/>
          </a:p>
        </p:txBody>
      </p:sp>
      <p:sp>
        <p:nvSpPr>
          <p:cNvPr id="46103" name="Rectangle 23"/>
          <p:cNvSpPr/>
          <p:nvPr/>
        </p:nvSpPr>
        <p:spPr bwMode="auto">
          <a:xfrm>
            <a:off x="2984500" y="48768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0x108</a:t>
            </a:r>
          </a:p>
        </p:txBody>
      </p:sp>
      <p:sp>
        <p:nvSpPr>
          <p:cNvPr id="46104" name="Rectangle 24"/>
          <p:cNvSpPr/>
          <p:nvPr/>
        </p:nvSpPr>
        <p:spPr bwMode="auto">
          <a:xfrm>
            <a:off x="5634039" y="2146301"/>
            <a:ext cx="1731243" cy="312393"/>
          </a:xfrm>
          <a:prstGeom prst="rect">
            <a:avLst/>
          </a:prstGeom>
          <a:noFill/>
          <a:ln w="25400" cap="flat">
            <a:noFill/>
            <a:miter lim="800000"/>
            <a:headEnd type="none" w="med" len="med"/>
            <a:tailEnd type="none" w="med" len="med"/>
          </a:ln>
        </p:spPr>
        <p:txBody>
          <a:bodyPr wrap="none" lIns="38100" tIns="38100" rIns="38100" bIns="38100">
            <a:spAutoFit/>
          </a:bodyPr>
          <a:lstStyle/>
          <a:p>
            <a:pPr>
              <a:buNone/>
            </a:pPr>
            <a:r>
              <a:rPr lang="en-US">
                <a:solidFill>
                  <a:srgbClr val="C00000"/>
                </a:solidFill>
                <a:latin typeface="Courier New Bold" charset="0"/>
                <a:cs typeface="Courier New Bold" charset="0"/>
                <a:sym typeface="Courier New Bold" charset="0"/>
              </a:rPr>
              <a:t>call 8048b90</a:t>
            </a:r>
          </a:p>
        </p:txBody>
      </p:sp>
      <p:sp>
        <p:nvSpPr>
          <p:cNvPr id="46105" name="Rectangle 25"/>
          <p:cNvSpPr/>
          <p:nvPr/>
        </p:nvSpPr>
        <p:spPr bwMode="auto">
          <a:xfrm>
            <a:off x="1978025" y="1187450"/>
            <a:ext cx="7620000" cy="609600"/>
          </a:xfrm>
          <a:prstGeom prst="rect">
            <a:avLst/>
          </a:prstGeom>
          <a:solidFill>
            <a:srgbClr val="CDF1C5"/>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marL="74930">
              <a:buNone/>
            </a:pPr>
            <a:r>
              <a:rPr lang="en-US">
                <a:latin typeface="Courier New" panose="02070309020205020404" pitchFamily="49" charset="0"/>
                <a:cs typeface="Courier New" panose="02070309020205020404" pitchFamily="49" charset="0"/>
                <a:sym typeface="Courier New Bold" charset="0"/>
              </a:rPr>
              <a:t>804854e:	e8 3d 06 00 00 	call   8048b90 &lt;main&gt;</a:t>
            </a:r>
          </a:p>
          <a:p>
            <a:pPr marL="74930">
              <a:buNone/>
            </a:pPr>
            <a:r>
              <a:rPr lang="en-US">
                <a:latin typeface="Courier New" panose="02070309020205020404" pitchFamily="49" charset="0"/>
                <a:cs typeface="Courier New" panose="02070309020205020404" pitchFamily="49" charset="0"/>
                <a:sym typeface="Courier New Bold" charset="0"/>
              </a:rPr>
              <a:t>8048553:	50             	pushl  %eax</a:t>
            </a:r>
          </a:p>
        </p:txBody>
      </p:sp>
      <p:sp>
        <p:nvSpPr>
          <p:cNvPr id="46106" name="Rectangle 26"/>
          <p:cNvSpPr/>
          <p:nvPr/>
        </p:nvSpPr>
        <p:spPr bwMode="auto">
          <a:xfrm>
            <a:off x="3155058" y="6237312"/>
            <a:ext cx="1005083" cy="390876"/>
          </a:xfrm>
          <a:prstGeom prst="rect">
            <a:avLst/>
          </a:prstGeom>
          <a:noFill/>
          <a:ln w="25400" cap="flat">
            <a:noFill/>
            <a:miter lim="800000"/>
            <a:headEnd type="none" w="med" len="med"/>
            <a:tailEnd type="none" w="med" len="med"/>
          </a:ln>
        </p:spPr>
        <p:txBody>
          <a:bodyPr wrap="none" lIns="38100" tIns="38100" rIns="38100" bIns="38100">
            <a:spAutoFit/>
          </a:bodyPr>
          <a:lstStyle/>
          <a:p>
            <a:pPr>
              <a:buNone/>
            </a:pPr>
            <a:r>
              <a:rPr lang="zh-CN" altLang="en-US" sz="2400" dirty="0">
                <a:solidFill>
                  <a:srgbClr val="595959"/>
                </a:solidFill>
                <a:latin typeface="Courier New Bold Italic" charset="0"/>
                <a:cs typeface="Courier New Bold Italic" charset="0"/>
                <a:sym typeface="Courier New Bold Italic" charset="0"/>
              </a:rPr>
              <a:t>栈空间</a:t>
            </a:r>
            <a:endParaRPr lang="en-US" dirty="0">
              <a:solidFill>
                <a:srgbClr val="595959"/>
              </a:solidFill>
              <a:latin typeface="Calibri Bold Italic" charset="0"/>
              <a:ea typeface="Calibri Bold Italic" charset="0"/>
              <a:cs typeface="Calibri Bold Italic" charset="0"/>
              <a:sym typeface="Calibri Bold Italic" charset="0"/>
            </a:endParaRPr>
          </a:p>
        </p:txBody>
      </p:sp>
      <p:cxnSp>
        <p:nvCxnSpPr>
          <p:cNvPr id="3" name="直接箭头连接符 2"/>
          <p:cNvCxnSpPr/>
          <p:nvPr/>
        </p:nvCxnSpPr>
        <p:spPr bwMode="auto">
          <a:xfrm flipH="1">
            <a:off x="8616280" y="2362200"/>
            <a:ext cx="0" cy="2209800"/>
          </a:xfrm>
          <a:prstGeom prst="straightConnector1">
            <a:avLst/>
          </a:prstGeom>
          <a:solidFill>
            <a:schemeClr val="accent1"/>
          </a:solidFill>
          <a:ln w="25400" cap="flat" cmpd="sng" algn="ctr">
            <a:solidFill>
              <a:srgbClr val="000000"/>
            </a:solidFill>
            <a:prstDash val="solid"/>
            <a:round/>
            <a:headEnd type="none" w="med" len="med"/>
            <a:tailEnd type="triangle"/>
          </a:ln>
        </p:spPr>
      </p:cxnSp>
      <p:sp>
        <p:nvSpPr>
          <p:cNvPr id="28" name="Rectangle 26"/>
          <p:cNvSpPr/>
          <p:nvPr/>
        </p:nvSpPr>
        <p:spPr bwMode="auto">
          <a:xfrm>
            <a:off x="6076058" y="6237312"/>
            <a:ext cx="1005083" cy="390876"/>
          </a:xfrm>
          <a:prstGeom prst="rect">
            <a:avLst/>
          </a:prstGeom>
          <a:noFill/>
          <a:ln w="25400" cap="flat">
            <a:noFill/>
            <a:miter lim="800000"/>
            <a:headEnd type="none" w="med" len="med"/>
            <a:tailEnd type="none" w="med" len="med"/>
          </a:ln>
        </p:spPr>
        <p:txBody>
          <a:bodyPr wrap="none" lIns="38100" tIns="38100" rIns="38100" bIns="38100">
            <a:spAutoFit/>
          </a:bodyPr>
          <a:lstStyle/>
          <a:p>
            <a:pPr>
              <a:buNone/>
            </a:pPr>
            <a:r>
              <a:rPr lang="zh-CN" altLang="en-US" sz="2400" dirty="0">
                <a:solidFill>
                  <a:srgbClr val="595959"/>
                </a:solidFill>
                <a:latin typeface="Courier New Bold Italic" charset="0"/>
                <a:cs typeface="Courier New Bold Italic" charset="0"/>
                <a:sym typeface="Courier New Bold Italic" charset="0"/>
              </a:rPr>
              <a:t>栈空间</a:t>
            </a:r>
            <a:endParaRPr lang="en-US" dirty="0">
              <a:solidFill>
                <a:srgbClr val="595959"/>
              </a:solidFill>
              <a:latin typeface="Calibri Bold Italic" charset="0"/>
              <a:ea typeface="Calibri Bold Italic" charset="0"/>
              <a:cs typeface="Calibri Bold Italic" charset="0"/>
              <a:sym typeface="Calibri Bold Italic" charset="0"/>
            </a:endParaRPr>
          </a:p>
        </p:txBody>
      </p:sp>
    </p:spTree>
    <p:extLst>
      <p:ext uri="{BB962C8B-B14F-4D97-AF65-F5344CB8AC3E}">
        <p14:creationId xmlns:p14="http://schemas.microsoft.com/office/powerpoint/2010/main" val="206299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479747"/>
          </a:xfrm>
        </p:spPr>
        <p:txBody>
          <a:bodyPr/>
          <a:lstStyle/>
          <a:p>
            <a:r>
              <a:rPr lang="en-US" altLang="zh-CN" sz="3200" dirty="0"/>
              <a:t>1.1 </a:t>
            </a:r>
            <a:r>
              <a:rPr lang="zh-CN" altLang="en-US" sz="3200" dirty="0"/>
              <a:t>指令系统概述</a:t>
            </a:r>
          </a:p>
        </p:txBody>
      </p:sp>
      <p:sp>
        <p:nvSpPr>
          <p:cNvPr id="3" name="内容占位符 2"/>
          <p:cNvSpPr>
            <a:spLocks noGrp="1"/>
          </p:cNvSpPr>
          <p:nvPr>
            <p:ph idx="4294967295"/>
          </p:nvPr>
        </p:nvSpPr>
        <p:spPr>
          <a:xfrm>
            <a:off x="612000" y="900000"/>
            <a:ext cx="7848600" cy="2369880"/>
          </a:xfrm>
        </p:spPr>
        <p:txBody>
          <a:bodyPr/>
          <a:lstStyle/>
          <a:p>
            <a:pPr algn="just">
              <a:lnSpc>
                <a:spcPct val="120000"/>
              </a:lnSpc>
            </a:pPr>
            <a:r>
              <a:rPr lang="zh-CN" altLang="en-US" sz="2800" dirty="0">
                <a:latin typeface="Times New Roman" pitchFamily="18" charset="0"/>
                <a:cs typeface="Times New Roman" pitchFamily="18" charset="0"/>
              </a:rPr>
              <a:t>指令集系统架构（</a:t>
            </a:r>
            <a:r>
              <a:rPr lang="en-US" altLang="zh-CN" sz="2800" dirty="0">
                <a:latin typeface="Times New Roman" pitchFamily="18" charset="0"/>
                <a:cs typeface="Times New Roman" pitchFamily="18" charset="0"/>
              </a:rPr>
              <a:t>ISA</a:t>
            </a:r>
            <a:r>
              <a:rPr lang="zh-CN" altLang="en-US" sz="2800" dirty="0">
                <a:latin typeface="Times New Roman" pitchFamily="18" charset="0"/>
                <a:cs typeface="Times New Roman" pitchFamily="18" charset="0"/>
              </a:rPr>
              <a:t>）种类</a:t>
            </a:r>
          </a:p>
          <a:p>
            <a:pPr lvl="1">
              <a:lnSpc>
                <a:spcPct val="120000"/>
              </a:lnSpc>
            </a:pPr>
            <a:r>
              <a:rPr lang="zh-CN" altLang="en-US" sz="2400" dirty="0">
                <a:latin typeface="Times New Roman" pitchFamily="18" charset="0"/>
                <a:cs typeface="Times New Roman" pitchFamily="18" charset="0"/>
              </a:rPr>
              <a:t>指令集分类</a:t>
            </a:r>
            <a:endParaRPr lang="en-US" altLang="zh-CN" sz="2400" dirty="0">
              <a:latin typeface="Times New Roman" pitchFamily="18" charset="0"/>
              <a:cs typeface="Times New Roman" pitchFamily="18" charset="0"/>
            </a:endParaRPr>
          </a:p>
          <a:p>
            <a:pPr lvl="2">
              <a:lnSpc>
                <a:spcPct val="120000"/>
              </a:lnSpc>
            </a:pPr>
            <a:r>
              <a:rPr lang="zh-CN" altLang="en-US" sz="2400" dirty="0">
                <a:latin typeface="Times New Roman" pitchFamily="18" charset="0"/>
                <a:cs typeface="Times New Roman" pitchFamily="18" charset="0"/>
              </a:rPr>
              <a:t>堆栈型、累加器型和通用寄存器型</a:t>
            </a:r>
          </a:p>
          <a:p>
            <a:pPr lvl="1">
              <a:lnSpc>
                <a:spcPct val="120000"/>
              </a:lnSpc>
            </a:pPr>
            <a:r>
              <a:rPr lang="zh-CN" altLang="en-US" sz="2400" dirty="0">
                <a:latin typeface="Times New Roman" pitchFamily="18" charset="0"/>
                <a:cs typeface="Times New Roman" pitchFamily="18" charset="0"/>
              </a:rPr>
              <a:t>大部分</a:t>
            </a:r>
            <a:r>
              <a:rPr lang="en-US" altLang="zh-CN" sz="2400" dirty="0">
                <a:latin typeface="Times New Roman" pitchFamily="18" charset="0"/>
                <a:cs typeface="Times New Roman" pitchFamily="18" charset="0"/>
              </a:rPr>
              <a:t>ISA</a:t>
            </a:r>
            <a:r>
              <a:rPr lang="zh-CN" altLang="en-US" sz="2400" dirty="0">
                <a:latin typeface="Times New Roman" pitchFamily="18" charset="0"/>
                <a:cs typeface="Times New Roman" pitchFamily="18" charset="0"/>
              </a:rPr>
              <a:t>都可归类为通用寄存器系统结构</a:t>
            </a:r>
            <a:endParaRPr lang="en-US" altLang="zh-CN" sz="2400" dirty="0">
              <a:latin typeface="Times New Roman" pitchFamily="18" charset="0"/>
              <a:cs typeface="Times New Roman" pitchFamily="18" charset="0"/>
            </a:endParaRPr>
          </a:p>
          <a:p>
            <a:pPr>
              <a:lnSpc>
                <a:spcPct val="120000"/>
              </a:lnSpc>
            </a:pPr>
            <a:endParaRPr lang="zh-CN" altLang="en-US" sz="2800" dirty="0">
              <a:latin typeface="Times New Roman" pitchFamily="18" charset="0"/>
              <a:cs typeface="Times New Roman" pitchFamily="18" charset="0"/>
            </a:endParaRPr>
          </a:p>
        </p:txBody>
      </p:sp>
      <p:pic>
        <p:nvPicPr>
          <p:cNvPr id="11266" name="Picture 2" descr="http://www.zikao365.com/upload/yxj554320061228151739643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3068960"/>
            <a:ext cx="8362587" cy="3024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p:nvPr/>
        </p:nvSpPr>
        <p:spPr bwMode="auto">
          <a:xfrm>
            <a:off x="152400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47107" name="Rectangle 3"/>
          <p:cNvSpPr/>
          <p:nvPr/>
        </p:nvSpPr>
        <p:spPr bwMode="auto">
          <a:xfrm>
            <a:off x="5165726" y="47244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%esp</a:t>
            </a:r>
          </a:p>
        </p:txBody>
      </p:sp>
      <p:sp>
        <p:nvSpPr>
          <p:cNvPr id="47108" name="Rectangle 4"/>
          <p:cNvSpPr/>
          <p:nvPr/>
        </p:nvSpPr>
        <p:spPr bwMode="auto">
          <a:xfrm>
            <a:off x="5165726" y="53340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%eip</a:t>
            </a:r>
          </a:p>
        </p:txBody>
      </p:sp>
      <p:sp>
        <p:nvSpPr>
          <p:cNvPr id="47109" name="Rectangle 5"/>
          <p:cNvSpPr/>
          <p:nvPr/>
        </p:nvSpPr>
        <p:spPr bwMode="auto">
          <a:xfrm>
            <a:off x="5027614" y="4038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0x104</a:t>
            </a:r>
          </a:p>
        </p:txBody>
      </p:sp>
      <p:sp>
        <p:nvSpPr>
          <p:cNvPr id="47110" name="Rectangle 6"/>
          <p:cNvSpPr/>
          <p:nvPr/>
        </p:nvSpPr>
        <p:spPr bwMode="auto">
          <a:xfrm>
            <a:off x="8213726" y="47244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%esp</a:t>
            </a:r>
          </a:p>
        </p:txBody>
      </p:sp>
      <p:sp>
        <p:nvSpPr>
          <p:cNvPr id="47111" name="Rectangle 7"/>
          <p:cNvSpPr/>
          <p:nvPr/>
        </p:nvSpPr>
        <p:spPr bwMode="auto">
          <a:xfrm>
            <a:off x="8213726" y="53340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%eip</a:t>
            </a:r>
          </a:p>
        </p:txBody>
      </p:sp>
      <p:sp>
        <p:nvSpPr>
          <p:cNvPr id="47112" name="Rectangle 8"/>
          <p:cNvSpPr/>
          <p:nvPr/>
        </p:nvSpPr>
        <p:spPr bwMode="auto">
          <a:xfrm>
            <a:off x="5905500" y="53340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0x8048591</a:t>
            </a:r>
          </a:p>
        </p:txBody>
      </p:sp>
      <p:sp>
        <p:nvSpPr>
          <p:cNvPr id="47113" name="Rectangle 9"/>
          <p:cNvSpPr/>
          <p:nvPr/>
        </p:nvSpPr>
        <p:spPr bwMode="auto">
          <a:xfrm>
            <a:off x="5905500" y="4724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0x104</a:t>
            </a:r>
          </a:p>
        </p:txBody>
      </p:sp>
      <p:sp>
        <p:nvSpPr>
          <p:cNvPr id="47114" name="Rectangle 10"/>
          <p:cNvSpPr/>
          <p:nvPr/>
        </p:nvSpPr>
        <p:spPr bwMode="auto">
          <a:xfrm>
            <a:off x="5027614" y="3657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0x108</a:t>
            </a:r>
          </a:p>
        </p:txBody>
      </p:sp>
      <p:sp>
        <p:nvSpPr>
          <p:cNvPr id="47115" name="Rectangle 11"/>
          <p:cNvSpPr/>
          <p:nvPr/>
        </p:nvSpPr>
        <p:spPr bwMode="auto">
          <a:xfrm>
            <a:off x="5027614" y="3276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0x10c</a:t>
            </a:r>
          </a:p>
        </p:txBody>
      </p:sp>
      <p:sp>
        <p:nvSpPr>
          <p:cNvPr id="47116" name="Rectangle 12"/>
          <p:cNvSpPr/>
          <p:nvPr/>
        </p:nvSpPr>
        <p:spPr bwMode="auto">
          <a:xfrm>
            <a:off x="5027614" y="2895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0x110</a:t>
            </a:r>
          </a:p>
        </p:txBody>
      </p:sp>
      <p:sp>
        <p:nvSpPr>
          <p:cNvPr id="47117" name="Rectangle 13"/>
          <p:cNvSpPr/>
          <p:nvPr/>
        </p:nvSpPr>
        <p:spPr bwMode="auto">
          <a:xfrm>
            <a:off x="5905500" y="40386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0x8048553</a:t>
            </a:r>
          </a:p>
        </p:txBody>
      </p:sp>
      <p:sp>
        <p:nvSpPr>
          <p:cNvPr id="47118" name="Rectangle 14"/>
          <p:cNvSpPr/>
          <p:nvPr/>
        </p:nvSpPr>
        <p:spPr bwMode="auto">
          <a:xfrm>
            <a:off x="5905500" y="36576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123</a:t>
            </a:r>
          </a:p>
        </p:txBody>
      </p:sp>
      <p:sp>
        <p:nvSpPr>
          <p:cNvPr id="47119" name="Rectangle 15"/>
          <p:cNvSpPr/>
          <p:nvPr/>
        </p:nvSpPr>
        <p:spPr bwMode="auto">
          <a:xfrm>
            <a:off x="5905500" y="2438400"/>
            <a:ext cx="1346200" cy="12192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lstStyle/>
          <a:p>
            <a:pPr>
              <a:buNone/>
            </a:pPr>
            <a:endParaRPr lang="en-US"/>
          </a:p>
        </p:txBody>
      </p:sp>
      <p:sp>
        <p:nvSpPr>
          <p:cNvPr id="47120" name="Rectangle 16"/>
          <p:cNvSpPr>
            <a:spLocks noGrp="1" noChangeArrowheads="1"/>
          </p:cNvSpPr>
          <p:nvPr>
            <p:ph type="title"/>
          </p:nvPr>
        </p:nvSpPr>
        <p:spPr>
          <a:xfrm>
            <a:off x="241300" y="313196"/>
            <a:ext cx="7010400" cy="372603"/>
          </a:xfrm>
        </p:spPr>
        <p:txBody>
          <a:bodyPr/>
          <a:lstStyle/>
          <a:p>
            <a:pPr marL="119380" indent="-119380"/>
            <a:r>
              <a:rPr lang="en-US" dirty="0"/>
              <a:t>Procedure Return Example</a:t>
            </a:r>
          </a:p>
        </p:txBody>
      </p:sp>
      <p:sp>
        <p:nvSpPr>
          <p:cNvPr id="47121" name="Rectangle 17"/>
          <p:cNvSpPr/>
          <p:nvPr/>
        </p:nvSpPr>
        <p:spPr bwMode="auto">
          <a:xfrm>
            <a:off x="8075614" y="3657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0x108</a:t>
            </a:r>
          </a:p>
        </p:txBody>
      </p:sp>
      <p:sp>
        <p:nvSpPr>
          <p:cNvPr id="47122" name="Rectangle 18"/>
          <p:cNvSpPr/>
          <p:nvPr/>
        </p:nvSpPr>
        <p:spPr bwMode="auto">
          <a:xfrm>
            <a:off x="8075614" y="3276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0x10c</a:t>
            </a:r>
          </a:p>
        </p:txBody>
      </p:sp>
      <p:sp>
        <p:nvSpPr>
          <p:cNvPr id="47123" name="Rectangle 19"/>
          <p:cNvSpPr/>
          <p:nvPr/>
        </p:nvSpPr>
        <p:spPr bwMode="auto">
          <a:xfrm>
            <a:off x="8075614" y="28956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buNone/>
            </a:pPr>
            <a:r>
              <a:rPr lang="en-US">
                <a:latin typeface="Courier New Bold" charset="0"/>
                <a:cs typeface="Courier New Bold" charset="0"/>
                <a:sym typeface="Courier New Bold" charset="0"/>
              </a:rPr>
              <a:t>0x110</a:t>
            </a:r>
          </a:p>
        </p:txBody>
      </p:sp>
      <p:sp>
        <p:nvSpPr>
          <p:cNvPr id="47124" name="Rectangle 20"/>
          <p:cNvSpPr/>
          <p:nvPr/>
        </p:nvSpPr>
        <p:spPr bwMode="auto">
          <a:xfrm>
            <a:off x="8978900" y="3657600"/>
            <a:ext cx="1346200" cy="381000"/>
          </a:xfrm>
          <a:prstGeom prst="rect">
            <a:avLst/>
          </a:prstGeom>
          <a:solidFill>
            <a:srgbClr val="ACADEA"/>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123</a:t>
            </a:r>
          </a:p>
        </p:txBody>
      </p:sp>
      <p:sp>
        <p:nvSpPr>
          <p:cNvPr id="47125" name="Rectangle 21"/>
          <p:cNvSpPr/>
          <p:nvPr/>
        </p:nvSpPr>
        <p:spPr bwMode="auto">
          <a:xfrm>
            <a:off x="8978900" y="2438400"/>
            <a:ext cx="1346200" cy="12192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lstStyle/>
          <a:p>
            <a:pPr>
              <a:buNone/>
            </a:pPr>
            <a:endParaRPr lang="en-US"/>
          </a:p>
        </p:txBody>
      </p:sp>
      <p:sp>
        <p:nvSpPr>
          <p:cNvPr id="47126" name="Rectangle 22"/>
          <p:cNvSpPr/>
          <p:nvPr/>
        </p:nvSpPr>
        <p:spPr bwMode="auto">
          <a:xfrm>
            <a:off x="9272589" y="2057401"/>
            <a:ext cx="490519" cy="312393"/>
          </a:xfrm>
          <a:prstGeom prst="rect">
            <a:avLst/>
          </a:prstGeom>
          <a:noFill/>
          <a:ln w="25400" cap="flat">
            <a:noFill/>
            <a:miter lim="800000"/>
            <a:headEnd type="none" w="med" len="med"/>
            <a:tailEnd type="none" w="med" len="med"/>
          </a:ln>
        </p:spPr>
        <p:txBody>
          <a:bodyPr wrap="none" lIns="38100" tIns="38100" rIns="38100" bIns="38100">
            <a:spAutoFit/>
          </a:bodyPr>
          <a:lstStyle/>
          <a:p>
            <a:pPr>
              <a:buNone/>
            </a:pPr>
            <a:r>
              <a:rPr lang="en-US">
                <a:solidFill>
                  <a:srgbClr val="C00000"/>
                </a:solidFill>
                <a:latin typeface="Courier New Bold" charset="0"/>
                <a:cs typeface="Courier New Bold" charset="0"/>
                <a:sym typeface="Courier New Bold" charset="0"/>
              </a:rPr>
              <a:t>ret</a:t>
            </a:r>
          </a:p>
        </p:txBody>
      </p:sp>
      <p:sp>
        <p:nvSpPr>
          <p:cNvPr id="47127" name="Rectangle 23"/>
          <p:cNvSpPr/>
          <p:nvPr/>
        </p:nvSpPr>
        <p:spPr bwMode="auto">
          <a:xfrm>
            <a:off x="1981200" y="1371601"/>
            <a:ext cx="6540252" cy="312393"/>
          </a:xfrm>
          <a:prstGeom prst="rect">
            <a:avLst/>
          </a:prstGeom>
          <a:solidFill>
            <a:srgbClr val="CDF1C5"/>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wrap="none" lIns="38100" tIns="38100" rIns="38100" bIns="38100">
            <a:spAutoFit/>
          </a:bodyPr>
          <a:lstStyle/>
          <a:p>
            <a:pPr marL="73025">
              <a:buNone/>
            </a:pPr>
            <a:r>
              <a:rPr lang="en-US">
                <a:latin typeface="Courier New" panose="02070309020205020404" pitchFamily="49" charset="0"/>
                <a:cs typeface="Courier New" panose="02070309020205020404" pitchFamily="49" charset="0"/>
                <a:sym typeface="Courier New Bold" charset="0"/>
              </a:rPr>
              <a:t>8048591:	c3             	ret	</a:t>
            </a:r>
            <a:r>
              <a:rPr lang="en-US">
                <a:latin typeface="Courier New" panose="02070309020205020404" pitchFamily="49" charset="0"/>
                <a:ea typeface="Monaco" charset="0"/>
                <a:cs typeface="Courier New" panose="02070309020205020404" pitchFamily="49" charset="0"/>
                <a:sym typeface="Courier New" panose="02070309020205020404" pitchFamily="49" charset="0"/>
              </a:rPr>
              <a:t>	</a:t>
            </a:r>
          </a:p>
        </p:txBody>
      </p:sp>
      <p:sp>
        <p:nvSpPr>
          <p:cNvPr id="47128" name="Rectangle 24"/>
          <p:cNvSpPr/>
          <p:nvPr/>
        </p:nvSpPr>
        <p:spPr bwMode="auto">
          <a:xfrm>
            <a:off x="8978900" y="4724400"/>
            <a:ext cx="1346200" cy="381000"/>
          </a:xfrm>
          <a:prstGeom prst="rect">
            <a:avLst/>
          </a:prstGeom>
          <a:solidFill>
            <a:srgbClr val="A8E799"/>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0x108</a:t>
            </a:r>
          </a:p>
        </p:txBody>
      </p:sp>
      <p:sp>
        <p:nvSpPr>
          <p:cNvPr id="47129" name="Rectangle 25"/>
          <p:cNvSpPr/>
          <p:nvPr/>
        </p:nvSpPr>
        <p:spPr bwMode="auto">
          <a:xfrm>
            <a:off x="8978900" y="5334000"/>
            <a:ext cx="1346200" cy="381000"/>
          </a:xfrm>
          <a:prstGeom prst="rect">
            <a:avLst/>
          </a:prstGeom>
          <a:solidFill>
            <a:srgbClr val="FF9999"/>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0x8048553</a:t>
            </a:r>
          </a:p>
        </p:txBody>
      </p:sp>
      <p:sp>
        <p:nvSpPr>
          <p:cNvPr id="47130" name="Rectangle 26"/>
          <p:cNvSpPr/>
          <p:nvPr/>
        </p:nvSpPr>
        <p:spPr bwMode="auto">
          <a:xfrm>
            <a:off x="8978900" y="40386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buNone/>
            </a:pPr>
            <a:r>
              <a:rPr lang="en-US">
                <a:latin typeface="Courier New Bold" charset="0"/>
                <a:cs typeface="Courier New Bold" charset="0"/>
                <a:sym typeface="Courier New Bold" charset="0"/>
              </a:rPr>
              <a:t>0x8048553</a:t>
            </a:r>
          </a:p>
        </p:txBody>
      </p:sp>
      <p:sp>
        <p:nvSpPr>
          <p:cNvPr id="2" name="文本框 1"/>
          <p:cNvSpPr txBox="1"/>
          <p:nvPr/>
        </p:nvSpPr>
        <p:spPr>
          <a:xfrm>
            <a:off x="767408" y="2895600"/>
            <a:ext cx="2520280" cy="327782"/>
          </a:xfrm>
          <a:prstGeom prst="rect">
            <a:avLst/>
          </a:prstGeom>
          <a:noFill/>
        </p:spPr>
        <p:txBody>
          <a:bodyPr wrap="square" rtlCol="0">
            <a:spAutoFit/>
          </a:bodyPr>
          <a:lstStyle/>
          <a:p>
            <a:pPr>
              <a:buNone/>
            </a:pPr>
            <a:r>
              <a:rPr lang="en-US" altLang="zh-CN" dirty="0" err="1">
                <a:latin typeface="Calibri" pitchFamily="34" charset="0"/>
              </a:rPr>
              <a:t>popl</a:t>
            </a:r>
            <a:r>
              <a:rPr lang="en-US" altLang="zh-CN" dirty="0">
                <a:latin typeface="Calibri" pitchFamily="34" charset="0"/>
              </a:rPr>
              <a:t> %</a:t>
            </a:r>
            <a:r>
              <a:rPr lang="en-US" altLang="zh-CN" dirty="0" err="1">
                <a:latin typeface="Calibri" pitchFamily="34" charset="0"/>
              </a:rPr>
              <a:t>eip</a:t>
            </a:r>
            <a:endParaRPr lang="zh-CN" altLang="en-US" dirty="0">
              <a:latin typeface="Calibri" pitchFamily="34" charset="0"/>
            </a:endParaRPr>
          </a:p>
        </p:txBody>
      </p:sp>
    </p:spTree>
    <p:extLst>
      <p:ext uri="{BB962C8B-B14F-4D97-AF65-F5344CB8AC3E}">
        <p14:creationId xmlns:p14="http://schemas.microsoft.com/office/powerpoint/2010/main" val="3275813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981200" y="98425"/>
            <a:ext cx="8229600" cy="533288"/>
          </a:xfrm>
        </p:spPr>
        <p:txBody>
          <a:bodyPr/>
          <a:lstStyle/>
          <a:p>
            <a:r>
              <a:rPr lang="zh-CN" altLang="en-US" sz="3600" b="0"/>
              <a:t>一个简单的过程调用例子</a:t>
            </a:r>
          </a:p>
        </p:txBody>
      </p:sp>
      <p:pic>
        <p:nvPicPr>
          <p:cNvPr id="779311"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88913"/>
            <a:ext cx="4321175" cy="545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267" name="Rectangle 3"/>
          <p:cNvSpPr>
            <a:spLocks noChangeArrowheads="1"/>
          </p:cNvSpPr>
          <p:nvPr/>
        </p:nvSpPr>
        <p:spPr bwMode="auto">
          <a:xfrm>
            <a:off x="1524001" y="2738438"/>
            <a:ext cx="2970213" cy="411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1800" b="0" dirty="0">
                <a:solidFill>
                  <a:srgbClr val="3333CC"/>
                </a:solidFill>
                <a:latin typeface="微软雅黑" panose="020B0503020204020204" pitchFamily="34" charset="-122"/>
                <a:ea typeface="微软雅黑" panose="020B0503020204020204" pitchFamily="34" charset="-122"/>
              </a:rPr>
              <a:t>caller</a:t>
            </a:r>
            <a:r>
              <a:rPr lang="zh-CN" altLang="en-US" sz="1800" b="0" dirty="0">
                <a:solidFill>
                  <a:srgbClr val="3333CC"/>
                </a:solidFill>
                <a:latin typeface="微软雅黑" panose="020B0503020204020204" pitchFamily="34" charset="-122"/>
                <a:ea typeface="微软雅黑" panose="020B0503020204020204" pitchFamily="34" charset="-122"/>
              </a:rPr>
              <a:t>：</a:t>
            </a:r>
          </a:p>
          <a:p>
            <a:pPr eaLnBrk="1" hangingPunct="1">
              <a:lnSpc>
                <a:spcPct val="100000"/>
              </a:lnSpc>
              <a:spcBef>
                <a:spcPct val="0"/>
              </a:spcBef>
              <a:buFontTx/>
              <a:buNone/>
            </a:pPr>
            <a:r>
              <a:rPr lang="en-US" altLang="zh-CN" sz="1800" b="0" dirty="0"/>
              <a:t> </a:t>
            </a:r>
            <a:r>
              <a:rPr lang="en-US" altLang="zh-CN" sz="1800" b="0" dirty="0" err="1"/>
              <a:t>pushl</a:t>
            </a:r>
            <a:r>
              <a:rPr lang="en-US" altLang="zh-CN" sz="1800" b="0" dirty="0"/>
              <a:t>	%</a:t>
            </a:r>
            <a:r>
              <a:rPr lang="en-US" altLang="zh-CN" sz="1800" b="0" dirty="0" err="1"/>
              <a:t>ebp</a:t>
            </a:r>
            <a:endParaRPr lang="en-US" altLang="zh-CN" sz="1800" b="0" dirty="0"/>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a:t>
            </a:r>
            <a:r>
              <a:rPr lang="en-US" altLang="zh-CN" sz="1800" b="0" dirty="0" err="1"/>
              <a:t>esp</a:t>
            </a:r>
            <a:r>
              <a:rPr lang="en-US" altLang="zh-CN" sz="1800" b="0" dirty="0"/>
              <a:t>, %</a:t>
            </a:r>
            <a:r>
              <a:rPr lang="en-US" altLang="zh-CN" sz="1800" b="0" dirty="0" err="1"/>
              <a:t>ebp</a:t>
            </a:r>
            <a:endParaRPr lang="en-US" altLang="zh-CN" sz="1800" b="0" dirty="0"/>
          </a:p>
          <a:p>
            <a:pPr eaLnBrk="1" hangingPunct="1">
              <a:lnSpc>
                <a:spcPct val="100000"/>
              </a:lnSpc>
              <a:spcBef>
                <a:spcPct val="0"/>
              </a:spcBef>
              <a:buFontTx/>
              <a:buNone/>
            </a:pPr>
            <a:r>
              <a:rPr lang="en-US" altLang="zh-CN" sz="1800" b="0" dirty="0"/>
              <a:t> </a:t>
            </a:r>
            <a:r>
              <a:rPr lang="en-US" altLang="zh-CN" sz="1800" b="0" dirty="0" err="1"/>
              <a:t>subl</a:t>
            </a:r>
            <a:r>
              <a:rPr lang="en-US" altLang="zh-CN" sz="1800" b="0" dirty="0"/>
              <a:t>	$24, %</a:t>
            </a:r>
            <a:r>
              <a:rPr lang="en-US" altLang="zh-CN" sz="1800" b="0" dirty="0" err="1"/>
              <a:t>esp</a:t>
            </a:r>
            <a:endParaRPr lang="en-US" altLang="zh-CN" sz="1800" b="0" dirty="0"/>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$125, -12(%</a:t>
            </a:r>
            <a:r>
              <a:rPr lang="en-US" altLang="zh-CN" sz="1800" b="0" dirty="0" err="1"/>
              <a:t>ebp</a:t>
            </a:r>
            <a:r>
              <a:rPr lang="en-US" altLang="zh-CN" sz="1800" b="0" dirty="0"/>
              <a:t>)	</a:t>
            </a:r>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$80, -8(%</a:t>
            </a:r>
            <a:r>
              <a:rPr lang="en-US" altLang="zh-CN" sz="1800" b="0" dirty="0" err="1"/>
              <a:t>ebp</a:t>
            </a:r>
            <a:r>
              <a:rPr lang="en-US" altLang="zh-CN" sz="1800" b="0" dirty="0"/>
              <a:t>) </a:t>
            </a:r>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-8(%</a:t>
            </a:r>
            <a:r>
              <a:rPr lang="en-US" altLang="zh-CN" sz="1800" b="0" dirty="0" err="1"/>
              <a:t>ebp</a:t>
            </a:r>
            <a:r>
              <a:rPr lang="en-US" altLang="zh-CN" sz="1800" b="0" dirty="0"/>
              <a:t>), %</a:t>
            </a:r>
            <a:r>
              <a:rPr lang="en-US" altLang="zh-CN" sz="1800" b="0" dirty="0" err="1"/>
              <a:t>eax</a:t>
            </a:r>
            <a:endParaRPr lang="en-US" altLang="zh-CN" sz="1800" b="0" dirty="0"/>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a:t>
            </a:r>
            <a:r>
              <a:rPr lang="en-US" altLang="zh-CN" sz="1800" b="0" dirty="0" err="1"/>
              <a:t>eax</a:t>
            </a:r>
            <a:r>
              <a:rPr lang="en-US" altLang="zh-CN" sz="1800" b="0" dirty="0"/>
              <a:t>, 4(%</a:t>
            </a:r>
            <a:r>
              <a:rPr lang="en-US" altLang="zh-CN" sz="1800" b="0" dirty="0" err="1"/>
              <a:t>esp</a:t>
            </a:r>
            <a:r>
              <a:rPr lang="en-US" altLang="zh-CN" sz="1800" b="0" dirty="0"/>
              <a:t>)</a:t>
            </a:r>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-12(%</a:t>
            </a:r>
            <a:r>
              <a:rPr lang="en-US" altLang="zh-CN" sz="1800" b="0" dirty="0" err="1"/>
              <a:t>ebp</a:t>
            </a:r>
            <a:r>
              <a:rPr lang="en-US" altLang="zh-CN" sz="1800" b="0" dirty="0"/>
              <a:t>), %</a:t>
            </a:r>
            <a:r>
              <a:rPr lang="en-US" altLang="zh-CN" sz="1800" b="0" dirty="0" err="1"/>
              <a:t>eax</a:t>
            </a:r>
            <a:r>
              <a:rPr lang="en-US" altLang="zh-CN" sz="1800" b="0" dirty="0"/>
              <a:t>	</a:t>
            </a:r>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a:t>
            </a:r>
            <a:r>
              <a:rPr lang="en-US" altLang="zh-CN" sz="1800" b="0" dirty="0" err="1"/>
              <a:t>eax</a:t>
            </a:r>
            <a:r>
              <a:rPr lang="en-US" altLang="zh-CN" sz="1800" b="0" dirty="0"/>
              <a:t>, (%</a:t>
            </a:r>
            <a:r>
              <a:rPr lang="en-US" altLang="zh-CN" sz="1800" b="0" dirty="0" err="1"/>
              <a:t>esp</a:t>
            </a:r>
            <a:r>
              <a:rPr lang="en-US" altLang="zh-CN" sz="1800" b="0" dirty="0"/>
              <a:t>)	</a:t>
            </a:r>
          </a:p>
          <a:p>
            <a:pPr eaLnBrk="1" hangingPunct="1">
              <a:lnSpc>
                <a:spcPct val="100000"/>
              </a:lnSpc>
              <a:spcBef>
                <a:spcPct val="0"/>
              </a:spcBef>
              <a:buFontTx/>
              <a:buNone/>
            </a:pPr>
            <a:r>
              <a:rPr lang="en-US" altLang="zh-CN" sz="1800" b="0" dirty="0"/>
              <a:t> call	add		</a:t>
            </a:r>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a:t>
            </a:r>
            <a:r>
              <a:rPr lang="en-US" altLang="zh-CN" sz="1800" b="0" dirty="0" err="1"/>
              <a:t>eax</a:t>
            </a:r>
            <a:r>
              <a:rPr lang="en-US" altLang="zh-CN" sz="1800" b="0" dirty="0"/>
              <a:t>, -4(%</a:t>
            </a:r>
            <a:r>
              <a:rPr lang="en-US" altLang="zh-CN" sz="1800" b="0" dirty="0" err="1"/>
              <a:t>ebp</a:t>
            </a:r>
            <a:r>
              <a:rPr lang="en-US" altLang="zh-CN" sz="1800" b="0" dirty="0"/>
              <a:t>) 	</a:t>
            </a:r>
          </a:p>
          <a:p>
            <a:pPr eaLnBrk="1" hangingPunct="1">
              <a:lnSpc>
                <a:spcPct val="100000"/>
              </a:lnSpc>
              <a:spcBef>
                <a:spcPct val="0"/>
              </a:spcBef>
              <a:buFontTx/>
              <a:buNone/>
            </a:pPr>
            <a:r>
              <a:rPr lang="en-US" altLang="zh-CN" sz="1800" b="0" dirty="0"/>
              <a:t> </a:t>
            </a:r>
            <a:r>
              <a:rPr lang="en-US" altLang="zh-CN" sz="1800" b="0" dirty="0" err="1"/>
              <a:t>movl</a:t>
            </a:r>
            <a:r>
              <a:rPr lang="en-US" altLang="zh-CN" sz="1800" b="0" dirty="0"/>
              <a:t>	-4(%</a:t>
            </a:r>
            <a:r>
              <a:rPr lang="en-US" altLang="zh-CN" sz="1800" b="0" dirty="0" err="1"/>
              <a:t>ebp</a:t>
            </a:r>
            <a:r>
              <a:rPr lang="en-US" altLang="zh-CN" sz="1800" b="0" dirty="0"/>
              <a:t>), %</a:t>
            </a:r>
            <a:r>
              <a:rPr lang="en-US" altLang="zh-CN" sz="1800" b="0" dirty="0" err="1"/>
              <a:t>eax</a:t>
            </a:r>
            <a:r>
              <a:rPr lang="en-US" altLang="zh-CN" sz="1800" b="0" dirty="0"/>
              <a:t>	</a:t>
            </a:r>
          </a:p>
          <a:p>
            <a:pPr eaLnBrk="1" hangingPunct="1">
              <a:lnSpc>
                <a:spcPct val="100000"/>
              </a:lnSpc>
              <a:spcBef>
                <a:spcPct val="0"/>
              </a:spcBef>
              <a:buFontTx/>
              <a:buNone/>
            </a:pPr>
            <a:r>
              <a:rPr lang="en-US" altLang="zh-CN" sz="1800" b="0" dirty="0"/>
              <a:t> leave	</a:t>
            </a:r>
          </a:p>
          <a:p>
            <a:pPr eaLnBrk="1" hangingPunct="1">
              <a:lnSpc>
                <a:spcPct val="100000"/>
              </a:lnSpc>
              <a:spcBef>
                <a:spcPct val="0"/>
              </a:spcBef>
              <a:buFontTx/>
              <a:buNone/>
            </a:pPr>
            <a:r>
              <a:rPr lang="en-US" altLang="zh-CN" sz="1800" b="0" dirty="0"/>
              <a:t> ret </a:t>
            </a:r>
            <a:endParaRPr lang="zh-CN" altLang="en-US" sz="1800" b="0" dirty="0"/>
          </a:p>
        </p:txBody>
      </p:sp>
      <p:grpSp>
        <p:nvGrpSpPr>
          <p:cNvPr id="779268" name="Group 4"/>
          <p:cNvGrpSpPr>
            <a:grpSpLocks/>
          </p:cNvGrpSpPr>
          <p:nvPr/>
        </p:nvGrpSpPr>
        <p:grpSpPr bwMode="auto">
          <a:xfrm>
            <a:off x="3846513" y="3114675"/>
            <a:ext cx="1035050" cy="687388"/>
            <a:chOff x="1746" y="1848"/>
            <a:chExt cx="652" cy="433"/>
          </a:xfrm>
        </p:grpSpPr>
        <p:sp>
          <p:nvSpPr>
            <p:cNvPr id="93228" name="AutoShape 5"/>
            <p:cNvSpPr>
              <a:spLocks/>
            </p:cNvSpPr>
            <p:nvPr/>
          </p:nvSpPr>
          <p:spPr bwMode="auto">
            <a:xfrm>
              <a:off x="1746" y="1848"/>
              <a:ext cx="170" cy="425"/>
            </a:xfrm>
            <a:prstGeom prst="rightBrace">
              <a:avLst>
                <a:gd name="adj1" fmla="val 20833"/>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b="0">
                <a:solidFill>
                  <a:srgbClr val="FF3300"/>
                </a:solidFill>
              </a:endParaRPr>
            </a:p>
          </p:txBody>
        </p:sp>
        <p:sp>
          <p:nvSpPr>
            <p:cNvPr id="93229" name="Text Box 6"/>
            <p:cNvSpPr txBox="1">
              <a:spLocks noChangeArrowheads="1"/>
            </p:cNvSpPr>
            <p:nvPr/>
          </p:nvSpPr>
          <p:spPr bwMode="auto">
            <a:xfrm>
              <a:off x="1916" y="1877"/>
              <a:ext cx="48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b="0">
                  <a:solidFill>
                    <a:srgbClr val="FF3300"/>
                  </a:solidFill>
                  <a:ea typeface="微软雅黑" panose="020B0503020204020204" pitchFamily="34" charset="-122"/>
                </a:rPr>
                <a:t>准备阶段</a:t>
              </a:r>
            </a:p>
          </p:txBody>
        </p:sp>
      </p:grpSp>
      <p:grpSp>
        <p:nvGrpSpPr>
          <p:cNvPr id="779271" name="Group 7"/>
          <p:cNvGrpSpPr>
            <a:grpSpLocks/>
          </p:cNvGrpSpPr>
          <p:nvPr/>
        </p:nvGrpSpPr>
        <p:grpSpPr bwMode="auto">
          <a:xfrm>
            <a:off x="2405063" y="6264276"/>
            <a:ext cx="989012" cy="587375"/>
            <a:chOff x="584" y="3916"/>
            <a:chExt cx="623" cy="370"/>
          </a:xfrm>
        </p:grpSpPr>
        <p:sp>
          <p:nvSpPr>
            <p:cNvPr id="93226" name="AutoShape 8"/>
            <p:cNvSpPr>
              <a:spLocks/>
            </p:cNvSpPr>
            <p:nvPr/>
          </p:nvSpPr>
          <p:spPr bwMode="auto">
            <a:xfrm>
              <a:off x="584" y="3973"/>
              <a:ext cx="170" cy="308"/>
            </a:xfrm>
            <a:prstGeom prst="rightBrace">
              <a:avLst>
                <a:gd name="adj1" fmla="val 15098"/>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b="0">
                <a:solidFill>
                  <a:srgbClr val="FF3300"/>
                </a:solidFill>
              </a:endParaRPr>
            </a:p>
          </p:txBody>
        </p:sp>
        <p:sp>
          <p:nvSpPr>
            <p:cNvPr id="93227" name="Text Box 9"/>
            <p:cNvSpPr txBox="1">
              <a:spLocks noChangeArrowheads="1"/>
            </p:cNvSpPr>
            <p:nvPr/>
          </p:nvSpPr>
          <p:spPr bwMode="auto">
            <a:xfrm>
              <a:off x="725" y="3916"/>
              <a:ext cx="482"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90000"/>
                </a:lnSpc>
                <a:spcBef>
                  <a:spcPct val="10000"/>
                </a:spcBef>
                <a:buFontTx/>
                <a:buNone/>
              </a:pPr>
              <a:r>
                <a:rPr lang="zh-CN" altLang="en-US" sz="1800" b="0">
                  <a:solidFill>
                    <a:srgbClr val="FF3300"/>
                  </a:solidFill>
                  <a:ea typeface="微软雅黑" panose="020B0503020204020204" pitchFamily="34" charset="-122"/>
                </a:rPr>
                <a:t>结束阶段</a:t>
              </a:r>
            </a:p>
          </p:txBody>
        </p:sp>
      </p:grpSp>
      <p:sp>
        <p:nvSpPr>
          <p:cNvPr id="779275" name="Text Box 11"/>
          <p:cNvSpPr txBox="1">
            <a:spLocks noChangeArrowheads="1"/>
          </p:cNvSpPr>
          <p:nvPr/>
        </p:nvSpPr>
        <p:spPr bwMode="auto">
          <a:xfrm>
            <a:off x="9426576" y="98426"/>
            <a:ext cx="9445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2000" b="0">
                <a:solidFill>
                  <a:srgbClr val="FF3300"/>
                </a:solidFill>
                <a:latin typeface="微软雅黑" panose="020B0503020204020204" pitchFamily="34" charset="-122"/>
                <a:ea typeface="微软雅黑" panose="020B0503020204020204" pitchFamily="34" charset="-122"/>
              </a:rPr>
              <a:t>caller</a:t>
            </a:r>
          </a:p>
          <a:p>
            <a:pPr eaLnBrk="1" hangingPunct="1">
              <a:lnSpc>
                <a:spcPct val="100000"/>
              </a:lnSpc>
              <a:spcBef>
                <a:spcPct val="0"/>
              </a:spcBef>
              <a:buFontTx/>
              <a:buNone/>
            </a:pPr>
            <a:r>
              <a:rPr lang="zh-CN" altLang="en-US" sz="2000" b="0">
                <a:solidFill>
                  <a:srgbClr val="FF3300"/>
                </a:solidFill>
                <a:latin typeface="微软雅黑" panose="020B0503020204020204" pitchFamily="34" charset="-122"/>
                <a:ea typeface="微软雅黑" panose="020B0503020204020204" pitchFamily="34" charset="-122"/>
              </a:rPr>
              <a:t>帧底</a:t>
            </a:r>
          </a:p>
        </p:txBody>
      </p:sp>
      <p:sp>
        <p:nvSpPr>
          <p:cNvPr id="779276" name="Text Box 12"/>
          <p:cNvSpPr txBox="1">
            <a:spLocks noChangeArrowheads="1"/>
          </p:cNvSpPr>
          <p:nvPr/>
        </p:nvSpPr>
        <p:spPr bwMode="auto">
          <a:xfrm>
            <a:off x="1639889" y="46039"/>
            <a:ext cx="3286125" cy="257333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int add ( int x, int y ) {</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	 return x+y;</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int	 caller ( ) {	</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	 int	t1 = 125;</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      int 	t2 = 80;</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	 int	sum = </a:t>
            </a:r>
            <a:r>
              <a:rPr lang="en-US" altLang="zh-CN" sz="1800" b="0">
                <a:solidFill>
                  <a:srgbClr val="FF3300"/>
                </a:solidFill>
                <a:latin typeface="微软雅黑" panose="020B0503020204020204" pitchFamily="34" charset="-122"/>
                <a:ea typeface="微软雅黑" panose="020B0503020204020204" pitchFamily="34" charset="-122"/>
              </a:rPr>
              <a:t>add (t1, t2)</a:t>
            </a:r>
            <a:r>
              <a:rPr lang="en-US" altLang="zh-CN" sz="1800" b="0">
                <a:latin typeface="微软雅黑" panose="020B0503020204020204" pitchFamily="34" charset="-122"/>
                <a:ea typeface="微软雅黑" panose="020B0503020204020204" pitchFamily="34" charset="-122"/>
              </a:rPr>
              <a:t>;</a:t>
            </a: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	 return sum;</a:t>
            </a:r>
            <a:endParaRPr lang="zh-CN" altLang="en-US" sz="1800" b="0">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sz="1800" b="0">
                <a:latin typeface="微软雅黑" panose="020B0503020204020204" pitchFamily="34" charset="-122"/>
                <a:ea typeface="微软雅黑" panose="020B0503020204020204" pitchFamily="34" charset="-122"/>
              </a:rPr>
              <a:t>}</a:t>
            </a:r>
            <a:endParaRPr lang="zh-CN" altLang="en-US" sz="1800" b="0">
              <a:latin typeface="微软雅黑" panose="020B0503020204020204" pitchFamily="34" charset="-122"/>
              <a:ea typeface="微软雅黑" panose="020B0503020204020204" pitchFamily="34" charset="-122"/>
            </a:endParaRPr>
          </a:p>
        </p:txBody>
      </p:sp>
      <p:sp>
        <p:nvSpPr>
          <p:cNvPr id="779277" name="Text Box 13"/>
          <p:cNvSpPr txBox="1">
            <a:spLocks noChangeArrowheads="1"/>
          </p:cNvSpPr>
          <p:nvPr/>
        </p:nvSpPr>
        <p:spPr bwMode="auto">
          <a:xfrm>
            <a:off x="9382125" y="3024189"/>
            <a:ext cx="10795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b="0" dirty="0">
                <a:solidFill>
                  <a:srgbClr val="FF3300"/>
                </a:solidFill>
                <a:latin typeface="微软雅黑" panose="020B0503020204020204" pitchFamily="34" charset="-122"/>
                <a:ea typeface="微软雅黑" panose="020B0503020204020204" pitchFamily="34" charset="-122"/>
              </a:rPr>
              <a:t>ESP+4</a:t>
            </a:r>
          </a:p>
        </p:txBody>
      </p:sp>
      <p:grpSp>
        <p:nvGrpSpPr>
          <p:cNvPr id="779278" name="Group 14"/>
          <p:cNvGrpSpPr>
            <a:grpSpLocks/>
          </p:cNvGrpSpPr>
          <p:nvPr/>
        </p:nvGrpSpPr>
        <p:grpSpPr bwMode="auto">
          <a:xfrm>
            <a:off x="4295775" y="3789363"/>
            <a:ext cx="1125538" cy="641350"/>
            <a:chOff x="1746" y="2387"/>
            <a:chExt cx="709" cy="404"/>
          </a:xfrm>
        </p:grpSpPr>
        <p:sp>
          <p:nvSpPr>
            <p:cNvPr id="93224" name="AutoShape 15"/>
            <p:cNvSpPr>
              <a:spLocks/>
            </p:cNvSpPr>
            <p:nvPr/>
          </p:nvSpPr>
          <p:spPr bwMode="auto">
            <a:xfrm>
              <a:off x="1746" y="2443"/>
              <a:ext cx="170" cy="306"/>
            </a:xfrm>
            <a:prstGeom prst="rightBrace">
              <a:avLst>
                <a:gd name="adj1" fmla="val 15000"/>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b="0">
                <a:solidFill>
                  <a:srgbClr val="FF3300"/>
                </a:solidFill>
              </a:endParaRPr>
            </a:p>
          </p:txBody>
        </p:sp>
        <p:sp>
          <p:nvSpPr>
            <p:cNvPr id="93225" name="Text Box 16"/>
            <p:cNvSpPr txBox="1">
              <a:spLocks noChangeArrowheads="1"/>
            </p:cNvSpPr>
            <p:nvPr/>
          </p:nvSpPr>
          <p:spPr bwMode="auto">
            <a:xfrm>
              <a:off x="1888" y="2387"/>
              <a:ext cx="56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b="0">
                  <a:solidFill>
                    <a:srgbClr val="FF3300"/>
                  </a:solidFill>
                  <a:ea typeface="微软雅黑" panose="020B0503020204020204" pitchFamily="34" charset="-122"/>
                </a:rPr>
                <a:t>分配局部变量</a:t>
              </a:r>
            </a:p>
          </p:txBody>
        </p:sp>
      </p:grpSp>
      <p:grpSp>
        <p:nvGrpSpPr>
          <p:cNvPr id="779281" name="Group 17"/>
          <p:cNvGrpSpPr>
            <a:grpSpLocks/>
          </p:cNvGrpSpPr>
          <p:nvPr/>
        </p:nvGrpSpPr>
        <p:grpSpPr bwMode="auto">
          <a:xfrm>
            <a:off x="4295775" y="4464050"/>
            <a:ext cx="1125538" cy="927100"/>
            <a:chOff x="1746" y="2812"/>
            <a:chExt cx="709" cy="584"/>
          </a:xfrm>
        </p:grpSpPr>
        <p:sp>
          <p:nvSpPr>
            <p:cNvPr id="93222" name="AutoShape 18"/>
            <p:cNvSpPr>
              <a:spLocks/>
            </p:cNvSpPr>
            <p:nvPr/>
          </p:nvSpPr>
          <p:spPr bwMode="auto">
            <a:xfrm>
              <a:off x="1746" y="2812"/>
              <a:ext cx="170" cy="584"/>
            </a:xfrm>
            <a:prstGeom prst="rightBrace">
              <a:avLst>
                <a:gd name="adj1" fmla="val 28627"/>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b="0">
                <a:solidFill>
                  <a:srgbClr val="FF3300"/>
                </a:solidFill>
              </a:endParaRPr>
            </a:p>
          </p:txBody>
        </p:sp>
        <p:sp>
          <p:nvSpPr>
            <p:cNvPr id="93223" name="Text Box 19"/>
            <p:cNvSpPr txBox="1">
              <a:spLocks noChangeArrowheads="1"/>
            </p:cNvSpPr>
            <p:nvPr/>
          </p:nvSpPr>
          <p:spPr bwMode="auto">
            <a:xfrm>
              <a:off x="1888" y="2897"/>
              <a:ext cx="56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b="0">
                  <a:solidFill>
                    <a:srgbClr val="FF3300"/>
                  </a:solidFill>
                  <a:ea typeface="微软雅黑" panose="020B0503020204020204" pitchFamily="34" charset="-122"/>
                </a:rPr>
                <a:t>准备入口参数</a:t>
              </a:r>
            </a:p>
          </p:txBody>
        </p:sp>
      </p:grpSp>
      <p:grpSp>
        <p:nvGrpSpPr>
          <p:cNvPr id="779284" name="Group 20"/>
          <p:cNvGrpSpPr>
            <a:grpSpLocks/>
          </p:cNvGrpSpPr>
          <p:nvPr/>
        </p:nvGrpSpPr>
        <p:grpSpPr bwMode="auto">
          <a:xfrm>
            <a:off x="6230939" y="765176"/>
            <a:ext cx="809625" cy="2746375"/>
            <a:chOff x="2965" y="482"/>
            <a:chExt cx="510" cy="1730"/>
          </a:xfrm>
        </p:grpSpPr>
        <p:sp>
          <p:nvSpPr>
            <p:cNvPr id="93217" name="Text Box 21"/>
            <p:cNvSpPr txBox="1">
              <a:spLocks noChangeArrowheads="1"/>
            </p:cNvSpPr>
            <p:nvPr/>
          </p:nvSpPr>
          <p:spPr bwMode="auto">
            <a:xfrm>
              <a:off x="3050" y="482"/>
              <a:ext cx="39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b="0">
                  <a:solidFill>
                    <a:srgbClr val="3333CC"/>
                  </a:solidFill>
                  <a:latin typeface="微软雅黑" panose="020B0503020204020204" pitchFamily="34" charset="-122"/>
                  <a:ea typeface="微软雅黑" panose="020B0503020204020204" pitchFamily="34" charset="-122"/>
                </a:rPr>
                <a:t>-4</a:t>
              </a:r>
            </a:p>
          </p:txBody>
        </p:sp>
        <p:sp>
          <p:nvSpPr>
            <p:cNvPr id="93218" name="Text Box 22"/>
            <p:cNvSpPr txBox="1">
              <a:spLocks noChangeArrowheads="1"/>
            </p:cNvSpPr>
            <p:nvPr/>
          </p:nvSpPr>
          <p:spPr bwMode="auto">
            <a:xfrm>
              <a:off x="3050" y="794"/>
              <a:ext cx="39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b="0">
                  <a:solidFill>
                    <a:srgbClr val="3333CC"/>
                  </a:solidFill>
                  <a:latin typeface="微软雅黑" panose="020B0503020204020204" pitchFamily="34" charset="-122"/>
                  <a:ea typeface="微软雅黑" panose="020B0503020204020204" pitchFamily="34" charset="-122"/>
                </a:rPr>
                <a:t>-8</a:t>
              </a:r>
            </a:p>
          </p:txBody>
        </p:sp>
        <p:sp>
          <p:nvSpPr>
            <p:cNvPr id="93219" name="Text Box 23"/>
            <p:cNvSpPr txBox="1">
              <a:spLocks noChangeArrowheads="1"/>
            </p:cNvSpPr>
            <p:nvPr/>
          </p:nvSpPr>
          <p:spPr bwMode="auto">
            <a:xfrm>
              <a:off x="2965" y="1219"/>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b="0">
                  <a:solidFill>
                    <a:srgbClr val="3333CC"/>
                  </a:solidFill>
                  <a:latin typeface="微软雅黑" panose="020B0503020204020204" pitchFamily="34" charset="-122"/>
                  <a:ea typeface="微软雅黑" panose="020B0503020204020204" pitchFamily="34" charset="-122"/>
                </a:rPr>
                <a:t>-12</a:t>
              </a:r>
            </a:p>
          </p:txBody>
        </p:sp>
        <p:sp>
          <p:nvSpPr>
            <p:cNvPr id="93220" name="Text Box 24"/>
            <p:cNvSpPr txBox="1">
              <a:spLocks noChangeArrowheads="1"/>
            </p:cNvSpPr>
            <p:nvPr/>
          </p:nvSpPr>
          <p:spPr bwMode="auto">
            <a:xfrm>
              <a:off x="2965" y="1565"/>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b="0">
                  <a:solidFill>
                    <a:srgbClr val="3333CC"/>
                  </a:solidFill>
                  <a:latin typeface="微软雅黑" panose="020B0503020204020204" pitchFamily="34" charset="-122"/>
                  <a:ea typeface="微软雅黑" panose="020B0503020204020204" pitchFamily="34" charset="-122"/>
                </a:rPr>
                <a:t>-16</a:t>
              </a:r>
            </a:p>
          </p:txBody>
        </p:sp>
        <p:sp>
          <p:nvSpPr>
            <p:cNvPr id="93221" name="Text Box 25"/>
            <p:cNvSpPr txBox="1">
              <a:spLocks noChangeArrowheads="1"/>
            </p:cNvSpPr>
            <p:nvPr/>
          </p:nvSpPr>
          <p:spPr bwMode="auto">
            <a:xfrm>
              <a:off x="2993" y="1962"/>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2000" b="0">
                  <a:solidFill>
                    <a:srgbClr val="3333CC"/>
                  </a:solidFill>
                  <a:latin typeface="微软雅黑" panose="020B0503020204020204" pitchFamily="34" charset="-122"/>
                  <a:ea typeface="微软雅黑" panose="020B0503020204020204" pitchFamily="34" charset="-122"/>
                </a:rPr>
                <a:t>-20</a:t>
              </a:r>
            </a:p>
          </p:txBody>
        </p:sp>
      </p:grpSp>
      <p:grpSp>
        <p:nvGrpSpPr>
          <p:cNvPr id="779290" name="Group 26"/>
          <p:cNvGrpSpPr>
            <a:grpSpLocks/>
          </p:cNvGrpSpPr>
          <p:nvPr/>
        </p:nvGrpSpPr>
        <p:grpSpPr bwMode="auto">
          <a:xfrm>
            <a:off x="3305175" y="5454651"/>
            <a:ext cx="3060700" cy="366713"/>
            <a:chOff x="1122" y="3436"/>
            <a:chExt cx="1928" cy="231"/>
          </a:xfrm>
        </p:grpSpPr>
        <p:sp>
          <p:nvSpPr>
            <p:cNvPr id="93215" name="Text Box 27"/>
            <p:cNvSpPr txBox="1">
              <a:spLocks noChangeArrowheads="1"/>
            </p:cNvSpPr>
            <p:nvPr/>
          </p:nvSpPr>
          <p:spPr bwMode="auto">
            <a:xfrm>
              <a:off x="1377" y="3436"/>
              <a:ext cx="1673"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b="0">
                  <a:solidFill>
                    <a:srgbClr val="FF3300"/>
                  </a:solidFill>
                  <a:latin typeface="微软雅黑" panose="020B0503020204020204" pitchFamily="34" charset="-122"/>
                  <a:ea typeface="微软雅黑" panose="020B0503020204020204" pitchFamily="34" charset="-122"/>
                </a:rPr>
                <a:t>返回参数总在</a:t>
              </a:r>
              <a:r>
                <a:rPr lang="en-US" altLang="zh-CN" sz="1800" b="0">
                  <a:solidFill>
                    <a:srgbClr val="FF3300"/>
                  </a:solidFill>
                  <a:latin typeface="微软雅黑" panose="020B0503020204020204" pitchFamily="34" charset="-122"/>
                  <a:ea typeface="微软雅黑" panose="020B0503020204020204" pitchFamily="34" charset="-122"/>
                </a:rPr>
                <a:t>EAX</a:t>
              </a:r>
              <a:r>
                <a:rPr lang="zh-CN" altLang="en-US" sz="1800" b="0">
                  <a:solidFill>
                    <a:srgbClr val="FF3300"/>
                  </a:solidFill>
                  <a:latin typeface="微软雅黑" panose="020B0503020204020204" pitchFamily="34" charset="-122"/>
                  <a:ea typeface="微软雅黑" panose="020B0503020204020204" pitchFamily="34" charset="-122"/>
                </a:rPr>
                <a:t>中</a:t>
              </a:r>
            </a:p>
          </p:txBody>
        </p:sp>
        <p:sp>
          <p:nvSpPr>
            <p:cNvPr id="93216" name="Line 28"/>
            <p:cNvSpPr>
              <a:spLocks noChangeShapeType="1"/>
            </p:cNvSpPr>
            <p:nvPr/>
          </p:nvSpPr>
          <p:spPr bwMode="auto">
            <a:xfrm flipH="1">
              <a:off x="1122" y="3549"/>
              <a:ext cx="284"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grpSp>
      <p:grpSp>
        <p:nvGrpSpPr>
          <p:cNvPr id="779293" name="Group 29"/>
          <p:cNvGrpSpPr>
            <a:grpSpLocks/>
          </p:cNvGrpSpPr>
          <p:nvPr/>
        </p:nvGrpSpPr>
        <p:grpSpPr bwMode="auto">
          <a:xfrm>
            <a:off x="4295775" y="5768975"/>
            <a:ext cx="1125538" cy="641350"/>
            <a:chOff x="1746" y="3634"/>
            <a:chExt cx="709" cy="404"/>
          </a:xfrm>
        </p:grpSpPr>
        <p:sp>
          <p:nvSpPr>
            <p:cNvPr id="93213" name="AutoShape 30"/>
            <p:cNvSpPr>
              <a:spLocks/>
            </p:cNvSpPr>
            <p:nvPr/>
          </p:nvSpPr>
          <p:spPr bwMode="auto">
            <a:xfrm>
              <a:off x="1746" y="3677"/>
              <a:ext cx="142" cy="269"/>
            </a:xfrm>
            <a:prstGeom prst="rightBrace">
              <a:avLst>
                <a:gd name="adj1" fmla="val 15786"/>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b="0">
                <a:solidFill>
                  <a:srgbClr val="FF3300"/>
                </a:solidFill>
              </a:endParaRPr>
            </a:p>
          </p:txBody>
        </p:sp>
        <p:sp>
          <p:nvSpPr>
            <p:cNvPr id="93214" name="Text Box 31"/>
            <p:cNvSpPr txBox="1">
              <a:spLocks noChangeArrowheads="1"/>
            </p:cNvSpPr>
            <p:nvPr/>
          </p:nvSpPr>
          <p:spPr bwMode="auto">
            <a:xfrm>
              <a:off x="1888" y="3634"/>
              <a:ext cx="56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800" b="0">
                  <a:solidFill>
                    <a:srgbClr val="FF3300"/>
                  </a:solidFill>
                  <a:ea typeface="微软雅黑" panose="020B0503020204020204" pitchFamily="34" charset="-122"/>
                </a:rPr>
                <a:t>准备返回参数</a:t>
              </a:r>
            </a:p>
          </p:txBody>
        </p:sp>
      </p:grpSp>
      <p:sp>
        <p:nvSpPr>
          <p:cNvPr id="779296" name="Text Box 32"/>
          <p:cNvSpPr txBox="1">
            <a:spLocks noChangeArrowheads="1"/>
          </p:cNvSpPr>
          <p:nvPr/>
        </p:nvSpPr>
        <p:spPr bwMode="auto">
          <a:xfrm>
            <a:off x="8980333" y="5545138"/>
            <a:ext cx="2744788" cy="9445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
              </a:spcBef>
              <a:buFontTx/>
              <a:buNone/>
            </a:pPr>
            <a:r>
              <a:rPr lang="en-US" altLang="zh-CN" sz="1800" b="0">
                <a:solidFill>
                  <a:srgbClr val="3333CC"/>
                </a:solidFill>
                <a:latin typeface="微软雅黑" panose="020B0503020204020204" pitchFamily="34" charset="-122"/>
                <a:ea typeface="微软雅黑" panose="020B0503020204020204" pitchFamily="34" charset="-122"/>
              </a:rPr>
              <a:t>add</a:t>
            </a:r>
            <a:r>
              <a:rPr lang="zh-CN" altLang="en-US" sz="1800" b="0">
                <a:solidFill>
                  <a:srgbClr val="3333CC"/>
                </a:solidFill>
                <a:latin typeface="微软雅黑" panose="020B0503020204020204" pitchFamily="34" charset="-122"/>
                <a:ea typeface="微软雅黑" panose="020B0503020204020204" pitchFamily="34" charset="-122"/>
              </a:rPr>
              <a:t>函数开始是什么？</a:t>
            </a:r>
          </a:p>
          <a:p>
            <a:pPr>
              <a:lnSpc>
                <a:spcPct val="100000"/>
              </a:lnSpc>
              <a:spcBef>
                <a:spcPct val="5000"/>
              </a:spcBef>
              <a:buFontTx/>
              <a:buNone/>
            </a:pPr>
            <a:r>
              <a:rPr lang="en-US" altLang="zh-CN" sz="1800" b="0">
                <a:solidFill>
                  <a:srgbClr val="FF3300"/>
                </a:solidFill>
                <a:latin typeface="微软雅黑" panose="020B0503020204020204" pitchFamily="34" charset="-122"/>
                <a:ea typeface="微软雅黑" panose="020B0503020204020204" pitchFamily="34" charset="-122"/>
              </a:rPr>
              <a:t>pushl   %ebp</a:t>
            </a:r>
          </a:p>
          <a:p>
            <a:pPr>
              <a:lnSpc>
                <a:spcPct val="100000"/>
              </a:lnSpc>
              <a:spcBef>
                <a:spcPct val="5000"/>
              </a:spcBef>
              <a:buFontTx/>
              <a:buNone/>
            </a:pPr>
            <a:r>
              <a:rPr lang="en-US" altLang="zh-CN" sz="1800" b="0">
                <a:solidFill>
                  <a:srgbClr val="FF3300"/>
                </a:solidFill>
                <a:latin typeface="微软雅黑" panose="020B0503020204020204" pitchFamily="34" charset="-122"/>
                <a:ea typeface="微软雅黑" panose="020B0503020204020204" pitchFamily="34" charset="-122"/>
              </a:rPr>
              <a:t>movl   %esp, %ebp</a:t>
            </a:r>
          </a:p>
        </p:txBody>
      </p:sp>
      <p:sp>
        <p:nvSpPr>
          <p:cNvPr id="779297" name="Line 33"/>
          <p:cNvSpPr>
            <a:spLocks noChangeShapeType="1"/>
          </p:cNvSpPr>
          <p:nvPr/>
        </p:nvSpPr>
        <p:spPr bwMode="auto">
          <a:xfrm flipH="1" flipV="1">
            <a:off x="7310439" y="5003800"/>
            <a:ext cx="1711325" cy="11699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779301" name="Line 37"/>
          <p:cNvSpPr>
            <a:spLocks noChangeShapeType="1"/>
          </p:cNvSpPr>
          <p:nvPr/>
        </p:nvSpPr>
        <p:spPr bwMode="auto">
          <a:xfrm>
            <a:off x="3709988" y="3698875"/>
            <a:ext cx="2341562" cy="90488"/>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779302" name="Line 38"/>
          <p:cNvSpPr>
            <a:spLocks noChangeShapeType="1"/>
          </p:cNvSpPr>
          <p:nvPr/>
        </p:nvSpPr>
        <p:spPr bwMode="auto">
          <a:xfrm flipV="1">
            <a:off x="4251325" y="2214563"/>
            <a:ext cx="2565400" cy="166370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779303" name="Line 39"/>
          <p:cNvSpPr>
            <a:spLocks noChangeShapeType="1"/>
          </p:cNvSpPr>
          <p:nvPr/>
        </p:nvSpPr>
        <p:spPr bwMode="auto">
          <a:xfrm flipV="1">
            <a:off x="4025901" y="1538289"/>
            <a:ext cx="2835275" cy="2746375"/>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779304" name="Line 40"/>
          <p:cNvSpPr>
            <a:spLocks noChangeShapeType="1"/>
          </p:cNvSpPr>
          <p:nvPr/>
        </p:nvSpPr>
        <p:spPr bwMode="auto">
          <a:xfrm flipV="1">
            <a:off x="4116389" y="3294063"/>
            <a:ext cx="2789237" cy="1484312"/>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779305" name="Line 41"/>
          <p:cNvSpPr>
            <a:spLocks noChangeShapeType="1"/>
          </p:cNvSpPr>
          <p:nvPr/>
        </p:nvSpPr>
        <p:spPr bwMode="auto">
          <a:xfrm flipV="1">
            <a:off x="4025901" y="3924301"/>
            <a:ext cx="2835275" cy="1439863"/>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779306" name="Rectangle 42"/>
          <p:cNvSpPr>
            <a:spLocks noChangeArrowheads="1"/>
          </p:cNvSpPr>
          <p:nvPr/>
        </p:nvSpPr>
        <p:spPr bwMode="auto">
          <a:xfrm>
            <a:off x="4926013" y="6343153"/>
            <a:ext cx="5692905" cy="4708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bIns="0" anchor="ctr">
            <a:spAutoFit/>
          </a:bodyPr>
          <a:lstStyle>
            <a:lvl1pPr indent="269875">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85000"/>
              </a:lnSpc>
              <a:spcBef>
                <a:spcPct val="0"/>
              </a:spcBef>
              <a:buFontTx/>
              <a:buNone/>
            </a:pPr>
            <a:r>
              <a:rPr lang="en-US" altLang="zh-CN" sz="1800" b="0" dirty="0" err="1">
                <a:solidFill>
                  <a:srgbClr val="3333CC"/>
                </a:solidFill>
                <a:latin typeface="微软雅黑" panose="020B0503020204020204" pitchFamily="34" charset="-122"/>
                <a:ea typeface="微软雅黑" panose="020B0503020204020204" pitchFamily="34" charset="-122"/>
              </a:rPr>
              <a:t>movl</a:t>
            </a:r>
            <a:r>
              <a:rPr lang="en-US" altLang="zh-CN" sz="1800" b="0" dirty="0">
                <a:solidFill>
                  <a:srgbClr val="3333CC"/>
                </a:solidFill>
                <a:latin typeface="微软雅黑" panose="020B0503020204020204" pitchFamily="34" charset="-122"/>
                <a:ea typeface="微软雅黑" panose="020B0503020204020204" pitchFamily="34" charset="-122"/>
              </a:rPr>
              <a:t> 	%</a:t>
            </a:r>
            <a:r>
              <a:rPr lang="en-US" altLang="zh-CN" sz="1800" b="0" dirty="0" err="1">
                <a:solidFill>
                  <a:srgbClr val="3333CC"/>
                </a:solidFill>
                <a:latin typeface="微软雅黑" panose="020B0503020204020204" pitchFamily="34" charset="-122"/>
                <a:ea typeface="微软雅黑" panose="020B0503020204020204" pitchFamily="34" charset="-122"/>
              </a:rPr>
              <a:t>ebp</a:t>
            </a:r>
            <a:r>
              <a:rPr lang="en-US" altLang="zh-CN" sz="1800" b="0" dirty="0">
                <a:solidFill>
                  <a:srgbClr val="3333CC"/>
                </a:solidFill>
                <a:latin typeface="微软雅黑" panose="020B0503020204020204" pitchFamily="34" charset="-122"/>
                <a:ea typeface="微软雅黑" panose="020B0503020204020204" pitchFamily="34" charset="-122"/>
              </a:rPr>
              <a:t>, %</a:t>
            </a:r>
            <a:r>
              <a:rPr lang="en-US" altLang="zh-CN" sz="1800" b="0" dirty="0" err="1">
                <a:solidFill>
                  <a:srgbClr val="3333CC"/>
                </a:solidFill>
                <a:latin typeface="微软雅黑" panose="020B0503020204020204" pitchFamily="34" charset="-122"/>
                <a:ea typeface="微软雅黑" panose="020B0503020204020204" pitchFamily="34" charset="-122"/>
              </a:rPr>
              <a:t>esp</a:t>
            </a:r>
            <a:endParaRPr lang="en-US" altLang="zh-CN" sz="1800" b="0" dirty="0">
              <a:solidFill>
                <a:srgbClr val="3333CC"/>
              </a:solidFill>
              <a:latin typeface="微软雅黑" panose="020B0503020204020204" pitchFamily="34" charset="-122"/>
              <a:ea typeface="微软雅黑" panose="020B0503020204020204" pitchFamily="34" charset="-122"/>
            </a:endParaRPr>
          </a:p>
          <a:p>
            <a:pPr>
              <a:lnSpc>
                <a:spcPct val="85000"/>
              </a:lnSpc>
              <a:spcBef>
                <a:spcPct val="0"/>
              </a:spcBef>
              <a:buFontTx/>
              <a:buNone/>
            </a:pPr>
            <a:r>
              <a:rPr lang="en-US" altLang="zh-CN" sz="1800" b="0" dirty="0" err="1">
                <a:solidFill>
                  <a:srgbClr val="3333CC"/>
                </a:solidFill>
                <a:latin typeface="微软雅黑" panose="020B0503020204020204" pitchFamily="34" charset="-122"/>
                <a:ea typeface="微软雅黑" panose="020B0503020204020204" pitchFamily="34" charset="-122"/>
              </a:rPr>
              <a:t>popl</a:t>
            </a:r>
            <a:r>
              <a:rPr lang="en-US" altLang="zh-CN" sz="1800" b="0" dirty="0">
                <a:solidFill>
                  <a:srgbClr val="3333CC"/>
                </a:solidFill>
                <a:latin typeface="微软雅黑" panose="020B0503020204020204" pitchFamily="34" charset="-122"/>
                <a:ea typeface="微软雅黑" panose="020B0503020204020204" pitchFamily="34" charset="-122"/>
              </a:rPr>
              <a:t>	%</a:t>
            </a:r>
            <a:r>
              <a:rPr lang="en-US" altLang="zh-CN" sz="1800" b="0" dirty="0" err="1">
                <a:solidFill>
                  <a:srgbClr val="3333CC"/>
                </a:solidFill>
                <a:latin typeface="微软雅黑" panose="020B0503020204020204" pitchFamily="34" charset="-122"/>
                <a:ea typeface="微软雅黑" panose="020B0503020204020204" pitchFamily="34" charset="-122"/>
              </a:rPr>
              <a:t>ebp</a:t>
            </a:r>
            <a:r>
              <a:rPr lang="en-US" altLang="zh-CN" sz="1800" b="0" dirty="0">
                <a:solidFill>
                  <a:srgbClr val="3333CC"/>
                </a:solidFill>
                <a:latin typeface="微软雅黑" panose="020B0503020204020204" pitchFamily="34" charset="-122"/>
                <a:ea typeface="微软雅黑" panose="020B0503020204020204" pitchFamily="34" charset="-122"/>
              </a:rPr>
              <a:t> //</a:t>
            </a:r>
            <a:r>
              <a:rPr lang="zh-CN" altLang="en-US" sz="1800" b="0" dirty="0">
                <a:solidFill>
                  <a:srgbClr val="3333CC"/>
                </a:solidFill>
                <a:latin typeface="微软雅黑" panose="020B0503020204020204" pitchFamily="34" charset="-122"/>
                <a:ea typeface="微软雅黑" panose="020B0503020204020204" pitchFamily="34" charset="-122"/>
              </a:rPr>
              <a:t>此时</a:t>
            </a:r>
            <a:r>
              <a:rPr lang="en-US" altLang="zh-CN" sz="1800" b="0" dirty="0" err="1">
                <a:solidFill>
                  <a:srgbClr val="3333CC"/>
                </a:solidFill>
                <a:latin typeface="微软雅黑" panose="020B0503020204020204" pitchFamily="34" charset="-122"/>
                <a:ea typeface="微软雅黑" panose="020B0503020204020204" pitchFamily="34" charset="-122"/>
              </a:rPr>
              <a:t>esp</a:t>
            </a:r>
            <a:r>
              <a:rPr lang="zh-CN" altLang="en-US" sz="1800" b="0" dirty="0">
                <a:solidFill>
                  <a:srgbClr val="3333CC"/>
                </a:solidFill>
                <a:latin typeface="微软雅黑" panose="020B0503020204020204" pitchFamily="34" charset="-122"/>
                <a:ea typeface="微软雅黑" panose="020B0503020204020204" pitchFamily="34" charset="-122"/>
              </a:rPr>
              <a:t>指向返回地址。</a:t>
            </a:r>
            <a:r>
              <a:rPr lang="en-US" altLang="zh-CN" sz="1800" b="0" dirty="0" err="1">
                <a:solidFill>
                  <a:srgbClr val="3333CC"/>
                </a:solidFill>
                <a:latin typeface="微软雅黑" panose="020B0503020204020204" pitchFamily="34" charset="-122"/>
                <a:ea typeface="微软雅黑" panose="020B0503020204020204" pitchFamily="34" charset="-122"/>
              </a:rPr>
              <a:t>popl</a:t>
            </a:r>
            <a:r>
              <a:rPr lang="en-US" altLang="zh-CN" sz="1800" b="0" dirty="0">
                <a:solidFill>
                  <a:srgbClr val="3333CC"/>
                </a:solidFill>
                <a:latin typeface="微软雅黑" panose="020B0503020204020204" pitchFamily="34" charset="-122"/>
                <a:ea typeface="微软雅黑" panose="020B0503020204020204" pitchFamily="34" charset="-122"/>
              </a:rPr>
              <a:t> %</a:t>
            </a:r>
            <a:r>
              <a:rPr lang="en-US" altLang="zh-CN" sz="1800" b="0" dirty="0" err="1">
                <a:solidFill>
                  <a:srgbClr val="3333CC"/>
                </a:solidFill>
                <a:latin typeface="微软雅黑" panose="020B0503020204020204" pitchFamily="34" charset="-122"/>
                <a:ea typeface="微软雅黑" panose="020B0503020204020204" pitchFamily="34" charset="-122"/>
              </a:rPr>
              <a:t>eip</a:t>
            </a:r>
            <a:endParaRPr lang="en-US" altLang="zh-CN" sz="1800" b="0" dirty="0">
              <a:solidFill>
                <a:srgbClr val="3333CC"/>
              </a:solidFill>
              <a:latin typeface="微软雅黑" panose="020B0503020204020204" pitchFamily="34" charset="-122"/>
              <a:ea typeface="微软雅黑" panose="020B0503020204020204" pitchFamily="34" charset="-122"/>
            </a:endParaRPr>
          </a:p>
        </p:txBody>
      </p:sp>
      <p:sp>
        <p:nvSpPr>
          <p:cNvPr id="779307" name="Line 43"/>
          <p:cNvSpPr>
            <a:spLocks noChangeShapeType="1"/>
          </p:cNvSpPr>
          <p:nvPr/>
        </p:nvSpPr>
        <p:spPr bwMode="auto">
          <a:xfrm>
            <a:off x="2270126" y="6489700"/>
            <a:ext cx="2925763" cy="4445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grpSp>
        <p:nvGrpSpPr>
          <p:cNvPr id="779309" name="Group 45"/>
          <p:cNvGrpSpPr>
            <a:grpSpLocks/>
          </p:cNvGrpSpPr>
          <p:nvPr/>
        </p:nvGrpSpPr>
        <p:grpSpPr bwMode="auto">
          <a:xfrm>
            <a:off x="4970464" y="188913"/>
            <a:ext cx="1125537" cy="1738312"/>
            <a:chOff x="2171" y="119"/>
            <a:chExt cx="681" cy="1095"/>
          </a:xfrm>
        </p:grpSpPr>
        <p:sp>
          <p:nvSpPr>
            <p:cNvPr id="93210" name="Text Box 35"/>
            <p:cNvSpPr txBox="1">
              <a:spLocks noChangeArrowheads="1"/>
            </p:cNvSpPr>
            <p:nvPr/>
          </p:nvSpPr>
          <p:spPr bwMode="auto">
            <a:xfrm>
              <a:off x="2171" y="119"/>
              <a:ext cx="681" cy="109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25000"/>
                </a:spcBef>
                <a:buFontTx/>
                <a:buNone/>
              </a:pPr>
              <a:r>
                <a:rPr lang="en-US" altLang="zh-CN" sz="1800" b="0">
                  <a:latin typeface="微软雅黑" panose="020B0503020204020204" pitchFamily="34" charset="-122"/>
                  <a:ea typeface="微软雅黑" panose="020B0503020204020204" pitchFamily="34" charset="-122"/>
                </a:rPr>
                <a:t> </a:t>
              </a:r>
              <a:r>
                <a:rPr lang="en-US" altLang="zh-CN" sz="1800" b="0">
                  <a:solidFill>
                    <a:srgbClr val="3333CC"/>
                  </a:solidFill>
                  <a:latin typeface="微软雅黑" panose="020B0503020204020204" pitchFamily="34" charset="-122"/>
                  <a:ea typeface="微软雅黑" panose="020B0503020204020204" pitchFamily="34" charset="-122"/>
                </a:rPr>
                <a:t>add</a:t>
              </a:r>
            </a:p>
            <a:p>
              <a:pPr>
                <a:lnSpc>
                  <a:spcPct val="100000"/>
                </a:lnSpc>
                <a:spcBef>
                  <a:spcPct val="25000"/>
                </a:spcBef>
                <a:buFontTx/>
                <a:buNone/>
              </a:pPr>
              <a:endParaRPr lang="en-US" altLang="zh-CN" sz="1800" b="0">
                <a:solidFill>
                  <a:srgbClr val="3333CC"/>
                </a:solidFill>
                <a:latin typeface="微软雅黑" panose="020B0503020204020204" pitchFamily="34" charset="-122"/>
                <a:ea typeface="微软雅黑" panose="020B0503020204020204" pitchFamily="34" charset="-122"/>
              </a:endParaRPr>
            </a:p>
            <a:p>
              <a:pPr>
                <a:lnSpc>
                  <a:spcPct val="100000"/>
                </a:lnSpc>
                <a:spcBef>
                  <a:spcPct val="25000"/>
                </a:spcBef>
                <a:buFontTx/>
                <a:buNone/>
              </a:pPr>
              <a:r>
                <a:rPr lang="en-US" altLang="zh-CN" sz="1800" b="0">
                  <a:solidFill>
                    <a:srgbClr val="3333CC"/>
                  </a:solidFill>
                  <a:latin typeface="微软雅黑" panose="020B0503020204020204" pitchFamily="34" charset="-122"/>
                  <a:ea typeface="微软雅黑" panose="020B0503020204020204" pitchFamily="34" charset="-122"/>
                </a:rPr>
                <a:t>caller</a:t>
              </a:r>
            </a:p>
            <a:p>
              <a:pPr>
                <a:lnSpc>
                  <a:spcPct val="100000"/>
                </a:lnSpc>
                <a:spcBef>
                  <a:spcPct val="25000"/>
                </a:spcBef>
                <a:buFontTx/>
                <a:buNone/>
              </a:pPr>
              <a:endParaRPr lang="en-US" altLang="zh-CN" sz="1800" b="0">
                <a:solidFill>
                  <a:srgbClr val="3333CC"/>
                </a:solidFill>
                <a:latin typeface="微软雅黑" panose="020B0503020204020204" pitchFamily="34" charset="-122"/>
                <a:ea typeface="微软雅黑" panose="020B0503020204020204" pitchFamily="34" charset="-122"/>
              </a:endParaRPr>
            </a:p>
            <a:p>
              <a:pPr>
                <a:lnSpc>
                  <a:spcPct val="100000"/>
                </a:lnSpc>
                <a:spcBef>
                  <a:spcPct val="25000"/>
                </a:spcBef>
                <a:buFontTx/>
                <a:buNone/>
              </a:pPr>
              <a:r>
                <a:rPr lang="en-US" altLang="zh-CN" sz="1800" b="0">
                  <a:latin typeface="微软雅黑" panose="020B0503020204020204" pitchFamily="34" charset="-122"/>
                  <a:ea typeface="微软雅黑" panose="020B0503020204020204" pitchFamily="34" charset="-122"/>
                </a:rPr>
                <a:t>   </a:t>
              </a:r>
              <a:r>
                <a:rPr lang="en-US" altLang="zh-CN" sz="1800" b="0">
                  <a:solidFill>
                    <a:srgbClr val="3333CC"/>
                  </a:solidFill>
                  <a:latin typeface="微软雅黑" panose="020B0503020204020204" pitchFamily="34" charset="-122"/>
                  <a:ea typeface="微软雅黑" panose="020B0503020204020204" pitchFamily="34" charset="-122"/>
                </a:rPr>
                <a:t>P</a:t>
              </a:r>
            </a:p>
          </p:txBody>
        </p:sp>
        <p:sp>
          <p:nvSpPr>
            <p:cNvPr id="93211" name="Line 36"/>
            <p:cNvSpPr>
              <a:spLocks noChangeShapeType="1"/>
            </p:cNvSpPr>
            <p:nvPr/>
          </p:nvSpPr>
          <p:spPr bwMode="auto">
            <a:xfrm flipV="1">
              <a:off x="2398" y="289"/>
              <a:ext cx="0" cy="283"/>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93212" name="Line 44"/>
            <p:cNvSpPr>
              <a:spLocks noChangeShapeType="1"/>
            </p:cNvSpPr>
            <p:nvPr/>
          </p:nvSpPr>
          <p:spPr bwMode="auto">
            <a:xfrm flipV="1">
              <a:off x="2398" y="714"/>
              <a:ext cx="0" cy="283"/>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grpSp>
      <p:sp>
        <p:nvSpPr>
          <p:cNvPr id="779310" name="Line 46"/>
          <p:cNvSpPr>
            <a:spLocks noChangeShapeType="1"/>
          </p:cNvSpPr>
          <p:nvPr/>
        </p:nvSpPr>
        <p:spPr bwMode="auto">
          <a:xfrm flipV="1">
            <a:off x="3170238" y="549276"/>
            <a:ext cx="3600450" cy="2519363"/>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0"/>
          </a:p>
        </p:txBody>
      </p:sp>
      <p:sp>
        <p:nvSpPr>
          <p:cNvPr id="2" name="文本框 1"/>
          <p:cNvSpPr txBox="1"/>
          <p:nvPr/>
        </p:nvSpPr>
        <p:spPr>
          <a:xfrm>
            <a:off x="8075613" y="3580228"/>
            <a:ext cx="1008112" cy="327782"/>
          </a:xfrm>
          <a:prstGeom prst="rect">
            <a:avLst/>
          </a:prstGeom>
          <a:noFill/>
        </p:spPr>
        <p:txBody>
          <a:bodyPr wrap="square" rtlCol="0">
            <a:spAutoFit/>
          </a:bodyPr>
          <a:lstStyle/>
          <a:p>
            <a:pPr>
              <a:buNone/>
            </a:pPr>
            <a:r>
              <a:rPr lang="en-US" altLang="zh-CN" b="0" dirty="0">
                <a:latin typeface="Calibri" pitchFamily="34" charset="0"/>
              </a:rPr>
              <a:t>(</a:t>
            </a:r>
            <a:r>
              <a:rPr lang="zh-CN" altLang="en-US" b="0" dirty="0">
                <a:latin typeface="Calibri" pitchFamily="34" charset="0"/>
              </a:rPr>
              <a:t>参数</a:t>
            </a:r>
            <a:r>
              <a:rPr lang="en-US" altLang="zh-CN" b="0" dirty="0">
                <a:latin typeface="Calibri" pitchFamily="34" charset="0"/>
              </a:rPr>
              <a:t>1)</a:t>
            </a:r>
            <a:endParaRPr lang="zh-CN" altLang="en-US" b="0" dirty="0">
              <a:latin typeface="Calibri" pitchFamily="34" charset="0"/>
            </a:endParaRPr>
          </a:p>
        </p:txBody>
      </p:sp>
      <p:sp>
        <p:nvSpPr>
          <p:cNvPr id="47" name="文本框 46"/>
          <p:cNvSpPr txBox="1"/>
          <p:nvPr/>
        </p:nvSpPr>
        <p:spPr>
          <a:xfrm>
            <a:off x="8112224" y="3068960"/>
            <a:ext cx="1008112" cy="327782"/>
          </a:xfrm>
          <a:prstGeom prst="rect">
            <a:avLst/>
          </a:prstGeom>
          <a:noFill/>
        </p:spPr>
        <p:txBody>
          <a:bodyPr wrap="square" rtlCol="0">
            <a:spAutoFit/>
          </a:bodyPr>
          <a:lstStyle/>
          <a:p>
            <a:pPr>
              <a:buNone/>
            </a:pPr>
            <a:r>
              <a:rPr lang="en-US" altLang="zh-CN" b="0" dirty="0">
                <a:latin typeface="Calibri" pitchFamily="34" charset="0"/>
              </a:rPr>
              <a:t>(</a:t>
            </a:r>
            <a:r>
              <a:rPr lang="zh-CN" altLang="en-US" b="0" dirty="0">
                <a:latin typeface="Calibri" pitchFamily="34" charset="0"/>
              </a:rPr>
              <a:t>参数</a:t>
            </a:r>
            <a:r>
              <a:rPr lang="en-US" altLang="zh-CN" b="0" dirty="0">
                <a:latin typeface="Calibri" pitchFamily="34" charset="0"/>
              </a:rPr>
              <a:t>2)</a:t>
            </a:r>
            <a:endParaRPr lang="zh-CN" altLang="en-US" b="0" dirty="0">
              <a:latin typeface="Calibri" pitchFamily="34" charset="0"/>
            </a:endParaRPr>
          </a:p>
        </p:txBody>
      </p:sp>
      <p:sp>
        <p:nvSpPr>
          <p:cNvPr id="3" name="右大括号 2"/>
          <p:cNvSpPr/>
          <p:nvPr/>
        </p:nvSpPr>
        <p:spPr bwMode="auto">
          <a:xfrm>
            <a:off x="9552384" y="800101"/>
            <a:ext cx="216024" cy="1333500"/>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 name="文本框 3"/>
          <p:cNvSpPr txBox="1"/>
          <p:nvPr/>
        </p:nvSpPr>
        <p:spPr>
          <a:xfrm>
            <a:off x="9782325" y="1341439"/>
            <a:ext cx="2048670" cy="327782"/>
          </a:xfrm>
          <a:prstGeom prst="rect">
            <a:avLst/>
          </a:prstGeom>
          <a:noFill/>
        </p:spPr>
        <p:txBody>
          <a:bodyPr wrap="square" rtlCol="0">
            <a:spAutoFit/>
          </a:bodyPr>
          <a:lstStyle/>
          <a:p>
            <a:pPr>
              <a:buNone/>
            </a:pPr>
            <a:r>
              <a:rPr lang="zh-CN" altLang="en-US" dirty="0">
                <a:latin typeface="Calibri" pitchFamily="34" charset="0"/>
              </a:rPr>
              <a:t>局部变量压栈</a:t>
            </a:r>
          </a:p>
        </p:txBody>
      </p:sp>
    </p:spTree>
    <p:extLst>
      <p:ext uri="{BB962C8B-B14F-4D97-AF65-F5344CB8AC3E}">
        <p14:creationId xmlns:p14="http://schemas.microsoft.com/office/powerpoint/2010/main" val="711213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9276"/>
                                        </p:tgtEl>
                                        <p:attrNameLst>
                                          <p:attrName>style.visibility</p:attrName>
                                        </p:attrNameLst>
                                      </p:cBhvr>
                                      <p:to>
                                        <p:strVal val="visible"/>
                                      </p:to>
                                    </p:set>
                                    <p:animEffect transition="in" filter="blinds(horizontal)">
                                      <p:cBhvr>
                                        <p:cTn id="7" dur="500"/>
                                        <p:tgtEl>
                                          <p:spTgt spid="779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9309"/>
                                        </p:tgtEl>
                                        <p:attrNameLst>
                                          <p:attrName>style.visibility</p:attrName>
                                        </p:attrNameLst>
                                      </p:cBhvr>
                                      <p:to>
                                        <p:strVal val="visible"/>
                                      </p:to>
                                    </p:set>
                                    <p:animEffect transition="in" filter="blinds(horizontal)">
                                      <p:cBhvr>
                                        <p:cTn id="12" dur="500"/>
                                        <p:tgtEl>
                                          <p:spTgt spid="779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9267"/>
                                        </p:tgtEl>
                                        <p:attrNameLst>
                                          <p:attrName>style.visibility</p:attrName>
                                        </p:attrNameLst>
                                      </p:cBhvr>
                                      <p:to>
                                        <p:strVal val="visible"/>
                                      </p:to>
                                    </p:set>
                                    <p:animEffect transition="in" filter="blinds(horizontal)">
                                      <p:cBhvr>
                                        <p:cTn id="17" dur="500"/>
                                        <p:tgtEl>
                                          <p:spTgt spid="7792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79268"/>
                                        </p:tgtEl>
                                        <p:attrNameLst>
                                          <p:attrName>style.visibility</p:attrName>
                                        </p:attrNameLst>
                                      </p:cBhvr>
                                      <p:to>
                                        <p:strVal val="visible"/>
                                      </p:to>
                                    </p:set>
                                    <p:animEffect transition="in" filter="blinds(horizontal)">
                                      <p:cBhvr>
                                        <p:cTn id="22" dur="500"/>
                                        <p:tgtEl>
                                          <p:spTgt spid="7792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79271"/>
                                        </p:tgtEl>
                                        <p:attrNameLst>
                                          <p:attrName>style.visibility</p:attrName>
                                        </p:attrNameLst>
                                      </p:cBhvr>
                                      <p:to>
                                        <p:strVal val="visible"/>
                                      </p:to>
                                    </p:set>
                                    <p:animEffect transition="in" filter="blinds(horizontal)">
                                      <p:cBhvr>
                                        <p:cTn id="27" dur="500"/>
                                        <p:tgtEl>
                                          <p:spTgt spid="7792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79311"/>
                                        </p:tgtEl>
                                        <p:attrNameLst>
                                          <p:attrName>style.visibility</p:attrName>
                                        </p:attrNameLst>
                                      </p:cBhvr>
                                      <p:to>
                                        <p:strVal val="visible"/>
                                      </p:to>
                                    </p:set>
                                    <p:animEffect transition="in" filter="blinds(horizontal)">
                                      <p:cBhvr>
                                        <p:cTn id="32" dur="500"/>
                                        <p:tgtEl>
                                          <p:spTgt spid="7793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9310"/>
                                        </p:tgtEl>
                                        <p:attrNameLst>
                                          <p:attrName>style.visibility</p:attrName>
                                        </p:attrNameLst>
                                      </p:cBhvr>
                                      <p:to>
                                        <p:strVal val="visible"/>
                                      </p:to>
                                    </p:set>
                                    <p:animEffect transition="in" filter="blinds(horizontal)">
                                      <p:cBhvr>
                                        <p:cTn id="37" dur="500"/>
                                        <p:tgtEl>
                                          <p:spTgt spid="7793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9301"/>
                                        </p:tgtEl>
                                        <p:attrNameLst>
                                          <p:attrName>style.visibility</p:attrName>
                                        </p:attrNameLst>
                                      </p:cBhvr>
                                      <p:to>
                                        <p:strVal val="visible"/>
                                      </p:to>
                                    </p:set>
                                    <p:animEffect transition="in" filter="blinds(horizontal)">
                                      <p:cBhvr>
                                        <p:cTn id="42" dur="500"/>
                                        <p:tgtEl>
                                          <p:spTgt spid="7793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9275"/>
                                        </p:tgtEl>
                                        <p:attrNameLst>
                                          <p:attrName>style.visibility</p:attrName>
                                        </p:attrNameLst>
                                      </p:cBhvr>
                                      <p:to>
                                        <p:strVal val="visible"/>
                                      </p:to>
                                    </p:set>
                                    <p:animEffect transition="in" filter="blinds(horizontal)">
                                      <p:cBhvr>
                                        <p:cTn id="47" dur="500"/>
                                        <p:tgtEl>
                                          <p:spTgt spid="7792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79284"/>
                                        </p:tgtEl>
                                        <p:attrNameLst>
                                          <p:attrName>style.visibility</p:attrName>
                                        </p:attrNameLst>
                                      </p:cBhvr>
                                      <p:to>
                                        <p:strVal val="visible"/>
                                      </p:to>
                                    </p:set>
                                    <p:animEffect transition="in" filter="blinds(horizontal)">
                                      <p:cBhvr>
                                        <p:cTn id="52" dur="500"/>
                                        <p:tgtEl>
                                          <p:spTgt spid="77928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79277"/>
                                        </p:tgtEl>
                                        <p:attrNameLst>
                                          <p:attrName>style.visibility</p:attrName>
                                        </p:attrNameLst>
                                      </p:cBhvr>
                                      <p:to>
                                        <p:strVal val="visible"/>
                                      </p:to>
                                    </p:set>
                                    <p:animEffect transition="in" filter="blinds(horizontal)">
                                      <p:cBhvr>
                                        <p:cTn id="57" dur="500"/>
                                        <p:tgtEl>
                                          <p:spTgt spid="77927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779278"/>
                                        </p:tgtEl>
                                        <p:attrNameLst>
                                          <p:attrName>style.visibility</p:attrName>
                                        </p:attrNameLst>
                                      </p:cBhvr>
                                      <p:to>
                                        <p:strVal val="visible"/>
                                      </p:to>
                                    </p:set>
                                    <p:animEffect transition="in" filter="blinds(horizontal)">
                                      <p:cBhvr>
                                        <p:cTn id="62" dur="500"/>
                                        <p:tgtEl>
                                          <p:spTgt spid="7792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79302"/>
                                        </p:tgtEl>
                                        <p:attrNameLst>
                                          <p:attrName>style.visibility</p:attrName>
                                        </p:attrNameLst>
                                      </p:cBhvr>
                                      <p:to>
                                        <p:strVal val="visible"/>
                                      </p:to>
                                    </p:set>
                                    <p:animEffect transition="in" filter="blinds(horizontal)">
                                      <p:cBhvr>
                                        <p:cTn id="67" dur="500"/>
                                        <p:tgtEl>
                                          <p:spTgt spid="77930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779303"/>
                                        </p:tgtEl>
                                        <p:attrNameLst>
                                          <p:attrName>style.visibility</p:attrName>
                                        </p:attrNameLst>
                                      </p:cBhvr>
                                      <p:to>
                                        <p:strVal val="visible"/>
                                      </p:to>
                                    </p:set>
                                    <p:animEffect transition="in" filter="blinds(horizontal)">
                                      <p:cBhvr>
                                        <p:cTn id="72" dur="500"/>
                                        <p:tgtEl>
                                          <p:spTgt spid="77930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779281"/>
                                        </p:tgtEl>
                                        <p:attrNameLst>
                                          <p:attrName>style.visibility</p:attrName>
                                        </p:attrNameLst>
                                      </p:cBhvr>
                                      <p:to>
                                        <p:strVal val="visible"/>
                                      </p:to>
                                    </p:set>
                                    <p:animEffect transition="in" filter="blinds(horizontal)">
                                      <p:cBhvr>
                                        <p:cTn id="77" dur="500"/>
                                        <p:tgtEl>
                                          <p:spTgt spid="7792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779304"/>
                                        </p:tgtEl>
                                        <p:attrNameLst>
                                          <p:attrName>style.visibility</p:attrName>
                                        </p:attrNameLst>
                                      </p:cBhvr>
                                      <p:to>
                                        <p:strVal val="visible"/>
                                      </p:to>
                                    </p:set>
                                    <p:animEffect transition="in" filter="blinds(horizontal)">
                                      <p:cBhvr>
                                        <p:cTn id="82" dur="500"/>
                                        <p:tgtEl>
                                          <p:spTgt spid="7793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79305"/>
                                        </p:tgtEl>
                                        <p:attrNameLst>
                                          <p:attrName>style.visibility</p:attrName>
                                        </p:attrNameLst>
                                      </p:cBhvr>
                                      <p:to>
                                        <p:strVal val="visible"/>
                                      </p:to>
                                    </p:set>
                                    <p:animEffect transition="in" filter="blinds(horizontal)">
                                      <p:cBhvr>
                                        <p:cTn id="87" dur="500"/>
                                        <p:tgtEl>
                                          <p:spTgt spid="77930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779296">
                                            <p:txEl>
                                              <p:pRg st="0" end="0"/>
                                            </p:txEl>
                                          </p:spTgt>
                                        </p:tgtEl>
                                        <p:attrNameLst>
                                          <p:attrName>style.visibility</p:attrName>
                                        </p:attrNameLst>
                                      </p:cBhvr>
                                      <p:to>
                                        <p:strVal val="visible"/>
                                      </p:to>
                                    </p:set>
                                    <p:animEffect transition="in" filter="blinds(horizontal)">
                                      <p:cBhvr>
                                        <p:cTn id="92" dur="500"/>
                                        <p:tgtEl>
                                          <p:spTgt spid="779296">
                                            <p:txEl>
                                              <p:pRg st="0" end="0"/>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779296">
                                            <p:txEl>
                                              <p:pRg st="1" end="1"/>
                                            </p:txEl>
                                          </p:spTgt>
                                        </p:tgtEl>
                                        <p:attrNameLst>
                                          <p:attrName>style.visibility</p:attrName>
                                        </p:attrNameLst>
                                      </p:cBhvr>
                                      <p:to>
                                        <p:strVal val="visible"/>
                                      </p:to>
                                    </p:set>
                                    <p:animEffect transition="in" filter="blinds(horizontal)">
                                      <p:cBhvr>
                                        <p:cTn id="97" dur="500"/>
                                        <p:tgtEl>
                                          <p:spTgt spid="779296">
                                            <p:txEl>
                                              <p:pRg st="1" end="1"/>
                                            </p:txEl>
                                          </p:spTgt>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779296">
                                            <p:txEl>
                                              <p:pRg st="2" end="2"/>
                                            </p:txEl>
                                          </p:spTgt>
                                        </p:tgtEl>
                                        <p:attrNameLst>
                                          <p:attrName>style.visibility</p:attrName>
                                        </p:attrNameLst>
                                      </p:cBhvr>
                                      <p:to>
                                        <p:strVal val="visible"/>
                                      </p:to>
                                    </p:set>
                                    <p:animEffect transition="in" filter="blinds(horizontal)">
                                      <p:cBhvr>
                                        <p:cTn id="102" dur="500"/>
                                        <p:tgtEl>
                                          <p:spTgt spid="779296">
                                            <p:txEl>
                                              <p:pRg st="2" end="2"/>
                                            </p:txEl>
                                          </p:spTgt>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779297"/>
                                        </p:tgtEl>
                                        <p:attrNameLst>
                                          <p:attrName>style.visibility</p:attrName>
                                        </p:attrNameLst>
                                      </p:cBhvr>
                                      <p:to>
                                        <p:strVal val="visible"/>
                                      </p:to>
                                    </p:set>
                                    <p:animEffect transition="in" filter="blinds(horizontal)">
                                      <p:cBhvr>
                                        <p:cTn id="107" dur="500"/>
                                        <p:tgtEl>
                                          <p:spTgt spid="77929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779290"/>
                                        </p:tgtEl>
                                        <p:attrNameLst>
                                          <p:attrName>style.visibility</p:attrName>
                                        </p:attrNameLst>
                                      </p:cBhvr>
                                      <p:to>
                                        <p:strVal val="visible"/>
                                      </p:to>
                                    </p:set>
                                    <p:animEffect transition="in" filter="blinds(horizontal)">
                                      <p:cBhvr>
                                        <p:cTn id="112" dur="500"/>
                                        <p:tgtEl>
                                          <p:spTgt spid="77929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779293"/>
                                        </p:tgtEl>
                                        <p:attrNameLst>
                                          <p:attrName>style.visibility</p:attrName>
                                        </p:attrNameLst>
                                      </p:cBhvr>
                                      <p:to>
                                        <p:strVal val="visible"/>
                                      </p:to>
                                    </p:set>
                                    <p:animEffect transition="in" filter="blinds(horizontal)">
                                      <p:cBhvr>
                                        <p:cTn id="117" dur="500"/>
                                        <p:tgtEl>
                                          <p:spTgt spid="77929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779307"/>
                                        </p:tgtEl>
                                        <p:attrNameLst>
                                          <p:attrName>style.visibility</p:attrName>
                                        </p:attrNameLst>
                                      </p:cBhvr>
                                      <p:to>
                                        <p:strVal val="visible"/>
                                      </p:to>
                                    </p:set>
                                    <p:animEffect transition="in" filter="blinds(horizontal)">
                                      <p:cBhvr>
                                        <p:cTn id="122" dur="500"/>
                                        <p:tgtEl>
                                          <p:spTgt spid="77930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779306"/>
                                        </p:tgtEl>
                                        <p:attrNameLst>
                                          <p:attrName>style.visibility</p:attrName>
                                        </p:attrNameLst>
                                      </p:cBhvr>
                                      <p:to>
                                        <p:strVal val="visible"/>
                                      </p:to>
                                    </p:set>
                                    <p:animEffect transition="in" filter="blinds(horizontal)">
                                      <p:cBhvr>
                                        <p:cTn id="127" dur="500"/>
                                        <p:tgtEl>
                                          <p:spTgt spid="779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p:bldP spid="779275" grpId="0"/>
      <p:bldP spid="779276" grpId="0" animBg="1"/>
      <p:bldP spid="779277" grpId="0"/>
      <p:bldP spid="779297" grpId="0" animBg="1"/>
      <p:bldP spid="779301" grpId="0" animBg="1"/>
      <p:bldP spid="779302" grpId="0" animBg="1"/>
      <p:bldP spid="779303" grpId="0" animBg="1"/>
      <p:bldP spid="779304" grpId="0" animBg="1"/>
      <p:bldP spid="779305" grpId="0" animBg="1"/>
      <p:bldP spid="779306" grpId="0"/>
      <p:bldP spid="779307" grpId="0" animBg="1"/>
      <p:bldP spid="7793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title"/>
          </p:nvPr>
        </p:nvSpPr>
        <p:spPr>
          <a:xfrm>
            <a:off x="90488" y="198277"/>
            <a:ext cx="8229600" cy="479747"/>
          </a:xfrm>
        </p:spPr>
        <p:txBody>
          <a:bodyPr/>
          <a:lstStyle/>
          <a:p>
            <a:r>
              <a:rPr lang="zh-CN" altLang="en-US" sz="3200" dirty="0"/>
              <a:t>其他架构过程调用参数传递</a:t>
            </a:r>
          </a:p>
        </p:txBody>
      </p:sp>
      <p:sp>
        <p:nvSpPr>
          <p:cNvPr id="2" name="内容占位符 1"/>
          <p:cNvSpPr>
            <a:spLocks noGrp="1"/>
          </p:cNvSpPr>
          <p:nvPr>
            <p:ph idx="1"/>
          </p:nvPr>
        </p:nvSpPr>
        <p:spPr>
          <a:xfrm>
            <a:off x="0" y="857698"/>
            <a:ext cx="6240016" cy="3975447"/>
          </a:xfrm>
        </p:spPr>
        <p:txBody>
          <a:bodyPr/>
          <a:lstStyle/>
          <a:p>
            <a:r>
              <a:rPr lang="en-US" altLang="zh-CN" dirty="0"/>
              <a:t>X86-64</a:t>
            </a:r>
          </a:p>
          <a:p>
            <a:pPr lvl="1"/>
            <a:r>
              <a:rPr lang="zh-CN" altLang="en-US" dirty="0"/>
              <a:t>前</a:t>
            </a:r>
            <a:r>
              <a:rPr lang="en-US" altLang="zh-CN" dirty="0"/>
              <a:t>6</a:t>
            </a:r>
            <a:r>
              <a:rPr lang="zh-CN" altLang="en-US" dirty="0"/>
              <a:t>个参数保存在寄存器上</a:t>
            </a:r>
            <a:endParaRPr lang="en-US" altLang="zh-CN" dirty="0"/>
          </a:p>
          <a:p>
            <a:pPr lvl="1"/>
            <a:r>
              <a:rPr lang="zh-CN" altLang="en-US" dirty="0"/>
              <a:t>如果多于</a:t>
            </a:r>
            <a:r>
              <a:rPr lang="en-US" altLang="zh-CN" dirty="0"/>
              <a:t>6</a:t>
            </a:r>
            <a:r>
              <a:rPr lang="zh-CN" altLang="en-US" dirty="0"/>
              <a:t>个参数，前</a:t>
            </a:r>
            <a:r>
              <a:rPr lang="en-US" altLang="zh-CN" dirty="0"/>
              <a:t>6</a:t>
            </a:r>
            <a:r>
              <a:rPr lang="zh-CN" altLang="en-US" dirty="0"/>
              <a:t>个保存在寄存器，后面的参数保存在栈上（</a:t>
            </a:r>
            <a:r>
              <a:rPr lang="en-US" altLang="zh-CN" dirty="0"/>
              <a:t>Linux 6</a:t>
            </a:r>
            <a:r>
              <a:rPr lang="zh-CN" altLang="en-US" dirty="0"/>
              <a:t>个，</a:t>
            </a:r>
            <a:r>
              <a:rPr lang="en-US" altLang="zh-CN" dirty="0"/>
              <a:t>windows</a:t>
            </a:r>
            <a:r>
              <a:rPr lang="zh-CN" altLang="en-US" dirty="0"/>
              <a:t>是</a:t>
            </a:r>
            <a:r>
              <a:rPr lang="en-US" altLang="zh-CN" dirty="0"/>
              <a:t>4</a:t>
            </a:r>
            <a:r>
              <a:rPr lang="zh-CN" altLang="en-US" dirty="0"/>
              <a:t>个）</a:t>
            </a:r>
            <a:endParaRPr lang="en-US" altLang="zh-CN" dirty="0"/>
          </a:p>
          <a:p>
            <a:pPr lvl="1"/>
            <a:endParaRPr lang="en-US" altLang="zh-CN" dirty="0"/>
          </a:p>
          <a:p>
            <a:r>
              <a:rPr lang="en-US" altLang="zh-CN" dirty="0"/>
              <a:t>MIPS</a:t>
            </a:r>
            <a:r>
              <a:rPr lang="zh-CN" altLang="en-US" dirty="0"/>
              <a:t>和</a:t>
            </a:r>
            <a:r>
              <a:rPr lang="en-US" altLang="zh-CN" dirty="0"/>
              <a:t>ARM</a:t>
            </a:r>
          </a:p>
          <a:p>
            <a:pPr lvl="1"/>
            <a:r>
              <a:rPr lang="zh-CN" altLang="en-US" dirty="0"/>
              <a:t>前</a:t>
            </a:r>
            <a:r>
              <a:rPr lang="en-US" altLang="zh-CN" dirty="0"/>
              <a:t>4</a:t>
            </a:r>
            <a:r>
              <a:rPr lang="zh-CN" altLang="en-US" dirty="0"/>
              <a:t>个参数保存在寄存器</a:t>
            </a:r>
            <a:r>
              <a:rPr lang="en-US" altLang="zh-CN" dirty="0"/>
              <a:t>r0-r3</a:t>
            </a:r>
          </a:p>
          <a:p>
            <a:pPr lvl="1"/>
            <a:r>
              <a:rPr lang="zh-CN" altLang="en-US" dirty="0"/>
              <a:t>如果多于</a:t>
            </a:r>
            <a:r>
              <a:rPr lang="en-US" altLang="zh-CN" dirty="0"/>
              <a:t>4</a:t>
            </a:r>
            <a:r>
              <a:rPr lang="zh-CN" altLang="en-US" dirty="0"/>
              <a:t>个参数，后面的参数保存在栈上</a:t>
            </a:r>
            <a:endParaRPr lang="en-US" altLang="zh-CN" dirty="0"/>
          </a:p>
          <a:p>
            <a:pPr lvl="1"/>
            <a:endParaRPr lang="en-US" altLang="zh-CN" dirty="0"/>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47318"/>
            <a:ext cx="5904656" cy="690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5455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91344" y="188640"/>
            <a:ext cx="8229600" cy="479747"/>
          </a:xfrm>
        </p:spPr>
        <p:txBody>
          <a:bodyPr/>
          <a:lstStyle/>
          <a:p>
            <a:r>
              <a:rPr lang="zh-CN" altLang="en-US" sz="3200" dirty="0"/>
              <a:t>过程（函数）的结构</a:t>
            </a:r>
          </a:p>
        </p:txBody>
      </p:sp>
      <p:sp>
        <p:nvSpPr>
          <p:cNvPr id="780291" name="Rectangle 3"/>
          <p:cNvSpPr>
            <a:spLocks noGrp="1" noChangeArrowheads="1"/>
          </p:cNvSpPr>
          <p:nvPr>
            <p:ph type="body" idx="1"/>
          </p:nvPr>
        </p:nvSpPr>
        <p:spPr>
          <a:xfrm>
            <a:off x="407368" y="764704"/>
            <a:ext cx="8447088" cy="5832648"/>
          </a:xfrm>
        </p:spPr>
        <p:txBody>
          <a:bodyPr/>
          <a:lstStyle/>
          <a:p>
            <a:r>
              <a:rPr lang="zh-CN" altLang="en-US" sz="2000" dirty="0"/>
              <a:t>一个</a:t>
            </a:r>
            <a:r>
              <a:rPr lang="en-US" altLang="zh-CN" sz="2000" dirty="0"/>
              <a:t>C</a:t>
            </a:r>
            <a:r>
              <a:rPr lang="zh-CN" altLang="en-US" sz="2000" dirty="0"/>
              <a:t>过程的机器级表示大致结构如下：</a:t>
            </a:r>
          </a:p>
          <a:p>
            <a:pPr lvl="1"/>
            <a:r>
              <a:rPr lang="zh-CN" altLang="en-US" dirty="0">
                <a:latin typeface="微软雅黑" panose="020B0503020204020204" pitchFamily="34" charset="-122"/>
                <a:ea typeface="微软雅黑" panose="020B0503020204020204" pitchFamily="34" charset="-122"/>
              </a:rPr>
              <a:t>准备阶段</a:t>
            </a:r>
          </a:p>
          <a:p>
            <a:pPr lvl="2"/>
            <a:r>
              <a:rPr lang="zh-CN" altLang="en-US" sz="2000" dirty="0"/>
              <a:t>形成帧底：</a:t>
            </a:r>
            <a:r>
              <a:rPr lang="en-US" altLang="zh-CN" sz="2000" dirty="0"/>
              <a:t>push</a:t>
            </a:r>
            <a:r>
              <a:rPr lang="zh-CN" altLang="en-US" sz="2000" dirty="0"/>
              <a:t>指令 和 </a:t>
            </a:r>
            <a:r>
              <a:rPr lang="en-US" altLang="zh-CN" sz="2000" dirty="0" err="1"/>
              <a:t>mov</a:t>
            </a:r>
            <a:r>
              <a:rPr lang="zh-CN" altLang="en-US" sz="2000" dirty="0"/>
              <a:t>指令</a:t>
            </a:r>
          </a:p>
          <a:p>
            <a:pPr lvl="2"/>
            <a:r>
              <a:rPr lang="zh-CN" altLang="en-US" sz="2000" dirty="0"/>
              <a:t>生成栈帧（如果需要的话）：</a:t>
            </a:r>
            <a:r>
              <a:rPr lang="en-US" altLang="zh-CN" sz="2000" dirty="0"/>
              <a:t>sub</a:t>
            </a:r>
            <a:r>
              <a:rPr lang="zh-CN" altLang="en-US" sz="2000" dirty="0"/>
              <a:t>指令 或 </a:t>
            </a:r>
            <a:r>
              <a:rPr lang="en-US" altLang="zh-CN" sz="2000" dirty="0"/>
              <a:t>and</a:t>
            </a:r>
            <a:r>
              <a:rPr lang="zh-CN" altLang="en-US" sz="2000" dirty="0"/>
              <a:t>指令</a:t>
            </a:r>
          </a:p>
          <a:p>
            <a:pPr lvl="2"/>
            <a:r>
              <a:rPr lang="zh-CN" altLang="en-US" sz="2000" dirty="0"/>
              <a:t>保存现场（如果有被调用者保存寄存器） ：</a:t>
            </a:r>
            <a:r>
              <a:rPr lang="en-US" altLang="zh-CN" sz="2000" dirty="0"/>
              <a:t>push</a:t>
            </a:r>
            <a:r>
              <a:rPr lang="zh-CN" altLang="en-US" sz="2000" dirty="0"/>
              <a:t>指令</a:t>
            </a:r>
          </a:p>
          <a:p>
            <a:pPr lvl="1"/>
            <a:r>
              <a:rPr lang="zh-CN" altLang="en-US" dirty="0">
                <a:latin typeface="微软雅黑" panose="020B0503020204020204" pitchFamily="34" charset="-122"/>
                <a:ea typeface="微软雅黑" panose="020B0503020204020204" pitchFamily="34" charset="-122"/>
              </a:rPr>
              <a:t>过程（函数）体</a:t>
            </a:r>
          </a:p>
          <a:p>
            <a:pPr lvl="2"/>
            <a:r>
              <a:rPr lang="zh-CN" altLang="en-US" sz="2000" dirty="0"/>
              <a:t>分配局部变量空间，并赋值</a:t>
            </a:r>
          </a:p>
          <a:p>
            <a:pPr lvl="2"/>
            <a:r>
              <a:rPr lang="zh-CN" altLang="en-US" sz="2000" dirty="0"/>
              <a:t>具体处理逻辑，如果遇到函数调用时</a:t>
            </a:r>
          </a:p>
          <a:p>
            <a:pPr lvl="3"/>
            <a:r>
              <a:rPr lang="zh-CN" altLang="en-US" sz="2000" dirty="0"/>
              <a:t>准备参数：将实参送栈帧入口参数处</a:t>
            </a:r>
          </a:p>
          <a:p>
            <a:pPr lvl="3"/>
            <a:r>
              <a:rPr lang="en-US" altLang="zh-CN" sz="2000" dirty="0"/>
              <a:t>CALL</a:t>
            </a:r>
            <a:r>
              <a:rPr lang="zh-CN" altLang="en-US" sz="2000" dirty="0"/>
              <a:t>指令：保存返回地址并转被调用函数</a:t>
            </a:r>
          </a:p>
          <a:p>
            <a:pPr lvl="2"/>
            <a:r>
              <a:rPr lang="zh-CN" altLang="en-US" sz="2000" dirty="0"/>
              <a:t>在</a:t>
            </a:r>
            <a:r>
              <a:rPr lang="en-US" altLang="zh-CN" sz="2000" dirty="0"/>
              <a:t>EAX</a:t>
            </a:r>
            <a:r>
              <a:rPr lang="zh-CN" altLang="en-US" sz="2000" dirty="0"/>
              <a:t>中准备返回参数</a:t>
            </a:r>
          </a:p>
          <a:p>
            <a:pPr lvl="1"/>
            <a:r>
              <a:rPr lang="zh-CN" altLang="en-US" dirty="0">
                <a:latin typeface="微软雅黑" panose="020B0503020204020204" pitchFamily="34" charset="-122"/>
                <a:ea typeface="微软雅黑" panose="020B0503020204020204" pitchFamily="34" charset="-122"/>
              </a:rPr>
              <a:t>结束阶段</a:t>
            </a:r>
          </a:p>
          <a:p>
            <a:pPr lvl="2"/>
            <a:r>
              <a:rPr lang="zh-CN" altLang="en-US" sz="2000" dirty="0"/>
              <a:t>退栈：</a:t>
            </a:r>
            <a:r>
              <a:rPr lang="en-US" altLang="zh-CN" sz="2000" dirty="0"/>
              <a:t>leave</a:t>
            </a:r>
            <a:r>
              <a:rPr lang="zh-CN" altLang="en-US" sz="2000" dirty="0"/>
              <a:t>指令 或 </a:t>
            </a:r>
            <a:r>
              <a:rPr lang="en-US" altLang="zh-CN" sz="2000" dirty="0"/>
              <a:t>pop</a:t>
            </a:r>
            <a:r>
              <a:rPr lang="zh-CN" altLang="en-US" sz="2000" dirty="0"/>
              <a:t>指令</a:t>
            </a:r>
          </a:p>
          <a:p>
            <a:pPr lvl="2"/>
            <a:r>
              <a:rPr lang="zh-CN" altLang="en-US" sz="2000" dirty="0"/>
              <a:t>取返回地址返回：</a:t>
            </a:r>
            <a:r>
              <a:rPr lang="en-US" altLang="zh-CN" sz="2000" dirty="0"/>
              <a:t>ret</a:t>
            </a:r>
            <a:r>
              <a:rPr lang="zh-CN" altLang="en-US" sz="2000" dirty="0"/>
              <a:t>指令</a:t>
            </a:r>
          </a:p>
        </p:txBody>
      </p:sp>
    </p:spTree>
    <p:extLst>
      <p:ext uri="{BB962C8B-B14F-4D97-AF65-F5344CB8AC3E}">
        <p14:creationId xmlns:p14="http://schemas.microsoft.com/office/powerpoint/2010/main" val="2770665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0291">
                                            <p:txEl>
                                              <p:pRg st="2" end="2"/>
                                            </p:txEl>
                                          </p:spTgt>
                                        </p:tgtEl>
                                        <p:attrNameLst>
                                          <p:attrName>style.visibility</p:attrName>
                                        </p:attrNameLst>
                                      </p:cBhvr>
                                      <p:to>
                                        <p:strVal val="visible"/>
                                      </p:to>
                                    </p:set>
                                    <p:animEffect transition="in" filter="blinds(horizontal)">
                                      <p:cBhvr>
                                        <p:cTn id="7" dur="500"/>
                                        <p:tgtEl>
                                          <p:spTgt spid="78029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0291">
                                            <p:txEl>
                                              <p:pRg st="3" end="3"/>
                                            </p:txEl>
                                          </p:spTgt>
                                        </p:tgtEl>
                                        <p:attrNameLst>
                                          <p:attrName>style.visibility</p:attrName>
                                        </p:attrNameLst>
                                      </p:cBhvr>
                                      <p:to>
                                        <p:strVal val="visible"/>
                                      </p:to>
                                    </p:set>
                                    <p:animEffect transition="in" filter="blinds(horizontal)">
                                      <p:cBhvr>
                                        <p:cTn id="12" dur="500"/>
                                        <p:tgtEl>
                                          <p:spTgt spid="78029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80291">
                                            <p:txEl>
                                              <p:pRg st="4" end="4"/>
                                            </p:txEl>
                                          </p:spTgt>
                                        </p:tgtEl>
                                        <p:attrNameLst>
                                          <p:attrName>style.visibility</p:attrName>
                                        </p:attrNameLst>
                                      </p:cBhvr>
                                      <p:to>
                                        <p:strVal val="visible"/>
                                      </p:to>
                                    </p:set>
                                    <p:animEffect transition="in" filter="blinds(horizontal)">
                                      <p:cBhvr>
                                        <p:cTn id="17" dur="500"/>
                                        <p:tgtEl>
                                          <p:spTgt spid="78029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80291">
                                            <p:txEl>
                                              <p:pRg st="6" end="6"/>
                                            </p:txEl>
                                          </p:spTgt>
                                        </p:tgtEl>
                                        <p:attrNameLst>
                                          <p:attrName>style.visibility</p:attrName>
                                        </p:attrNameLst>
                                      </p:cBhvr>
                                      <p:to>
                                        <p:strVal val="visible"/>
                                      </p:to>
                                    </p:set>
                                    <p:animEffect transition="in" filter="blinds(horizontal)">
                                      <p:cBhvr>
                                        <p:cTn id="22" dur="500"/>
                                        <p:tgtEl>
                                          <p:spTgt spid="78029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80291">
                                            <p:txEl>
                                              <p:pRg st="7" end="7"/>
                                            </p:txEl>
                                          </p:spTgt>
                                        </p:tgtEl>
                                        <p:attrNameLst>
                                          <p:attrName>style.visibility</p:attrName>
                                        </p:attrNameLst>
                                      </p:cBhvr>
                                      <p:to>
                                        <p:strVal val="visible"/>
                                      </p:to>
                                    </p:set>
                                    <p:animEffect transition="in" filter="blinds(horizontal)">
                                      <p:cBhvr>
                                        <p:cTn id="27" dur="500"/>
                                        <p:tgtEl>
                                          <p:spTgt spid="78029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80291">
                                            <p:txEl>
                                              <p:pRg st="8" end="8"/>
                                            </p:txEl>
                                          </p:spTgt>
                                        </p:tgtEl>
                                        <p:attrNameLst>
                                          <p:attrName>style.visibility</p:attrName>
                                        </p:attrNameLst>
                                      </p:cBhvr>
                                      <p:to>
                                        <p:strVal val="visible"/>
                                      </p:to>
                                    </p:set>
                                    <p:animEffect transition="in" filter="blinds(horizontal)">
                                      <p:cBhvr>
                                        <p:cTn id="32" dur="500"/>
                                        <p:tgtEl>
                                          <p:spTgt spid="780291">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80291">
                                            <p:txEl>
                                              <p:pRg st="9" end="9"/>
                                            </p:txEl>
                                          </p:spTgt>
                                        </p:tgtEl>
                                        <p:attrNameLst>
                                          <p:attrName>style.visibility</p:attrName>
                                        </p:attrNameLst>
                                      </p:cBhvr>
                                      <p:to>
                                        <p:strVal val="visible"/>
                                      </p:to>
                                    </p:set>
                                    <p:animEffect transition="in" filter="blinds(horizontal)">
                                      <p:cBhvr>
                                        <p:cTn id="37" dur="500"/>
                                        <p:tgtEl>
                                          <p:spTgt spid="780291">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80291">
                                            <p:txEl>
                                              <p:pRg st="10" end="10"/>
                                            </p:txEl>
                                          </p:spTgt>
                                        </p:tgtEl>
                                        <p:attrNameLst>
                                          <p:attrName>style.visibility</p:attrName>
                                        </p:attrNameLst>
                                      </p:cBhvr>
                                      <p:to>
                                        <p:strVal val="visible"/>
                                      </p:to>
                                    </p:set>
                                    <p:animEffect transition="in" filter="blinds(horizontal)">
                                      <p:cBhvr>
                                        <p:cTn id="42" dur="500"/>
                                        <p:tgtEl>
                                          <p:spTgt spid="780291">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80291">
                                            <p:txEl>
                                              <p:pRg st="12" end="12"/>
                                            </p:txEl>
                                          </p:spTgt>
                                        </p:tgtEl>
                                        <p:attrNameLst>
                                          <p:attrName>style.visibility</p:attrName>
                                        </p:attrNameLst>
                                      </p:cBhvr>
                                      <p:to>
                                        <p:strVal val="visible"/>
                                      </p:to>
                                    </p:set>
                                    <p:animEffect transition="in" filter="blinds(horizontal)">
                                      <p:cBhvr>
                                        <p:cTn id="47" dur="500"/>
                                        <p:tgtEl>
                                          <p:spTgt spid="780291">
                                            <p:txEl>
                                              <p:pRg st="12" end="1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80291">
                                            <p:txEl>
                                              <p:pRg st="13" end="13"/>
                                            </p:txEl>
                                          </p:spTgt>
                                        </p:tgtEl>
                                        <p:attrNameLst>
                                          <p:attrName>style.visibility</p:attrName>
                                        </p:attrNameLst>
                                      </p:cBhvr>
                                      <p:to>
                                        <p:strVal val="visible"/>
                                      </p:to>
                                    </p:set>
                                    <p:animEffect transition="in" filter="blinds(horizontal)">
                                      <p:cBhvr>
                                        <p:cTn id="52" dur="500"/>
                                        <p:tgtEl>
                                          <p:spTgt spid="78029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981200" y="98425"/>
            <a:ext cx="8229600" cy="533288"/>
          </a:xfrm>
        </p:spPr>
        <p:txBody>
          <a:bodyPr/>
          <a:lstStyle/>
          <a:p>
            <a:r>
              <a:rPr lang="zh-CN" altLang="en-US" sz="3600"/>
              <a:t>入口参数的位置</a:t>
            </a:r>
          </a:p>
        </p:txBody>
      </p:sp>
      <p:sp>
        <p:nvSpPr>
          <p:cNvPr id="781315" name="Rectangle 3"/>
          <p:cNvSpPr>
            <a:spLocks noGrp="1" noChangeArrowheads="1"/>
          </p:cNvSpPr>
          <p:nvPr>
            <p:ph type="body" idx="1"/>
          </p:nvPr>
        </p:nvSpPr>
        <p:spPr>
          <a:xfrm>
            <a:off x="6410325" y="2528888"/>
            <a:ext cx="3779838" cy="4144724"/>
          </a:xfrm>
        </p:spPr>
        <p:txBody>
          <a:bodyPr/>
          <a:lstStyle/>
          <a:p>
            <a:pPr>
              <a:lnSpc>
                <a:spcPct val="120000"/>
              </a:lnSpc>
            </a:pPr>
            <a:r>
              <a:rPr lang="en-US" altLang="zh-CN" sz="2000"/>
              <a:t>IA-32</a:t>
            </a:r>
            <a:r>
              <a:rPr lang="zh-CN" altLang="en-US" sz="2000"/>
              <a:t>中，若参数类型是</a:t>
            </a:r>
            <a:r>
              <a:rPr lang="en-US" altLang="zh-CN" sz="2000"/>
              <a:t>unsigned char</a:t>
            </a:r>
            <a:r>
              <a:rPr lang="zh-CN" altLang="en-US" sz="2000"/>
              <a:t>、</a:t>
            </a:r>
            <a:r>
              <a:rPr lang="en-US" altLang="zh-CN" sz="2000"/>
              <a:t>char</a:t>
            </a:r>
            <a:r>
              <a:rPr lang="zh-CN" altLang="en-US" sz="2000"/>
              <a:t>或</a:t>
            </a:r>
            <a:r>
              <a:rPr lang="en-US" altLang="zh-CN" sz="2000"/>
              <a:t>unsigned short</a:t>
            </a:r>
            <a:r>
              <a:rPr lang="zh-CN" altLang="en-US" sz="2000"/>
              <a:t>、</a:t>
            </a:r>
            <a:r>
              <a:rPr lang="en-US" altLang="zh-CN" sz="2000"/>
              <a:t>short</a:t>
            </a:r>
            <a:r>
              <a:rPr lang="zh-CN" altLang="en-US" sz="2000"/>
              <a:t>，也都分配</a:t>
            </a:r>
            <a:r>
              <a:rPr lang="en-US" altLang="zh-CN" sz="2000"/>
              <a:t>4</a:t>
            </a:r>
            <a:r>
              <a:rPr lang="zh-CN" altLang="en-US" sz="2000"/>
              <a:t>个字节</a:t>
            </a:r>
          </a:p>
          <a:p>
            <a:pPr>
              <a:lnSpc>
                <a:spcPct val="120000"/>
              </a:lnSpc>
            </a:pPr>
            <a:r>
              <a:rPr lang="zh-CN" altLang="en-US" sz="2000"/>
              <a:t>故在被调用函数中，使用</a:t>
            </a:r>
            <a:r>
              <a:rPr lang="en-US" altLang="zh-CN" sz="2000"/>
              <a:t>R[ebp]+8</a:t>
            </a:r>
            <a:r>
              <a:rPr lang="zh-CN" altLang="en-US" sz="2000"/>
              <a:t>、</a:t>
            </a:r>
            <a:r>
              <a:rPr lang="en-US" altLang="zh-CN" sz="2000"/>
              <a:t>R[ebp]+12</a:t>
            </a:r>
            <a:r>
              <a:rPr lang="zh-CN" altLang="en-US" sz="2000"/>
              <a:t>、</a:t>
            </a:r>
            <a:r>
              <a:rPr lang="en-US" altLang="zh-CN" sz="2000"/>
              <a:t>R[ebp]+16</a:t>
            </a:r>
            <a:r>
              <a:rPr lang="zh-CN" altLang="en-US" sz="2000"/>
              <a:t>作为有效地址来访问函数的入口参数</a:t>
            </a:r>
          </a:p>
          <a:p>
            <a:pPr>
              <a:lnSpc>
                <a:spcPct val="120000"/>
              </a:lnSpc>
            </a:pPr>
            <a:r>
              <a:rPr lang="zh-CN" altLang="en-US" sz="2000">
                <a:solidFill>
                  <a:srgbClr val="CC3300"/>
                </a:solidFill>
              </a:rPr>
              <a:t>每个过程开始两条指令</a:t>
            </a:r>
          </a:p>
          <a:p>
            <a:pPr lvl="1">
              <a:lnSpc>
                <a:spcPct val="120000"/>
              </a:lnSpc>
              <a:spcBef>
                <a:spcPct val="5000"/>
              </a:spcBef>
              <a:buFontTx/>
              <a:buNone/>
            </a:pPr>
            <a:r>
              <a:rPr lang="en-US" altLang="zh-CN">
                <a:latin typeface="微软雅黑" panose="020B0503020204020204" pitchFamily="34" charset="-122"/>
                <a:ea typeface="微软雅黑" panose="020B0503020204020204" pitchFamily="34" charset="-122"/>
              </a:rPr>
              <a:t>pushl %ebp</a:t>
            </a:r>
          </a:p>
          <a:p>
            <a:pPr lvl="1">
              <a:lnSpc>
                <a:spcPct val="120000"/>
              </a:lnSpc>
              <a:spcBef>
                <a:spcPct val="5000"/>
              </a:spcBef>
              <a:buFontTx/>
              <a:buNone/>
            </a:pPr>
            <a:r>
              <a:rPr lang="en-US" altLang="zh-CN">
                <a:latin typeface="微软雅黑" panose="020B0503020204020204" pitchFamily="34" charset="-122"/>
                <a:ea typeface="微软雅黑" panose="020B0503020204020204" pitchFamily="34" charset="-122"/>
              </a:rPr>
              <a:t>movl %esp, %ebp</a:t>
            </a: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4" y="2627314"/>
            <a:ext cx="3825875"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1317" name="Group 5"/>
          <p:cNvGrpSpPr>
            <a:grpSpLocks/>
          </p:cNvGrpSpPr>
          <p:nvPr/>
        </p:nvGrpSpPr>
        <p:grpSpPr bwMode="auto">
          <a:xfrm>
            <a:off x="3171825" y="5538789"/>
            <a:ext cx="2249488" cy="320675"/>
            <a:chOff x="3674" y="2752"/>
            <a:chExt cx="1417" cy="202"/>
          </a:xfrm>
        </p:grpSpPr>
        <p:sp>
          <p:nvSpPr>
            <p:cNvPr id="95259" name="Line 6"/>
            <p:cNvSpPr>
              <a:spLocks noChangeShapeType="1"/>
            </p:cNvSpPr>
            <p:nvPr/>
          </p:nvSpPr>
          <p:spPr bwMode="auto">
            <a:xfrm>
              <a:off x="3674" y="2954"/>
              <a:ext cx="14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60" name="Text Box 7"/>
            <p:cNvSpPr txBox="1">
              <a:spLocks noChangeArrowheads="1"/>
            </p:cNvSpPr>
            <p:nvPr/>
          </p:nvSpPr>
          <p:spPr bwMode="auto">
            <a:xfrm>
              <a:off x="4042" y="2752"/>
              <a:ext cx="709" cy="17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solidFill>
                    <a:srgbClr val="FF3300"/>
                  </a:solidFill>
                  <a:latin typeface="微软雅黑" panose="020B0503020204020204" pitchFamily="34" charset="-122"/>
                  <a:ea typeface="微软雅黑" panose="020B0503020204020204" pitchFamily="34" charset="-122"/>
                </a:rPr>
                <a:t>返回地址</a:t>
              </a:r>
            </a:p>
          </p:txBody>
        </p:sp>
      </p:grpSp>
      <p:grpSp>
        <p:nvGrpSpPr>
          <p:cNvPr id="781320" name="Group 8"/>
          <p:cNvGrpSpPr>
            <a:grpSpLocks/>
          </p:cNvGrpSpPr>
          <p:nvPr/>
        </p:nvGrpSpPr>
        <p:grpSpPr bwMode="auto">
          <a:xfrm>
            <a:off x="3171825" y="5905501"/>
            <a:ext cx="2249488" cy="320675"/>
            <a:chOff x="3674" y="2979"/>
            <a:chExt cx="1417" cy="202"/>
          </a:xfrm>
        </p:grpSpPr>
        <p:sp>
          <p:nvSpPr>
            <p:cNvPr id="95257" name="Line 9"/>
            <p:cNvSpPr>
              <a:spLocks noChangeShapeType="1"/>
            </p:cNvSpPr>
            <p:nvPr/>
          </p:nvSpPr>
          <p:spPr bwMode="auto">
            <a:xfrm>
              <a:off x="3674" y="3181"/>
              <a:ext cx="141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8" name="Text Box 10"/>
            <p:cNvSpPr txBox="1">
              <a:spLocks noChangeArrowheads="1"/>
            </p:cNvSpPr>
            <p:nvPr/>
          </p:nvSpPr>
          <p:spPr bwMode="auto">
            <a:xfrm>
              <a:off x="3730" y="2979"/>
              <a:ext cx="1333" cy="17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EBP</a:t>
              </a:r>
              <a:r>
                <a:rPr lang="zh-CN" altLang="en-US" sz="1800">
                  <a:solidFill>
                    <a:srgbClr val="FF3300"/>
                  </a:solidFill>
                  <a:latin typeface="微软雅黑" panose="020B0503020204020204" pitchFamily="34" charset="-122"/>
                  <a:ea typeface="微软雅黑" panose="020B0503020204020204" pitchFamily="34" charset="-122"/>
                </a:rPr>
                <a:t>在</a:t>
              </a:r>
              <a:r>
                <a:rPr lang="en-US" altLang="zh-CN" sz="1800">
                  <a:solidFill>
                    <a:srgbClr val="FF3300"/>
                  </a:solidFill>
                  <a:latin typeface="微软雅黑" panose="020B0503020204020204" pitchFamily="34" charset="-122"/>
                  <a:ea typeface="微软雅黑" panose="020B0503020204020204" pitchFamily="34" charset="-122"/>
                </a:rPr>
                <a:t>main</a:t>
              </a:r>
              <a:r>
                <a:rPr lang="zh-CN" altLang="en-US" sz="1800">
                  <a:solidFill>
                    <a:srgbClr val="FF3300"/>
                  </a:solidFill>
                  <a:latin typeface="微软雅黑" panose="020B0503020204020204" pitchFamily="34" charset="-122"/>
                  <a:ea typeface="微软雅黑" panose="020B0503020204020204" pitchFamily="34" charset="-122"/>
                </a:rPr>
                <a:t>中的值</a:t>
              </a:r>
            </a:p>
          </p:txBody>
        </p:sp>
      </p:grpSp>
      <p:grpSp>
        <p:nvGrpSpPr>
          <p:cNvPr id="781323" name="Group 11"/>
          <p:cNvGrpSpPr>
            <a:grpSpLocks/>
          </p:cNvGrpSpPr>
          <p:nvPr/>
        </p:nvGrpSpPr>
        <p:grpSpPr bwMode="auto">
          <a:xfrm>
            <a:off x="2271714" y="5905501"/>
            <a:ext cx="854075" cy="366713"/>
            <a:chOff x="3334" y="3861"/>
            <a:chExt cx="538" cy="231"/>
          </a:xfrm>
        </p:grpSpPr>
        <p:sp>
          <p:nvSpPr>
            <p:cNvPr id="95255" name="Text Box 12"/>
            <p:cNvSpPr txBox="1">
              <a:spLocks noChangeArrowheads="1"/>
            </p:cNvSpPr>
            <p:nvPr/>
          </p:nvSpPr>
          <p:spPr bwMode="auto">
            <a:xfrm>
              <a:off x="3334" y="3861"/>
              <a:ext cx="453"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EBP</a:t>
              </a:r>
            </a:p>
          </p:txBody>
        </p:sp>
        <p:sp>
          <p:nvSpPr>
            <p:cNvPr id="95256" name="Line 13"/>
            <p:cNvSpPr>
              <a:spLocks noChangeShapeType="1"/>
            </p:cNvSpPr>
            <p:nvPr/>
          </p:nvSpPr>
          <p:spPr bwMode="auto">
            <a:xfrm>
              <a:off x="3702" y="3974"/>
              <a:ext cx="17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81326" name="Text Box 14"/>
          <p:cNvSpPr txBox="1">
            <a:spLocks noChangeArrowheads="1"/>
          </p:cNvSpPr>
          <p:nvPr/>
        </p:nvSpPr>
        <p:spPr bwMode="auto">
          <a:xfrm>
            <a:off x="1614488" y="5132388"/>
            <a:ext cx="10350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EBP+8</a:t>
            </a:r>
          </a:p>
        </p:txBody>
      </p:sp>
      <p:sp>
        <p:nvSpPr>
          <p:cNvPr id="781327" name="Text Box 15"/>
          <p:cNvSpPr txBox="1">
            <a:spLocks noChangeArrowheads="1"/>
          </p:cNvSpPr>
          <p:nvPr/>
        </p:nvSpPr>
        <p:spPr bwMode="auto">
          <a:xfrm>
            <a:off x="1597025" y="4727576"/>
            <a:ext cx="1123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EBP+12</a:t>
            </a:r>
          </a:p>
        </p:txBody>
      </p:sp>
      <p:sp>
        <p:nvSpPr>
          <p:cNvPr id="95242" name="Text Box 16"/>
          <p:cNvSpPr txBox="1">
            <a:spLocks noChangeArrowheads="1"/>
          </p:cNvSpPr>
          <p:nvPr/>
        </p:nvSpPr>
        <p:spPr bwMode="auto">
          <a:xfrm>
            <a:off x="3621088" y="5180014"/>
            <a:ext cx="1306512" cy="27463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入口参数</a:t>
            </a:r>
            <a:r>
              <a:rPr lang="en-US" altLang="zh-CN" sz="1800">
                <a:latin typeface="微软雅黑" panose="020B0503020204020204" pitchFamily="34" charset="-122"/>
                <a:ea typeface="微软雅黑" panose="020B0503020204020204" pitchFamily="34" charset="-122"/>
              </a:rPr>
              <a:t>1</a:t>
            </a:r>
          </a:p>
        </p:txBody>
      </p:sp>
      <p:sp>
        <p:nvSpPr>
          <p:cNvPr id="95243" name="Text Box 17"/>
          <p:cNvSpPr txBox="1">
            <a:spLocks noChangeArrowheads="1"/>
          </p:cNvSpPr>
          <p:nvPr/>
        </p:nvSpPr>
        <p:spPr bwMode="auto">
          <a:xfrm>
            <a:off x="3621088" y="4775200"/>
            <a:ext cx="1306512" cy="27463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入口参数</a:t>
            </a:r>
            <a:r>
              <a:rPr lang="en-US" altLang="zh-CN" sz="1800">
                <a:latin typeface="微软雅黑" panose="020B0503020204020204" pitchFamily="34" charset="-122"/>
                <a:ea typeface="微软雅黑" panose="020B0503020204020204" pitchFamily="34" charset="-122"/>
              </a:rPr>
              <a:t>2</a:t>
            </a:r>
          </a:p>
        </p:txBody>
      </p:sp>
      <p:sp>
        <p:nvSpPr>
          <p:cNvPr id="95244" name="Text Box 18"/>
          <p:cNvSpPr txBox="1">
            <a:spLocks noChangeArrowheads="1"/>
          </p:cNvSpPr>
          <p:nvPr/>
        </p:nvSpPr>
        <p:spPr bwMode="auto">
          <a:xfrm>
            <a:off x="3667126" y="4375150"/>
            <a:ext cx="1306513" cy="27463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1800">
                <a:latin typeface="微软雅黑" panose="020B0503020204020204" pitchFamily="34" charset="-122"/>
                <a:ea typeface="微软雅黑" panose="020B0503020204020204" pitchFamily="34" charset="-122"/>
              </a:rPr>
              <a:t>入口参数</a:t>
            </a:r>
            <a:r>
              <a:rPr lang="en-US" altLang="zh-CN" sz="1800">
                <a:latin typeface="微软雅黑" panose="020B0503020204020204" pitchFamily="34" charset="-122"/>
                <a:ea typeface="微软雅黑" panose="020B0503020204020204" pitchFamily="34" charset="-122"/>
              </a:rPr>
              <a:t>3</a:t>
            </a:r>
          </a:p>
        </p:txBody>
      </p:sp>
      <p:sp>
        <p:nvSpPr>
          <p:cNvPr id="781331" name="Text Box 19"/>
          <p:cNvSpPr txBox="1">
            <a:spLocks noChangeArrowheads="1"/>
          </p:cNvSpPr>
          <p:nvPr/>
        </p:nvSpPr>
        <p:spPr bwMode="auto">
          <a:xfrm>
            <a:off x="1597025" y="4322763"/>
            <a:ext cx="1123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en-US" altLang="zh-CN" sz="1800">
                <a:solidFill>
                  <a:srgbClr val="FF3300"/>
                </a:solidFill>
                <a:latin typeface="微软雅黑" panose="020B0503020204020204" pitchFamily="34" charset="-122"/>
                <a:ea typeface="微软雅黑" panose="020B0503020204020204" pitchFamily="34" charset="-122"/>
              </a:rPr>
              <a:t>EBP+16</a:t>
            </a:r>
          </a:p>
        </p:txBody>
      </p:sp>
      <p:sp>
        <p:nvSpPr>
          <p:cNvPr id="781332" name="Line 20"/>
          <p:cNvSpPr>
            <a:spLocks noChangeShapeType="1"/>
          </p:cNvSpPr>
          <p:nvPr/>
        </p:nvSpPr>
        <p:spPr bwMode="auto">
          <a:xfrm flipH="1" flipV="1">
            <a:off x="5465763" y="6038850"/>
            <a:ext cx="1395412" cy="14128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1333" name="Text Box 21"/>
          <p:cNvSpPr txBox="1">
            <a:spLocks noChangeArrowheads="1"/>
          </p:cNvSpPr>
          <p:nvPr/>
        </p:nvSpPr>
        <p:spPr bwMode="auto">
          <a:xfrm>
            <a:off x="1731963" y="781050"/>
            <a:ext cx="3376612" cy="12715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0000"/>
              </a:spcBef>
              <a:buFontTx/>
              <a:buNone/>
            </a:pPr>
            <a:r>
              <a:rPr lang="en-US" altLang="zh-CN" sz="1800">
                <a:solidFill>
                  <a:srgbClr val="3333CC"/>
                </a:solidFill>
                <a:latin typeface="微软雅黑" panose="020B0503020204020204" pitchFamily="34" charset="-122"/>
                <a:ea typeface="微软雅黑" panose="020B0503020204020204" pitchFamily="34" charset="-122"/>
              </a:rPr>
              <a:t>movl  </a:t>
            </a:r>
            <a:r>
              <a:rPr lang="zh-CN" altLang="en-US" sz="1800">
                <a:solidFill>
                  <a:srgbClr val="3333CC"/>
                </a:solidFill>
                <a:latin typeface="微软雅黑" panose="020B0503020204020204" pitchFamily="34" charset="-122"/>
                <a:ea typeface="微软雅黑" panose="020B0503020204020204" pitchFamily="34" charset="-122"/>
              </a:rPr>
              <a:t>参数</a:t>
            </a:r>
            <a:r>
              <a:rPr lang="en-US" altLang="zh-CN" sz="1800">
                <a:solidFill>
                  <a:srgbClr val="3333CC"/>
                </a:solidFill>
                <a:latin typeface="微软雅黑" panose="020B0503020204020204" pitchFamily="34" charset="-122"/>
                <a:ea typeface="微软雅黑" panose="020B0503020204020204" pitchFamily="34" charset="-122"/>
              </a:rPr>
              <a:t>3</a:t>
            </a:r>
            <a:r>
              <a:rPr lang="zh-CN" altLang="en-US" sz="1800">
                <a:solidFill>
                  <a:srgbClr val="3333CC"/>
                </a:solidFill>
                <a:latin typeface="微软雅黑" panose="020B0503020204020204" pitchFamily="34" charset="-122"/>
                <a:ea typeface="微软雅黑" panose="020B0503020204020204" pitchFamily="34" charset="-122"/>
              </a:rPr>
              <a:t>，</a:t>
            </a:r>
            <a:r>
              <a:rPr lang="en-US" altLang="zh-CN" sz="1800">
                <a:solidFill>
                  <a:srgbClr val="3333CC"/>
                </a:solidFill>
                <a:latin typeface="微软雅黑" panose="020B0503020204020204" pitchFamily="34" charset="-122"/>
                <a:ea typeface="微软雅黑" panose="020B0503020204020204" pitchFamily="34" charset="-122"/>
              </a:rPr>
              <a:t>8(%esp)</a:t>
            </a:r>
            <a:endParaRPr lang="zh-CN" altLang="en-US" sz="1800">
              <a:solidFill>
                <a:srgbClr val="3333CC"/>
              </a:solidFill>
              <a:latin typeface="微软雅黑" panose="020B0503020204020204" pitchFamily="34" charset="-122"/>
              <a:ea typeface="微软雅黑" panose="020B0503020204020204" pitchFamily="34" charset="-122"/>
            </a:endParaRPr>
          </a:p>
          <a:p>
            <a:pPr>
              <a:lnSpc>
                <a:spcPct val="100000"/>
              </a:lnSpc>
              <a:spcBef>
                <a:spcPct val="10000"/>
              </a:spcBef>
              <a:buFontTx/>
              <a:buNone/>
            </a:pPr>
            <a:r>
              <a:rPr lang="en-US" altLang="zh-CN" sz="1800">
                <a:solidFill>
                  <a:srgbClr val="3333CC"/>
                </a:solidFill>
                <a:latin typeface="微软雅黑" panose="020B0503020204020204" pitchFamily="34" charset="-122"/>
                <a:ea typeface="微软雅黑" panose="020B0503020204020204" pitchFamily="34" charset="-122"/>
              </a:rPr>
              <a:t>………..</a:t>
            </a:r>
          </a:p>
          <a:p>
            <a:pPr>
              <a:lnSpc>
                <a:spcPct val="100000"/>
              </a:lnSpc>
              <a:spcBef>
                <a:spcPct val="10000"/>
              </a:spcBef>
              <a:buFontTx/>
              <a:buNone/>
            </a:pPr>
            <a:r>
              <a:rPr lang="en-US" altLang="zh-CN" sz="1800">
                <a:solidFill>
                  <a:srgbClr val="3333CC"/>
                </a:solidFill>
                <a:latin typeface="微软雅黑" panose="020B0503020204020204" pitchFamily="34" charset="-122"/>
                <a:ea typeface="微软雅黑" panose="020B0503020204020204" pitchFamily="34" charset="-122"/>
              </a:rPr>
              <a:t>movl  </a:t>
            </a:r>
            <a:r>
              <a:rPr lang="zh-CN" altLang="en-US" sz="1800">
                <a:solidFill>
                  <a:srgbClr val="3333CC"/>
                </a:solidFill>
                <a:latin typeface="微软雅黑" panose="020B0503020204020204" pitchFamily="34" charset="-122"/>
                <a:ea typeface="微软雅黑" panose="020B0503020204020204" pitchFamily="34" charset="-122"/>
              </a:rPr>
              <a:t>参数</a:t>
            </a:r>
            <a:r>
              <a:rPr lang="en-US" altLang="zh-CN" sz="1800">
                <a:solidFill>
                  <a:srgbClr val="3333CC"/>
                </a:solidFill>
                <a:latin typeface="微软雅黑" panose="020B0503020204020204" pitchFamily="34" charset="-122"/>
                <a:ea typeface="微软雅黑" panose="020B0503020204020204" pitchFamily="34" charset="-122"/>
              </a:rPr>
              <a:t>1, (%esp)</a:t>
            </a:r>
            <a:endParaRPr lang="zh-CN" altLang="en-US" sz="1800">
              <a:solidFill>
                <a:srgbClr val="3333CC"/>
              </a:solidFill>
              <a:latin typeface="微软雅黑" panose="020B0503020204020204" pitchFamily="34" charset="-122"/>
              <a:ea typeface="微软雅黑" panose="020B0503020204020204" pitchFamily="34" charset="-122"/>
            </a:endParaRPr>
          </a:p>
          <a:p>
            <a:pPr>
              <a:lnSpc>
                <a:spcPct val="100000"/>
              </a:lnSpc>
              <a:spcBef>
                <a:spcPct val="10000"/>
              </a:spcBef>
              <a:buFontTx/>
              <a:buNone/>
            </a:pPr>
            <a:r>
              <a:rPr lang="en-US" altLang="zh-CN" sz="1800">
                <a:solidFill>
                  <a:srgbClr val="3333CC"/>
                </a:solidFill>
                <a:latin typeface="微软雅黑" panose="020B0503020204020204" pitchFamily="34" charset="-122"/>
                <a:ea typeface="微软雅黑" panose="020B0503020204020204" pitchFamily="34" charset="-122"/>
              </a:rPr>
              <a:t>call   add</a:t>
            </a:r>
          </a:p>
        </p:txBody>
      </p:sp>
      <p:sp>
        <p:nvSpPr>
          <p:cNvPr id="781334" name="Line 22"/>
          <p:cNvSpPr>
            <a:spLocks noChangeShapeType="1"/>
          </p:cNvSpPr>
          <p:nvPr/>
        </p:nvSpPr>
        <p:spPr bwMode="auto">
          <a:xfrm>
            <a:off x="4656139" y="2303464"/>
            <a:ext cx="269875" cy="3375025"/>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81335" name="Group 23"/>
          <p:cNvGrpSpPr>
            <a:grpSpLocks/>
          </p:cNvGrpSpPr>
          <p:nvPr/>
        </p:nvGrpSpPr>
        <p:grpSpPr bwMode="auto">
          <a:xfrm>
            <a:off x="4341813" y="781050"/>
            <a:ext cx="912812" cy="915988"/>
            <a:chOff x="4581" y="572"/>
            <a:chExt cx="575" cy="577"/>
          </a:xfrm>
        </p:grpSpPr>
        <p:sp>
          <p:nvSpPr>
            <p:cNvPr id="95253" name="Rectangle 24"/>
            <p:cNvSpPr>
              <a:spLocks noChangeArrowheads="1"/>
            </p:cNvSpPr>
            <p:nvPr/>
          </p:nvSpPr>
          <p:spPr bwMode="auto">
            <a:xfrm>
              <a:off x="4723" y="572"/>
              <a:ext cx="433" cy="5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CC3300"/>
                  </a:solidFill>
                  <a:latin typeface="微软雅黑" panose="020B0503020204020204" pitchFamily="34" charset="-122"/>
                  <a:ea typeface="微软雅黑" panose="020B0503020204020204" pitchFamily="34" charset="-122"/>
                </a:rPr>
                <a:t>准备</a:t>
              </a:r>
            </a:p>
            <a:p>
              <a:pPr>
                <a:lnSpc>
                  <a:spcPct val="100000"/>
                </a:lnSpc>
                <a:spcBef>
                  <a:spcPct val="0"/>
                </a:spcBef>
                <a:buFontTx/>
                <a:buNone/>
              </a:pPr>
              <a:r>
                <a:rPr lang="zh-CN" altLang="en-US" sz="1800">
                  <a:solidFill>
                    <a:srgbClr val="CC3300"/>
                  </a:solidFill>
                  <a:latin typeface="微软雅黑" panose="020B0503020204020204" pitchFamily="34" charset="-122"/>
                  <a:ea typeface="微软雅黑" panose="020B0503020204020204" pitchFamily="34" charset="-122"/>
                </a:rPr>
                <a:t>入口</a:t>
              </a:r>
            </a:p>
            <a:p>
              <a:pPr>
                <a:lnSpc>
                  <a:spcPct val="100000"/>
                </a:lnSpc>
                <a:spcBef>
                  <a:spcPct val="0"/>
                </a:spcBef>
                <a:buFontTx/>
                <a:buNone/>
              </a:pPr>
              <a:r>
                <a:rPr lang="zh-CN" altLang="en-US" sz="1800">
                  <a:solidFill>
                    <a:srgbClr val="CC3300"/>
                  </a:solidFill>
                  <a:latin typeface="微软雅黑" panose="020B0503020204020204" pitchFamily="34" charset="-122"/>
                  <a:ea typeface="微软雅黑" panose="020B0503020204020204" pitchFamily="34" charset="-122"/>
                </a:rPr>
                <a:t>参数</a:t>
              </a:r>
            </a:p>
          </p:txBody>
        </p:sp>
        <p:sp>
          <p:nvSpPr>
            <p:cNvPr id="95254" name="AutoShape 25"/>
            <p:cNvSpPr>
              <a:spLocks/>
            </p:cNvSpPr>
            <p:nvPr/>
          </p:nvSpPr>
          <p:spPr bwMode="auto">
            <a:xfrm>
              <a:off x="4581" y="657"/>
              <a:ext cx="142" cy="454"/>
            </a:xfrm>
            <a:prstGeom prst="rightBrace">
              <a:avLst>
                <a:gd name="adj1" fmla="val 26643"/>
                <a:gd name="adj2" fmla="val 50000"/>
              </a:avLst>
            </a:prstGeom>
            <a:noFill/>
            <a:ln w="38100">
              <a:solidFill>
                <a:srgbClr val="CC33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sp>
        <p:nvSpPr>
          <p:cNvPr id="781338" name="Text Box 26"/>
          <p:cNvSpPr txBox="1">
            <a:spLocks noChangeArrowheads="1"/>
          </p:cNvSpPr>
          <p:nvPr/>
        </p:nvSpPr>
        <p:spPr bwMode="auto">
          <a:xfrm>
            <a:off x="2946400" y="1673225"/>
            <a:ext cx="3195638" cy="915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CC3300"/>
                </a:solidFill>
                <a:latin typeface="微软雅黑" panose="020B0503020204020204" pitchFamily="34" charset="-122"/>
                <a:ea typeface="微软雅黑" panose="020B0503020204020204" pitchFamily="34" charset="-122"/>
              </a:rPr>
              <a:t>R[esp]</a:t>
            </a:r>
            <a:r>
              <a:rPr lang="en-US" altLang="zh-CN" sz="1800">
                <a:solidFill>
                  <a:srgbClr val="CC3300"/>
                </a:solidFill>
                <a:latin typeface="微软雅黑" panose="020B0503020204020204" pitchFamily="34" charset="-122"/>
                <a:ea typeface="微软雅黑" panose="020B0503020204020204" pitchFamily="34" charset="-122"/>
                <a:cs typeface="Times New Roman" panose="02020603050405020304" pitchFamily="18" charset="0"/>
              </a:rPr>
              <a:t>←R[esp]-4</a:t>
            </a:r>
          </a:p>
          <a:p>
            <a:pPr>
              <a:lnSpc>
                <a:spcPct val="100000"/>
              </a:lnSpc>
              <a:spcBef>
                <a:spcPct val="0"/>
              </a:spcBef>
              <a:buFontTx/>
              <a:buNone/>
            </a:pPr>
            <a:r>
              <a:rPr lang="en-US" altLang="zh-CN" sz="1800">
                <a:solidFill>
                  <a:srgbClr val="CC3300"/>
                </a:solidFill>
                <a:latin typeface="微软雅黑" panose="020B0503020204020204" pitchFamily="34" charset="-122"/>
                <a:ea typeface="微软雅黑" panose="020B0503020204020204" pitchFamily="34" charset="-122"/>
                <a:cs typeface="Times New Roman" panose="02020603050405020304" pitchFamily="18" charset="0"/>
              </a:rPr>
              <a:t>M[R[esp]]</a:t>
            </a:r>
            <a:r>
              <a:rPr lang="en-US" altLang="zh-CN" sz="1800">
                <a:solidFill>
                  <a:srgbClr val="CC3300"/>
                </a:solidFill>
                <a:latin typeface="微软雅黑" panose="020B0503020204020204" pitchFamily="34" charset="-122"/>
                <a:ea typeface="微软雅黑" panose="020B0503020204020204" pitchFamily="34" charset="-122"/>
              </a:rPr>
              <a:t>←</a:t>
            </a:r>
            <a:r>
              <a:rPr lang="zh-CN" altLang="en-US" sz="1800">
                <a:solidFill>
                  <a:srgbClr val="CC3300"/>
                </a:solidFill>
                <a:latin typeface="微软雅黑" panose="020B0503020204020204" pitchFamily="34" charset="-122"/>
                <a:ea typeface="微软雅黑" panose="020B0503020204020204" pitchFamily="34" charset="-122"/>
              </a:rPr>
              <a:t>返回地址</a:t>
            </a:r>
          </a:p>
          <a:p>
            <a:pPr>
              <a:lnSpc>
                <a:spcPct val="100000"/>
              </a:lnSpc>
              <a:spcBef>
                <a:spcPct val="0"/>
              </a:spcBef>
              <a:buFontTx/>
              <a:buNone/>
            </a:pPr>
            <a:r>
              <a:rPr lang="en-US" altLang="zh-CN" sz="1800">
                <a:solidFill>
                  <a:srgbClr val="CC3300"/>
                </a:solidFill>
                <a:latin typeface="微软雅黑" panose="020B0503020204020204" pitchFamily="34" charset="-122"/>
                <a:ea typeface="微软雅黑" panose="020B0503020204020204" pitchFamily="34" charset="-122"/>
              </a:rPr>
              <a:t>R[eip]←add</a:t>
            </a:r>
            <a:r>
              <a:rPr lang="zh-CN" altLang="en-US" sz="1800">
                <a:solidFill>
                  <a:srgbClr val="CC3300"/>
                </a:solidFill>
                <a:latin typeface="微软雅黑" panose="020B0503020204020204" pitchFamily="34" charset="-122"/>
                <a:ea typeface="微软雅黑" panose="020B0503020204020204" pitchFamily="34" charset="-122"/>
              </a:rPr>
              <a:t>函数首地址</a:t>
            </a:r>
          </a:p>
        </p:txBody>
      </p:sp>
      <p:sp>
        <p:nvSpPr>
          <p:cNvPr id="781339" name="Text Box 27"/>
          <p:cNvSpPr txBox="1">
            <a:spLocks noChangeArrowheads="1"/>
          </p:cNvSpPr>
          <p:nvPr/>
        </p:nvSpPr>
        <p:spPr bwMode="auto">
          <a:xfrm>
            <a:off x="5870576" y="863601"/>
            <a:ext cx="4411663" cy="854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a:latin typeface="微软雅黑" panose="020B0503020204020204" pitchFamily="34" charset="-122"/>
                <a:ea typeface="微软雅黑" panose="020B0503020204020204" pitchFamily="34" charset="-122"/>
              </a:rPr>
              <a:t>返回地址是什么？</a:t>
            </a:r>
          </a:p>
          <a:p>
            <a:pPr>
              <a:lnSpc>
                <a:spcPct val="100000"/>
              </a:lnSpc>
              <a:spcBef>
                <a:spcPct val="50000"/>
              </a:spcBef>
              <a:buFontTx/>
              <a:buNone/>
            </a:pPr>
            <a:r>
              <a:rPr lang="en-US" altLang="zh-CN" sz="2000">
                <a:solidFill>
                  <a:srgbClr val="0000FF"/>
                </a:solidFill>
                <a:latin typeface="微软雅黑" panose="020B0503020204020204" pitchFamily="34" charset="-122"/>
                <a:ea typeface="微软雅黑" panose="020B0503020204020204" pitchFamily="34" charset="-122"/>
              </a:rPr>
              <a:t>call</a:t>
            </a:r>
            <a:r>
              <a:rPr lang="zh-CN" altLang="en-US" sz="2000">
                <a:solidFill>
                  <a:srgbClr val="0000FF"/>
                </a:solidFill>
                <a:latin typeface="微软雅黑" panose="020B0503020204020204" pitchFamily="34" charset="-122"/>
                <a:ea typeface="微软雅黑" panose="020B0503020204020204" pitchFamily="34" charset="-122"/>
              </a:rPr>
              <a:t>指令的下一条指令的地址！</a:t>
            </a:r>
          </a:p>
        </p:txBody>
      </p:sp>
      <p:sp>
        <p:nvSpPr>
          <p:cNvPr id="2" name="矩形 1"/>
          <p:cNvSpPr>
            <a:spLocks noChangeArrowheads="1"/>
          </p:cNvSpPr>
          <p:nvPr/>
        </p:nvSpPr>
        <p:spPr bwMode="auto">
          <a:xfrm>
            <a:off x="6602413" y="1911351"/>
            <a:ext cx="3408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2000">
                <a:solidFill>
                  <a:srgbClr val="FF3300"/>
                </a:solidFill>
                <a:latin typeface="微软雅黑" panose="020B0503020204020204" pitchFamily="34" charset="-122"/>
                <a:ea typeface="微软雅黑" panose="020B0503020204020204" pitchFamily="34" charset="-122"/>
              </a:rPr>
              <a:t>i386 System V ABI</a:t>
            </a:r>
            <a:r>
              <a:rPr lang="zh-CN" altLang="zh-CN" sz="2000">
                <a:solidFill>
                  <a:srgbClr val="FF3300"/>
                </a:solidFill>
                <a:latin typeface="微软雅黑" panose="020B0503020204020204" pitchFamily="34" charset="-122"/>
                <a:ea typeface="微软雅黑" panose="020B0503020204020204" pitchFamily="34" charset="-122"/>
              </a:rPr>
              <a:t>规范规定，栈中</a:t>
            </a:r>
            <a:r>
              <a:rPr lang="zh-CN" altLang="en-US" sz="2000">
                <a:solidFill>
                  <a:srgbClr val="FF3300"/>
                </a:solidFill>
                <a:latin typeface="微软雅黑" panose="020B0503020204020204" pitchFamily="34" charset="-122"/>
                <a:ea typeface="微软雅黑" panose="020B0503020204020204" pitchFamily="34" charset="-122"/>
              </a:rPr>
              <a:t>参数</a:t>
            </a:r>
            <a:r>
              <a:rPr lang="zh-CN" altLang="zh-CN" sz="2000">
                <a:solidFill>
                  <a:srgbClr val="FF3300"/>
                </a:solidFill>
                <a:latin typeface="微软雅黑" panose="020B0503020204020204" pitchFamily="34" charset="-122"/>
                <a:ea typeface="微软雅黑" panose="020B0503020204020204" pitchFamily="34" charset="-122"/>
              </a:rPr>
              <a:t>按</a:t>
            </a:r>
            <a:r>
              <a:rPr lang="en-US" altLang="zh-CN" sz="2000">
                <a:solidFill>
                  <a:srgbClr val="FF3300"/>
                </a:solidFill>
                <a:latin typeface="微软雅黑" panose="020B0503020204020204" pitchFamily="34" charset="-122"/>
                <a:ea typeface="微软雅黑" panose="020B0503020204020204" pitchFamily="34" charset="-122"/>
              </a:rPr>
              <a:t>4</a:t>
            </a:r>
            <a:r>
              <a:rPr lang="zh-CN" altLang="zh-CN" sz="2000">
                <a:solidFill>
                  <a:srgbClr val="FF3300"/>
                </a:solidFill>
                <a:latin typeface="微软雅黑" panose="020B0503020204020204" pitchFamily="34" charset="-122"/>
                <a:ea typeface="微软雅黑" panose="020B0503020204020204" pitchFamily="34" charset="-122"/>
              </a:rPr>
              <a:t>字节对齐</a:t>
            </a:r>
            <a:endParaRPr lang="zh-CN" altLang="en-US" sz="2000">
              <a:solidFill>
                <a:srgbClr val="FF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6248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1333"/>
                                        </p:tgtEl>
                                        <p:attrNameLst>
                                          <p:attrName>style.visibility</p:attrName>
                                        </p:attrNameLst>
                                      </p:cBhvr>
                                      <p:to>
                                        <p:strVal val="visible"/>
                                      </p:to>
                                    </p:set>
                                    <p:animEffect transition="in" filter="blinds(horizontal)">
                                      <p:cBhvr>
                                        <p:cTn id="7" dur="500"/>
                                        <p:tgtEl>
                                          <p:spTgt spid="781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1335"/>
                                        </p:tgtEl>
                                        <p:attrNameLst>
                                          <p:attrName>style.visibility</p:attrName>
                                        </p:attrNameLst>
                                      </p:cBhvr>
                                      <p:to>
                                        <p:strVal val="visible"/>
                                      </p:to>
                                    </p:set>
                                    <p:animEffect transition="in" filter="blinds(horizontal)">
                                      <p:cBhvr>
                                        <p:cTn id="12" dur="500"/>
                                        <p:tgtEl>
                                          <p:spTgt spid="7813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81338">
                                            <p:txEl>
                                              <p:pRg st="0" end="0"/>
                                            </p:txEl>
                                          </p:spTgt>
                                        </p:tgtEl>
                                        <p:attrNameLst>
                                          <p:attrName>style.visibility</p:attrName>
                                        </p:attrNameLst>
                                      </p:cBhvr>
                                      <p:to>
                                        <p:strVal val="visible"/>
                                      </p:to>
                                    </p:set>
                                    <p:animEffect transition="in" filter="blinds(horizontal)">
                                      <p:cBhvr>
                                        <p:cTn id="17" dur="500"/>
                                        <p:tgtEl>
                                          <p:spTgt spid="78133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81338">
                                            <p:txEl>
                                              <p:pRg st="1" end="1"/>
                                            </p:txEl>
                                          </p:spTgt>
                                        </p:tgtEl>
                                        <p:attrNameLst>
                                          <p:attrName>style.visibility</p:attrName>
                                        </p:attrNameLst>
                                      </p:cBhvr>
                                      <p:to>
                                        <p:strVal val="visible"/>
                                      </p:to>
                                    </p:set>
                                    <p:animEffect transition="in" filter="blinds(horizontal)">
                                      <p:cBhvr>
                                        <p:cTn id="22" dur="500"/>
                                        <p:tgtEl>
                                          <p:spTgt spid="78133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81338">
                                            <p:txEl>
                                              <p:pRg st="2" end="2"/>
                                            </p:txEl>
                                          </p:spTgt>
                                        </p:tgtEl>
                                        <p:attrNameLst>
                                          <p:attrName>style.visibility</p:attrName>
                                        </p:attrNameLst>
                                      </p:cBhvr>
                                      <p:to>
                                        <p:strVal val="visible"/>
                                      </p:to>
                                    </p:set>
                                    <p:animEffect transition="in" filter="blinds(horizontal)">
                                      <p:cBhvr>
                                        <p:cTn id="27" dur="500"/>
                                        <p:tgtEl>
                                          <p:spTgt spid="781338">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81339">
                                            <p:txEl>
                                              <p:pRg st="0" end="0"/>
                                            </p:txEl>
                                          </p:spTgt>
                                        </p:tgtEl>
                                        <p:attrNameLst>
                                          <p:attrName>style.visibility</p:attrName>
                                        </p:attrNameLst>
                                      </p:cBhvr>
                                      <p:to>
                                        <p:strVal val="visible"/>
                                      </p:to>
                                    </p:set>
                                    <p:animEffect transition="in" filter="blinds(horizontal)">
                                      <p:cBhvr>
                                        <p:cTn id="32" dur="500"/>
                                        <p:tgtEl>
                                          <p:spTgt spid="781339">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81339">
                                            <p:txEl>
                                              <p:pRg st="1" end="1"/>
                                            </p:txEl>
                                          </p:spTgt>
                                        </p:tgtEl>
                                        <p:attrNameLst>
                                          <p:attrName>style.visibility</p:attrName>
                                        </p:attrNameLst>
                                      </p:cBhvr>
                                      <p:to>
                                        <p:strVal val="visible"/>
                                      </p:to>
                                    </p:set>
                                    <p:animEffect transition="in" filter="blinds(horizontal)">
                                      <p:cBhvr>
                                        <p:cTn id="37" dur="500"/>
                                        <p:tgtEl>
                                          <p:spTgt spid="781339">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1334"/>
                                        </p:tgtEl>
                                        <p:attrNameLst>
                                          <p:attrName>style.visibility</p:attrName>
                                        </p:attrNameLst>
                                      </p:cBhvr>
                                      <p:to>
                                        <p:strVal val="visible"/>
                                      </p:to>
                                    </p:set>
                                    <p:animEffect transition="in" filter="blinds(horizontal)">
                                      <p:cBhvr>
                                        <p:cTn id="42" dur="500"/>
                                        <p:tgtEl>
                                          <p:spTgt spid="7813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81317"/>
                                        </p:tgtEl>
                                        <p:attrNameLst>
                                          <p:attrName>style.visibility</p:attrName>
                                        </p:attrNameLst>
                                      </p:cBhvr>
                                      <p:to>
                                        <p:strVal val="visible"/>
                                      </p:to>
                                    </p:set>
                                    <p:animEffect transition="in" filter="blinds(horizontal)">
                                      <p:cBhvr>
                                        <p:cTn id="47" dur="500"/>
                                        <p:tgtEl>
                                          <p:spTgt spid="7813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81315">
                                            <p:txEl>
                                              <p:pRg st="2" end="2"/>
                                            </p:txEl>
                                          </p:spTgt>
                                        </p:tgtEl>
                                        <p:attrNameLst>
                                          <p:attrName>style.visibility</p:attrName>
                                        </p:attrNameLst>
                                      </p:cBhvr>
                                      <p:to>
                                        <p:strVal val="visible"/>
                                      </p:to>
                                    </p:set>
                                    <p:animEffect transition="in" filter="blinds(horizontal)">
                                      <p:cBhvr>
                                        <p:cTn id="52" dur="500"/>
                                        <p:tgtEl>
                                          <p:spTgt spid="781315">
                                            <p:txEl>
                                              <p:pRg st="2" end="2"/>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781315">
                                            <p:txEl>
                                              <p:pRg st="3" end="3"/>
                                            </p:txEl>
                                          </p:spTgt>
                                        </p:tgtEl>
                                        <p:attrNameLst>
                                          <p:attrName>style.visibility</p:attrName>
                                        </p:attrNameLst>
                                      </p:cBhvr>
                                      <p:to>
                                        <p:strVal val="visible"/>
                                      </p:to>
                                    </p:set>
                                    <p:animEffect transition="in" filter="blinds(horizontal)">
                                      <p:cBhvr>
                                        <p:cTn id="55" dur="500"/>
                                        <p:tgtEl>
                                          <p:spTgt spid="781315">
                                            <p:txEl>
                                              <p:pRg st="3" end="3"/>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781315">
                                            <p:txEl>
                                              <p:pRg st="4" end="4"/>
                                            </p:txEl>
                                          </p:spTgt>
                                        </p:tgtEl>
                                        <p:attrNameLst>
                                          <p:attrName>style.visibility</p:attrName>
                                        </p:attrNameLst>
                                      </p:cBhvr>
                                      <p:to>
                                        <p:strVal val="visible"/>
                                      </p:to>
                                    </p:set>
                                    <p:animEffect transition="in" filter="blinds(horizontal)">
                                      <p:cBhvr>
                                        <p:cTn id="58" dur="500"/>
                                        <p:tgtEl>
                                          <p:spTgt spid="781315">
                                            <p:txEl>
                                              <p:pRg st="4" end="4"/>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781332"/>
                                        </p:tgtEl>
                                        <p:attrNameLst>
                                          <p:attrName>style.visibility</p:attrName>
                                        </p:attrNameLst>
                                      </p:cBhvr>
                                      <p:to>
                                        <p:strVal val="visible"/>
                                      </p:to>
                                    </p:set>
                                    <p:animEffect transition="in" filter="blinds(horizontal)">
                                      <p:cBhvr>
                                        <p:cTn id="63" dur="500"/>
                                        <p:tgtEl>
                                          <p:spTgt spid="78133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781320"/>
                                        </p:tgtEl>
                                        <p:attrNameLst>
                                          <p:attrName>style.visibility</p:attrName>
                                        </p:attrNameLst>
                                      </p:cBhvr>
                                      <p:to>
                                        <p:strVal val="visible"/>
                                      </p:to>
                                    </p:set>
                                    <p:animEffect transition="in" filter="blinds(horizontal)">
                                      <p:cBhvr>
                                        <p:cTn id="68" dur="500"/>
                                        <p:tgtEl>
                                          <p:spTgt spid="78132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781323"/>
                                        </p:tgtEl>
                                        <p:attrNameLst>
                                          <p:attrName>style.visibility</p:attrName>
                                        </p:attrNameLst>
                                      </p:cBhvr>
                                      <p:to>
                                        <p:strVal val="visible"/>
                                      </p:to>
                                    </p:set>
                                    <p:animEffect transition="in" filter="blinds(horizontal)">
                                      <p:cBhvr>
                                        <p:cTn id="73" dur="500"/>
                                        <p:tgtEl>
                                          <p:spTgt spid="78132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781326"/>
                                        </p:tgtEl>
                                        <p:attrNameLst>
                                          <p:attrName>style.visibility</p:attrName>
                                        </p:attrNameLst>
                                      </p:cBhvr>
                                      <p:to>
                                        <p:strVal val="visible"/>
                                      </p:to>
                                    </p:set>
                                    <p:animEffect transition="in" filter="blinds(horizontal)">
                                      <p:cBhvr>
                                        <p:cTn id="78" dur="500"/>
                                        <p:tgtEl>
                                          <p:spTgt spid="78132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781327"/>
                                        </p:tgtEl>
                                        <p:attrNameLst>
                                          <p:attrName>style.visibility</p:attrName>
                                        </p:attrNameLst>
                                      </p:cBhvr>
                                      <p:to>
                                        <p:strVal val="visible"/>
                                      </p:to>
                                    </p:set>
                                    <p:animEffect transition="in" filter="blinds(horizontal)">
                                      <p:cBhvr>
                                        <p:cTn id="83" dur="500"/>
                                        <p:tgtEl>
                                          <p:spTgt spid="78132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781331"/>
                                        </p:tgtEl>
                                        <p:attrNameLst>
                                          <p:attrName>style.visibility</p:attrName>
                                        </p:attrNameLst>
                                      </p:cBhvr>
                                      <p:to>
                                        <p:strVal val="visible"/>
                                      </p:to>
                                    </p:set>
                                    <p:animEffect transition="in" filter="blinds(horizontal)">
                                      <p:cBhvr>
                                        <p:cTn id="88" dur="500"/>
                                        <p:tgtEl>
                                          <p:spTgt spid="78133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randombar(horizontal)">
                                      <p:cBhvr>
                                        <p:cTn id="93" dur="500"/>
                                        <p:tgtEl>
                                          <p:spTgt spid="2"/>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781315">
                                            <p:txEl>
                                              <p:pRg st="0" end="0"/>
                                            </p:txEl>
                                          </p:spTgt>
                                        </p:tgtEl>
                                        <p:attrNameLst>
                                          <p:attrName>style.visibility</p:attrName>
                                        </p:attrNameLst>
                                      </p:cBhvr>
                                      <p:to>
                                        <p:strVal val="visible"/>
                                      </p:to>
                                    </p:set>
                                    <p:animEffect transition="in" filter="blinds(horizontal)">
                                      <p:cBhvr>
                                        <p:cTn id="98" dur="500"/>
                                        <p:tgtEl>
                                          <p:spTgt spid="781315">
                                            <p:txEl>
                                              <p:pRg st="0" end="0"/>
                                            </p:txEl>
                                          </p:spTgt>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nodeType="clickEffect">
                                  <p:stCondLst>
                                    <p:cond delay="0"/>
                                  </p:stCondLst>
                                  <p:childTnLst>
                                    <p:set>
                                      <p:cBhvr>
                                        <p:cTn id="102" dur="1" fill="hold">
                                          <p:stCondLst>
                                            <p:cond delay="0"/>
                                          </p:stCondLst>
                                        </p:cTn>
                                        <p:tgtEl>
                                          <p:spTgt spid="781315">
                                            <p:txEl>
                                              <p:pRg st="1" end="1"/>
                                            </p:txEl>
                                          </p:spTgt>
                                        </p:tgtEl>
                                        <p:attrNameLst>
                                          <p:attrName>style.visibility</p:attrName>
                                        </p:attrNameLst>
                                      </p:cBhvr>
                                      <p:to>
                                        <p:strVal val="visible"/>
                                      </p:to>
                                    </p:set>
                                    <p:animEffect transition="in" filter="blinds(horizontal)">
                                      <p:cBhvr>
                                        <p:cTn id="103" dur="500"/>
                                        <p:tgtEl>
                                          <p:spTgt spid="7813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26" grpId="0"/>
      <p:bldP spid="781327" grpId="0"/>
      <p:bldP spid="781331" grpId="0"/>
      <p:bldP spid="781332" grpId="0" animBg="1"/>
      <p:bldP spid="781333" grpId="0"/>
      <p:bldP spid="781334" grpId="0" animBg="1"/>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0" y="245204"/>
            <a:ext cx="7010400" cy="426142"/>
          </a:xfrm>
        </p:spPr>
        <p:txBody>
          <a:bodyPr/>
          <a:lstStyle/>
          <a:p>
            <a:pPr marL="119380" indent="-119380"/>
            <a:r>
              <a:rPr lang="en-US" sz="2800" dirty="0"/>
              <a:t>IA32/</a:t>
            </a:r>
            <a:r>
              <a:rPr lang="en-US" sz="2800" dirty="0" err="1"/>
              <a:t>Linux+Windows</a:t>
            </a:r>
            <a:r>
              <a:rPr lang="en-US" sz="2800" dirty="0"/>
              <a:t> </a:t>
            </a:r>
            <a:r>
              <a:rPr lang="zh-CN" altLang="en-US" sz="2800" dirty="0"/>
              <a:t>寄存器保存规定</a:t>
            </a:r>
            <a:endParaRPr lang="en-US" sz="2800" dirty="0"/>
          </a:p>
        </p:txBody>
      </p:sp>
      <p:sp>
        <p:nvSpPr>
          <p:cNvPr id="76804" name="Rectangle 4"/>
          <p:cNvSpPr>
            <a:spLocks noGrp="1" noChangeArrowheads="1"/>
          </p:cNvSpPr>
          <p:nvPr>
            <p:ph type="body" idx="1"/>
          </p:nvPr>
        </p:nvSpPr>
        <p:spPr>
          <a:xfrm>
            <a:off x="263352" y="749885"/>
            <a:ext cx="5489748" cy="7130157"/>
          </a:xfrm>
        </p:spPr>
        <p:txBody>
          <a:bodyPr/>
          <a:lstStyle/>
          <a:p>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eax</a:t>
            </a: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edx</a:t>
            </a: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ecx</a:t>
            </a:r>
            <a:endParaRPr lang="en-US" dirty="0">
              <a:latin typeface="Courier New Bold" charset="0"/>
              <a:sym typeface="Courier New Bold" charset="0"/>
            </a:endParaRPr>
          </a:p>
          <a:p>
            <a:pPr marL="552450" lvl="1"/>
            <a:r>
              <a:rPr lang="en-US" dirty="0"/>
              <a:t>Caller saves prior to call if values are used later</a:t>
            </a:r>
          </a:p>
          <a:p>
            <a:pPr marL="552450" lvl="1"/>
            <a:endParaRPr lang="en-US" dirty="0"/>
          </a:p>
          <a:p>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eax</a:t>
            </a:r>
            <a:endParaRPr lang="en-US" dirty="0">
              <a:latin typeface="Courier New Bold" charset="0"/>
              <a:sym typeface="Courier New Bold" charset="0"/>
            </a:endParaRPr>
          </a:p>
          <a:p>
            <a:pPr marL="552450" lvl="1"/>
            <a:r>
              <a:rPr lang="en-US" dirty="0"/>
              <a:t>Also used to return integer value</a:t>
            </a:r>
          </a:p>
          <a:p>
            <a:pPr marL="552450" lvl="1"/>
            <a:endParaRPr lang="en-US" dirty="0"/>
          </a:p>
          <a:p>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ebx</a:t>
            </a: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esi</a:t>
            </a: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edi</a:t>
            </a:r>
            <a:endParaRPr lang="en-US" dirty="0">
              <a:latin typeface="Courier New Bold" charset="0"/>
              <a:sym typeface="Courier New Bold" charset="0"/>
            </a:endParaRPr>
          </a:p>
          <a:p>
            <a:pPr marL="552450" lvl="1"/>
            <a:r>
              <a:rPr lang="en-US" dirty="0" err="1"/>
              <a:t>Callee</a:t>
            </a:r>
            <a:r>
              <a:rPr lang="en-US" dirty="0"/>
              <a:t> saves if wants to use them</a:t>
            </a:r>
          </a:p>
          <a:p>
            <a:pPr marL="552450" lvl="1"/>
            <a:endParaRPr lang="en-US" dirty="0"/>
          </a:p>
          <a:p>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esp</a:t>
            </a: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ebp</a:t>
            </a:r>
            <a:endParaRPr lang="en-US" dirty="0">
              <a:latin typeface="Courier New Bold" charset="0"/>
              <a:sym typeface="Courier New Bold" charset="0"/>
            </a:endParaRPr>
          </a:p>
          <a:p>
            <a:pPr marL="552450" lvl="1"/>
            <a:r>
              <a:rPr lang="en-US" dirty="0"/>
              <a:t>Special form of </a:t>
            </a:r>
            <a:r>
              <a:rPr lang="en-US" dirty="0" err="1"/>
              <a:t>callee</a:t>
            </a:r>
            <a:r>
              <a:rPr lang="en-US" dirty="0"/>
              <a:t> save</a:t>
            </a:r>
          </a:p>
          <a:p>
            <a:pPr marL="552450" lvl="1"/>
            <a:r>
              <a:rPr lang="en-US" dirty="0"/>
              <a:t>Restored to original values upon exit from procedure</a:t>
            </a:r>
          </a:p>
        </p:txBody>
      </p:sp>
      <p:sp>
        <p:nvSpPr>
          <p:cNvPr id="76805" name="Rectangle 5"/>
          <p:cNvSpPr/>
          <p:nvPr/>
        </p:nvSpPr>
        <p:spPr bwMode="auto">
          <a:xfrm>
            <a:off x="9120336" y="1506488"/>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%eax</a:t>
            </a:r>
          </a:p>
        </p:txBody>
      </p:sp>
      <p:sp>
        <p:nvSpPr>
          <p:cNvPr id="76806" name="Rectangle 6"/>
          <p:cNvSpPr/>
          <p:nvPr/>
        </p:nvSpPr>
        <p:spPr bwMode="auto">
          <a:xfrm>
            <a:off x="9120336" y="1963688"/>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%edx</a:t>
            </a:r>
          </a:p>
        </p:txBody>
      </p:sp>
      <p:sp>
        <p:nvSpPr>
          <p:cNvPr id="76807" name="Rectangle 7"/>
          <p:cNvSpPr/>
          <p:nvPr/>
        </p:nvSpPr>
        <p:spPr bwMode="auto">
          <a:xfrm>
            <a:off x="9120336" y="2420888"/>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%ecx</a:t>
            </a:r>
          </a:p>
        </p:txBody>
      </p:sp>
      <p:sp>
        <p:nvSpPr>
          <p:cNvPr id="76808" name="Rectangle 8"/>
          <p:cNvSpPr/>
          <p:nvPr/>
        </p:nvSpPr>
        <p:spPr bwMode="auto">
          <a:xfrm>
            <a:off x="9120336" y="2878088"/>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%ebx</a:t>
            </a:r>
          </a:p>
        </p:txBody>
      </p:sp>
      <p:sp>
        <p:nvSpPr>
          <p:cNvPr id="76809" name="Rectangle 9"/>
          <p:cNvSpPr/>
          <p:nvPr/>
        </p:nvSpPr>
        <p:spPr bwMode="auto">
          <a:xfrm>
            <a:off x="9120336" y="3335288"/>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%esi</a:t>
            </a:r>
          </a:p>
        </p:txBody>
      </p:sp>
      <p:sp>
        <p:nvSpPr>
          <p:cNvPr id="76810" name="Rectangle 10"/>
          <p:cNvSpPr/>
          <p:nvPr/>
        </p:nvSpPr>
        <p:spPr bwMode="auto">
          <a:xfrm>
            <a:off x="9120336" y="3792488"/>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%edi</a:t>
            </a:r>
          </a:p>
        </p:txBody>
      </p:sp>
      <p:sp>
        <p:nvSpPr>
          <p:cNvPr id="76811" name="Rectangle 11"/>
          <p:cNvSpPr/>
          <p:nvPr/>
        </p:nvSpPr>
        <p:spPr bwMode="auto">
          <a:xfrm>
            <a:off x="9120336" y="4249688"/>
            <a:ext cx="2540000" cy="3810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%esp</a:t>
            </a:r>
          </a:p>
        </p:txBody>
      </p:sp>
      <p:sp>
        <p:nvSpPr>
          <p:cNvPr id="76812" name="Rectangle 12"/>
          <p:cNvSpPr/>
          <p:nvPr/>
        </p:nvSpPr>
        <p:spPr bwMode="auto">
          <a:xfrm>
            <a:off x="9120336" y="4706888"/>
            <a:ext cx="2540000" cy="3810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nchor="ctr"/>
          <a:lstStyle/>
          <a:p>
            <a:pPr>
              <a:buNone/>
            </a:pPr>
            <a:r>
              <a:rPr lang="en-US" sz="2400">
                <a:latin typeface="Courier New Bold" charset="0"/>
                <a:cs typeface="Courier New Bold" charset="0"/>
                <a:sym typeface="Courier New Bold" charset="0"/>
              </a:rPr>
              <a:t>%ebp</a:t>
            </a:r>
          </a:p>
        </p:txBody>
      </p:sp>
      <p:sp>
        <p:nvSpPr>
          <p:cNvPr id="76813" name="AutoShape 13"/>
          <p:cNvSpPr/>
          <p:nvPr/>
        </p:nvSpPr>
        <p:spPr bwMode="auto">
          <a:xfrm>
            <a:off x="8637736" y="1506488"/>
            <a:ext cx="304800" cy="12954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pPr>
              <a:buNone/>
            </a:pPr>
            <a:endParaRPr lang="en-US"/>
          </a:p>
        </p:txBody>
      </p:sp>
      <p:sp>
        <p:nvSpPr>
          <p:cNvPr id="76814" name="AutoShape 14"/>
          <p:cNvSpPr/>
          <p:nvPr/>
        </p:nvSpPr>
        <p:spPr bwMode="auto">
          <a:xfrm>
            <a:off x="8637736" y="2878088"/>
            <a:ext cx="304800" cy="12954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pPr>
              <a:buNone/>
            </a:pPr>
            <a:endParaRPr lang="en-US"/>
          </a:p>
        </p:txBody>
      </p:sp>
      <p:sp>
        <p:nvSpPr>
          <p:cNvPr id="76815" name="AutoShape 15"/>
          <p:cNvSpPr/>
          <p:nvPr/>
        </p:nvSpPr>
        <p:spPr bwMode="auto">
          <a:xfrm>
            <a:off x="8637736" y="4249688"/>
            <a:ext cx="304800" cy="838200"/>
          </a:xfrm>
          <a:custGeom>
            <a:avLst/>
            <a:gdLst>
              <a:gd name="T0" fmla="*/ 10800 w 21600"/>
              <a:gd name="T1" fmla="*/ 10800 h 21600"/>
            </a:gdLst>
            <a:ahLst/>
            <a:cxnLst>
              <a:cxn ang="0">
                <a:pos x="T0" y="T1"/>
              </a:cxn>
            </a:cxnLst>
            <a:rect l="0" t="0" r="r" b="b"/>
            <a:pathLst>
              <a:path w="21600" h="21600">
                <a:moveTo>
                  <a:pt x="21600" y="21600"/>
                </a:moveTo>
                <a:cubicBezTo>
                  <a:pt x="15635" y="21600"/>
                  <a:pt x="10800" y="21139"/>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pPr>
              <a:buNone/>
            </a:pPr>
            <a:endParaRPr lang="en-US"/>
          </a:p>
        </p:txBody>
      </p:sp>
      <p:sp>
        <p:nvSpPr>
          <p:cNvPr id="76816" name="Rectangle 16"/>
          <p:cNvSpPr/>
          <p:nvPr/>
        </p:nvSpPr>
        <p:spPr bwMode="auto">
          <a:xfrm>
            <a:off x="6853673" y="1811288"/>
            <a:ext cx="1776127" cy="312393"/>
          </a:xfrm>
          <a:prstGeom prst="rect">
            <a:avLst/>
          </a:prstGeom>
          <a:noFill/>
          <a:ln w="25400" cap="flat">
            <a:noFill/>
            <a:miter lim="800000"/>
            <a:headEnd type="none" w="med" len="med"/>
            <a:tailEnd type="none" w="med" len="med"/>
          </a:ln>
        </p:spPr>
        <p:txBody>
          <a:bodyPr wrap="none" lIns="38100" tIns="38100" rIns="38100" bIns="38100">
            <a:spAutoFit/>
          </a:bodyPr>
          <a:lstStyle/>
          <a:p>
            <a:pPr algn="r">
              <a:buNone/>
            </a:pPr>
            <a:r>
              <a:rPr lang="zh-CN" altLang="en-US" dirty="0">
                <a:latin typeface="Calibri Bold" charset="0"/>
                <a:ea typeface="Calibri Bold" charset="0"/>
                <a:cs typeface="Calibri Bold" charset="0"/>
                <a:sym typeface="Calibri Bold" charset="0"/>
              </a:rPr>
              <a:t>调用者</a:t>
            </a:r>
            <a:r>
              <a:rPr lang="en-US" dirty="0">
                <a:latin typeface="Calibri Bold" charset="0"/>
                <a:ea typeface="Calibri Bold" charset="0"/>
                <a:cs typeface="Calibri Bold" charset="0"/>
                <a:sym typeface="Calibri Bold" charset="0"/>
              </a:rPr>
              <a:t>Caller</a:t>
            </a:r>
            <a:r>
              <a:rPr lang="zh-CN" altLang="en-US" dirty="0">
                <a:latin typeface="Calibri Bold" charset="0"/>
                <a:ea typeface="Calibri Bold" charset="0"/>
                <a:cs typeface="Calibri Bold" charset="0"/>
                <a:sym typeface="Calibri Bold" charset="0"/>
              </a:rPr>
              <a:t>保存</a:t>
            </a:r>
            <a:endParaRPr lang="en-US" dirty="0">
              <a:latin typeface="Calibri Bold" charset="0"/>
              <a:ea typeface="Calibri Bold" charset="0"/>
              <a:cs typeface="Calibri Bold" charset="0"/>
              <a:sym typeface="Calibri Bold" charset="0"/>
            </a:endParaRPr>
          </a:p>
        </p:txBody>
      </p:sp>
      <p:sp>
        <p:nvSpPr>
          <p:cNvPr id="76817" name="Rectangle 17"/>
          <p:cNvSpPr/>
          <p:nvPr/>
        </p:nvSpPr>
        <p:spPr bwMode="auto">
          <a:xfrm>
            <a:off x="6609815" y="3182888"/>
            <a:ext cx="2040622" cy="312393"/>
          </a:xfrm>
          <a:prstGeom prst="rect">
            <a:avLst/>
          </a:prstGeom>
          <a:noFill/>
          <a:ln w="25400" cap="flat">
            <a:noFill/>
            <a:miter lim="800000"/>
            <a:headEnd type="none" w="med" len="med"/>
            <a:tailEnd type="none" w="med" len="med"/>
          </a:ln>
        </p:spPr>
        <p:txBody>
          <a:bodyPr wrap="none" lIns="38100" tIns="38100" rIns="38100" bIns="38100">
            <a:spAutoFit/>
          </a:bodyPr>
          <a:lstStyle/>
          <a:p>
            <a:pPr algn="r">
              <a:buNone/>
            </a:pPr>
            <a:r>
              <a:rPr lang="zh-CN" altLang="en-US" dirty="0">
                <a:latin typeface="Calibri Bold" charset="0"/>
                <a:ea typeface="Calibri Bold" charset="0"/>
                <a:cs typeface="Calibri Bold" charset="0"/>
                <a:sym typeface="Calibri Bold" charset="0"/>
              </a:rPr>
              <a:t>被调用者</a:t>
            </a:r>
            <a:r>
              <a:rPr lang="en-US" dirty="0" err="1">
                <a:latin typeface="Calibri Bold" charset="0"/>
                <a:ea typeface="Calibri Bold" charset="0"/>
                <a:cs typeface="Calibri Bold" charset="0"/>
                <a:sym typeface="Calibri Bold" charset="0"/>
              </a:rPr>
              <a:t>Callee</a:t>
            </a:r>
            <a:r>
              <a:rPr lang="zh-CN" altLang="en-US" dirty="0">
                <a:latin typeface="Calibri Bold" charset="0"/>
                <a:ea typeface="Calibri Bold" charset="0"/>
                <a:cs typeface="Calibri Bold" charset="0"/>
                <a:sym typeface="Calibri Bold" charset="0"/>
              </a:rPr>
              <a:t>保存</a:t>
            </a:r>
            <a:endParaRPr lang="en-US" dirty="0">
              <a:latin typeface="Calibri Bold" charset="0"/>
              <a:ea typeface="Calibri Bold" charset="0"/>
              <a:cs typeface="Calibri Bold" charset="0"/>
              <a:sym typeface="Calibri Bold" charset="0"/>
            </a:endParaRPr>
          </a:p>
        </p:txBody>
      </p:sp>
      <p:sp>
        <p:nvSpPr>
          <p:cNvPr id="76818" name="Rectangle 18"/>
          <p:cNvSpPr/>
          <p:nvPr/>
        </p:nvSpPr>
        <p:spPr bwMode="auto">
          <a:xfrm>
            <a:off x="7842895" y="4478289"/>
            <a:ext cx="769441" cy="312393"/>
          </a:xfrm>
          <a:prstGeom prst="rect">
            <a:avLst/>
          </a:prstGeom>
          <a:noFill/>
          <a:ln w="25400" cap="flat">
            <a:noFill/>
            <a:miter lim="800000"/>
            <a:headEnd type="none" w="med" len="med"/>
            <a:tailEnd type="none" w="med" len="med"/>
          </a:ln>
        </p:spPr>
        <p:txBody>
          <a:bodyPr wrap="none" lIns="38100" tIns="38100" rIns="38100" bIns="38100">
            <a:spAutoFit/>
          </a:bodyPr>
          <a:lstStyle/>
          <a:p>
            <a:pPr algn="r">
              <a:buNone/>
            </a:pPr>
            <a:r>
              <a:rPr lang="zh-CN" altLang="en-US" dirty="0">
                <a:latin typeface="Calibri Bold" charset="0"/>
                <a:ea typeface="Calibri Bold" charset="0"/>
                <a:cs typeface="Calibri Bold" charset="0"/>
                <a:sym typeface="Calibri Bold" charset="0"/>
              </a:rPr>
              <a:t>栈专用</a:t>
            </a:r>
            <a:endParaRPr lang="en-US" dirty="0">
              <a:latin typeface="Calibri Bold" charset="0"/>
              <a:ea typeface="Calibri Bold" charset="0"/>
              <a:cs typeface="Calibri Bold" charset="0"/>
              <a:sym typeface="Calibri Bold" charset="0"/>
            </a:endParaRPr>
          </a:p>
        </p:txBody>
      </p:sp>
    </p:spTree>
    <p:extLst>
      <p:ext uri="{BB962C8B-B14F-4D97-AF65-F5344CB8AC3E}">
        <p14:creationId xmlns:p14="http://schemas.microsoft.com/office/powerpoint/2010/main" val="4041290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a:xfrm>
            <a:off x="612000" y="252000"/>
            <a:ext cx="7086600" cy="373062"/>
          </a:xfrm>
        </p:spPr>
        <p:txBody>
          <a:bodyPr/>
          <a:lstStyle/>
          <a:p>
            <a:r>
              <a:rPr lang="en-US" altLang="zh-CN" dirty="0"/>
              <a:t>2.2 MIPS </a:t>
            </a:r>
            <a:r>
              <a:rPr lang="zh-CN" altLang="en-US" dirty="0"/>
              <a:t>指令格式简介</a:t>
            </a:r>
          </a:p>
        </p:txBody>
      </p:sp>
      <p:sp>
        <p:nvSpPr>
          <p:cNvPr id="218115" name="Rectangle 3"/>
          <p:cNvSpPr>
            <a:spLocks noGrp="1" noChangeArrowheads="1"/>
          </p:cNvSpPr>
          <p:nvPr>
            <p:ph type="body" idx="4294967295"/>
          </p:nvPr>
        </p:nvSpPr>
        <p:spPr>
          <a:xfrm>
            <a:off x="612000" y="900000"/>
            <a:ext cx="9444440" cy="6931128"/>
          </a:xfrm>
        </p:spPr>
        <p:txBody>
          <a:bodyPr/>
          <a:lstStyle/>
          <a:p>
            <a:r>
              <a:rPr lang="en-US" altLang="zh-CN" sz="2000" dirty="0">
                <a:ea typeface="宋体" pitchFamily="2" charset="-122"/>
              </a:rPr>
              <a:t>MIPS R</a:t>
            </a:r>
            <a:r>
              <a:rPr lang="zh-CN" altLang="en-US" sz="2000" dirty="0">
                <a:ea typeface="宋体" pitchFamily="2" charset="-122"/>
              </a:rPr>
              <a:t>系列</a:t>
            </a:r>
            <a:r>
              <a:rPr lang="en-US" altLang="zh-CN" sz="2000" dirty="0">
                <a:ea typeface="宋体" pitchFamily="2" charset="-122"/>
              </a:rPr>
              <a:t>CPU</a:t>
            </a:r>
            <a:r>
              <a:rPr lang="zh-CN" altLang="en-US" sz="2000" dirty="0">
                <a:ea typeface="宋体" pitchFamily="2" charset="-122"/>
              </a:rPr>
              <a:t>简介</a:t>
            </a:r>
          </a:p>
          <a:p>
            <a:pPr marL="623888" lvl="1" indent="-266700"/>
            <a:r>
              <a:rPr lang="en-US" altLang="zh-CN" sz="2000" dirty="0">
                <a:ea typeface="宋体" pitchFamily="2" charset="-122"/>
              </a:rPr>
              <a:t>RISC</a:t>
            </a:r>
            <a:r>
              <a:rPr lang="zh-CN" altLang="en-US" sz="2000" dirty="0">
                <a:ea typeface="宋体" pitchFamily="2" charset="-122"/>
              </a:rPr>
              <a:t>（</a:t>
            </a:r>
            <a:r>
              <a:rPr lang="en-US" altLang="zh-CN" sz="2000" dirty="0">
                <a:ea typeface="宋体" pitchFamily="2" charset="-122"/>
              </a:rPr>
              <a:t>Reduced  Instruction set Computer</a:t>
            </a:r>
            <a:r>
              <a:rPr lang="zh-CN" altLang="en-US" sz="2000" dirty="0">
                <a:ea typeface="宋体" pitchFamily="2" charset="-122"/>
              </a:rPr>
              <a:t>，精简指令集计算机）微处理器</a:t>
            </a:r>
            <a:endParaRPr lang="en-US" altLang="zh-CN" sz="2000" dirty="0">
              <a:ea typeface="宋体" pitchFamily="2" charset="-122"/>
            </a:endParaRPr>
          </a:p>
          <a:p>
            <a:pPr marL="623888" lvl="1" indent="-266700"/>
            <a:r>
              <a:rPr lang="en-US" altLang="zh-CN" sz="2000" dirty="0">
                <a:ea typeface="宋体" pitchFamily="2" charset="-122"/>
              </a:rPr>
              <a:t>MIPS</a:t>
            </a:r>
            <a:r>
              <a:rPr lang="zh-CN" altLang="en-US" sz="2000" dirty="0">
                <a:ea typeface="宋体" pitchFamily="2" charset="-122"/>
              </a:rPr>
              <a:t>（</a:t>
            </a:r>
            <a:r>
              <a:rPr lang="en-US" altLang="zh-CN" sz="2000" dirty="0">
                <a:ea typeface="宋体" pitchFamily="2" charset="-122"/>
              </a:rPr>
              <a:t>Microprocessor without interlocked piped stages</a:t>
            </a:r>
            <a:r>
              <a:rPr lang="zh-CN" altLang="en-US" sz="2000" dirty="0">
                <a:ea typeface="宋体" pitchFamily="2" charset="-122"/>
              </a:rPr>
              <a:t>，无内部互锁流水级的微处理器），最早在</a:t>
            </a:r>
            <a:r>
              <a:rPr lang="en-US" altLang="zh-CN" sz="2000" dirty="0">
                <a:ea typeface="宋体" pitchFamily="2" charset="-122"/>
              </a:rPr>
              <a:t>80</a:t>
            </a:r>
            <a:r>
              <a:rPr lang="zh-CN" altLang="en-US" sz="2000" dirty="0">
                <a:ea typeface="宋体" pitchFamily="2" charset="-122"/>
              </a:rPr>
              <a:t>年代初由</a:t>
            </a:r>
            <a:r>
              <a:rPr lang="en-US" altLang="zh-CN" sz="2000" dirty="0">
                <a:ea typeface="宋体" pitchFamily="2" charset="-122"/>
              </a:rPr>
              <a:t>Berkeley</a:t>
            </a:r>
            <a:r>
              <a:rPr lang="zh-CN" altLang="en-US" sz="2000" dirty="0">
                <a:ea typeface="宋体" pitchFamily="2" charset="-122"/>
              </a:rPr>
              <a:t>大学</a:t>
            </a:r>
            <a:r>
              <a:rPr lang="en-US" altLang="zh-CN" sz="2000" dirty="0">
                <a:ea typeface="宋体" pitchFamily="2" charset="-122"/>
              </a:rPr>
              <a:t>Patterson</a:t>
            </a:r>
            <a:r>
              <a:rPr lang="zh-CN" altLang="en-US" sz="2000" dirty="0">
                <a:ea typeface="宋体" pitchFamily="2" charset="-122"/>
              </a:rPr>
              <a:t>教授领导的研究小组研制出来，</a:t>
            </a:r>
            <a:r>
              <a:rPr lang="en-US" altLang="zh-CN" sz="2000" dirty="0">
                <a:ea typeface="宋体" pitchFamily="2" charset="-122"/>
              </a:rPr>
              <a:t>MIPS</a:t>
            </a:r>
            <a:r>
              <a:rPr lang="zh-CN" altLang="en-US" sz="2000" dirty="0">
                <a:ea typeface="宋体" pitchFamily="2" charset="-122"/>
              </a:rPr>
              <a:t>公司的</a:t>
            </a:r>
            <a:r>
              <a:rPr lang="en-US" altLang="zh-CN" sz="2000" dirty="0">
                <a:ea typeface="宋体" pitchFamily="2" charset="-122"/>
              </a:rPr>
              <a:t>R</a:t>
            </a:r>
            <a:r>
              <a:rPr lang="zh-CN" altLang="en-US" sz="2000" dirty="0">
                <a:ea typeface="宋体" pitchFamily="2" charset="-122"/>
              </a:rPr>
              <a:t>系列就是在此基础上开发的</a:t>
            </a:r>
            <a:r>
              <a:rPr lang="en-US" altLang="zh-CN" sz="2000" dirty="0">
                <a:ea typeface="宋体" pitchFamily="2" charset="-122"/>
              </a:rPr>
              <a:t>RISC</a:t>
            </a:r>
            <a:r>
              <a:rPr lang="zh-CN" altLang="en-US" sz="2000" dirty="0">
                <a:ea typeface="宋体" pitchFamily="2" charset="-122"/>
              </a:rPr>
              <a:t>微处理器。</a:t>
            </a:r>
          </a:p>
          <a:p>
            <a:pPr lvl="1"/>
            <a:r>
              <a:rPr lang="en-US" altLang="zh-CN" sz="2000" dirty="0">
                <a:ea typeface="宋体" pitchFamily="2" charset="-122"/>
              </a:rPr>
              <a:t>1986</a:t>
            </a:r>
            <a:r>
              <a:rPr lang="zh-CN" altLang="en-US" sz="2000" dirty="0">
                <a:ea typeface="宋体" pitchFamily="2" charset="-122"/>
              </a:rPr>
              <a:t>年，推出</a:t>
            </a:r>
            <a:r>
              <a:rPr lang="en-US" altLang="zh-CN" sz="2000" dirty="0">
                <a:ea typeface="宋体" pitchFamily="2" charset="-122"/>
              </a:rPr>
              <a:t>R2000</a:t>
            </a:r>
            <a:r>
              <a:rPr lang="zh-CN" altLang="en-US" sz="2000" dirty="0">
                <a:ea typeface="宋体" pitchFamily="2" charset="-122"/>
              </a:rPr>
              <a:t>（</a:t>
            </a:r>
            <a:r>
              <a:rPr lang="en-US" altLang="zh-CN" sz="2000" dirty="0">
                <a:ea typeface="宋体" pitchFamily="2" charset="-122"/>
              </a:rPr>
              <a:t>32</a:t>
            </a:r>
            <a:r>
              <a:rPr lang="zh-CN" altLang="en-US" sz="2000" dirty="0">
                <a:ea typeface="宋体" pitchFamily="2" charset="-122"/>
              </a:rPr>
              <a:t>位）</a:t>
            </a:r>
            <a:endParaRPr lang="en-US" altLang="zh-CN" sz="2000" dirty="0">
              <a:ea typeface="宋体" pitchFamily="2" charset="-122"/>
            </a:endParaRPr>
          </a:p>
          <a:p>
            <a:pPr lvl="1"/>
            <a:r>
              <a:rPr lang="en-US" altLang="zh-CN" sz="2000" dirty="0">
                <a:ea typeface="宋体" pitchFamily="2" charset="-122"/>
              </a:rPr>
              <a:t>1988</a:t>
            </a:r>
            <a:r>
              <a:rPr lang="zh-CN" altLang="en-US" sz="2000" dirty="0">
                <a:ea typeface="宋体" pitchFamily="2" charset="-122"/>
              </a:rPr>
              <a:t>年，推出</a:t>
            </a:r>
            <a:r>
              <a:rPr lang="en-US" altLang="zh-CN" sz="2000" dirty="0">
                <a:ea typeface="宋体" pitchFamily="2" charset="-122"/>
              </a:rPr>
              <a:t>R3000</a:t>
            </a:r>
            <a:r>
              <a:rPr lang="zh-CN" altLang="en-US" sz="2000" dirty="0">
                <a:ea typeface="宋体" pitchFamily="2" charset="-122"/>
              </a:rPr>
              <a:t>（</a:t>
            </a:r>
            <a:r>
              <a:rPr lang="en-US" altLang="zh-CN" sz="2000" dirty="0">
                <a:ea typeface="宋体" pitchFamily="2" charset="-122"/>
              </a:rPr>
              <a:t>32</a:t>
            </a:r>
            <a:r>
              <a:rPr lang="zh-CN" altLang="en-US" sz="2000" dirty="0">
                <a:ea typeface="宋体" pitchFamily="2" charset="-122"/>
              </a:rPr>
              <a:t>位）</a:t>
            </a:r>
            <a:endParaRPr lang="en-US" altLang="zh-CN" sz="2000" dirty="0">
              <a:ea typeface="宋体" pitchFamily="2" charset="-122"/>
            </a:endParaRPr>
          </a:p>
          <a:p>
            <a:pPr lvl="1"/>
            <a:r>
              <a:rPr lang="en-US" altLang="zh-CN" sz="2000" dirty="0">
                <a:ea typeface="宋体" pitchFamily="2" charset="-122"/>
              </a:rPr>
              <a:t>1991</a:t>
            </a:r>
            <a:r>
              <a:rPr lang="zh-CN" altLang="en-US" sz="2000" dirty="0">
                <a:ea typeface="宋体" pitchFamily="2" charset="-122"/>
              </a:rPr>
              <a:t>年，推出</a:t>
            </a:r>
            <a:r>
              <a:rPr lang="en-US" altLang="zh-CN" sz="2000" dirty="0">
                <a:ea typeface="宋体" pitchFamily="2" charset="-122"/>
              </a:rPr>
              <a:t>R4000</a:t>
            </a:r>
            <a:r>
              <a:rPr lang="zh-CN" altLang="en-US" sz="2000" dirty="0">
                <a:ea typeface="宋体" pitchFamily="2" charset="-122"/>
              </a:rPr>
              <a:t>（</a:t>
            </a:r>
            <a:r>
              <a:rPr lang="en-US" altLang="zh-CN" sz="2000" dirty="0">
                <a:ea typeface="宋体" pitchFamily="2" charset="-122"/>
              </a:rPr>
              <a:t>64</a:t>
            </a:r>
            <a:r>
              <a:rPr lang="zh-CN" altLang="en-US" sz="2000" dirty="0">
                <a:ea typeface="宋体" pitchFamily="2" charset="-122"/>
              </a:rPr>
              <a:t>位）</a:t>
            </a:r>
            <a:endParaRPr lang="en-US" altLang="zh-CN" sz="2000" dirty="0">
              <a:ea typeface="宋体" pitchFamily="2" charset="-122"/>
            </a:endParaRPr>
          </a:p>
          <a:p>
            <a:pPr lvl="1"/>
            <a:r>
              <a:rPr lang="en-US" altLang="zh-CN" sz="2000" dirty="0">
                <a:ea typeface="宋体" pitchFamily="2" charset="-122"/>
              </a:rPr>
              <a:t>1994</a:t>
            </a:r>
            <a:r>
              <a:rPr lang="zh-CN" altLang="en-US" sz="2000" dirty="0">
                <a:ea typeface="宋体" pitchFamily="2" charset="-122"/>
              </a:rPr>
              <a:t>年，推出</a:t>
            </a:r>
            <a:r>
              <a:rPr lang="en-US" altLang="zh-CN" sz="2000" dirty="0">
                <a:ea typeface="宋体" pitchFamily="2" charset="-122"/>
              </a:rPr>
              <a:t>R8000</a:t>
            </a:r>
            <a:r>
              <a:rPr lang="zh-CN" altLang="en-US" sz="2000" dirty="0">
                <a:ea typeface="宋体" pitchFamily="2" charset="-122"/>
              </a:rPr>
              <a:t> （</a:t>
            </a:r>
            <a:r>
              <a:rPr lang="en-US" altLang="zh-CN" sz="2000" dirty="0">
                <a:ea typeface="宋体" pitchFamily="2" charset="-122"/>
              </a:rPr>
              <a:t>64</a:t>
            </a:r>
            <a:r>
              <a:rPr lang="zh-CN" altLang="en-US" sz="2000" dirty="0">
                <a:ea typeface="宋体" pitchFamily="2" charset="-122"/>
              </a:rPr>
              <a:t>位）</a:t>
            </a:r>
            <a:endParaRPr lang="en-US" altLang="zh-CN" sz="2000" dirty="0">
              <a:ea typeface="宋体" pitchFamily="2" charset="-122"/>
            </a:endParaRPr>
          </a:p>
          <a:p>
            <a:pPr lvl="1"/>
            <a:r>
              <a:rPr lang="en-US" altLang="zh-CN" sz="2000" dirty="0">
                <a:ea typeface="宋体" pitchFamily="2" charset="-122"/>
              </a:rPr>
              <a:t>1996</a:t>
            </a:r>
            <a:r>
              <a:rPr lang="zh-CN" altLang="en-US" sz="2000" dirty="0">
                <a:ea typeface="宋体" pitchFamily="2" charset="-122"/>
              </a:rPr>
              <a:t>年，推出</a:t>
            </a:r>
            <a:r>
              <a:rPr lang="en-US" altLang="zh-CN" sz="2000" dirty="0">
                <a:ea typeface="宋体" pitchFamily="2" charset="-122"/>
              </a:rPr>
              <a:t>R10000</a:t>
            </a:r>
          </a:p>
          <a:p>
            <a:pPr lvl="1"/>
            <a:r>
              <a:rPr lang="en-US" altLang="zh-CN" sz="2000" dirty="0">
                <a:ea typeface="宋体" pitchFamily="2" charset="-122"/>
              </a:rPr>
              <a:t>1997</a:t>
            </a:r>
            <a:r>
              <a:rPr lang="zh-CN" altLang="en-US" sz="2000" dirty="0">
                <a:ea typeface="宋体" pitchFamily="2" charset="-122"/>
              </a:rPr>
              <a:t>年，推出</a:t>
            </a:r>
            <a:r>
              <a:rPr lang="en-US" altLang="zh-CN" sz="2000" dirty="0">
                <a:ea typeface="宋体" pitchFamily="2" charset="-122"/>
              </a:rPr>
              <a:t>R20000</a:t>
            </a:r>
          </a:p>
          <a:p>
            <a:pPr lvl="1"/>
            <a:r>
              <a:rPr lang="zh-CN" altLang="en-US" sz="2000" dirty="0">
                <a:ea typeface="宋体" pitchFamily="2" charset="-122"/>
              </a:rPr>
              <a:t>指令体系</a:t>
            </a:r>
            <a:r>
              <a:rPr lang="en-US" altLang="zh-CN" sz="2000" dirty="0">
                <a:ea typeface="宋体" pitchFamily="2" charset="-122"/>
              </a:rPr>
              <a:t>MIPS I</a:t>
            </a:r>
            <a:r>
              <a:rPr lang="zh-CN" altLang="en-US" sz="2000" dirty="0">
                <a:ea typeface="宋体" pitchFamily="2" charset="-122"/>
              </a:rPr>
              <a:t>、</a:t>
            </a:r>
            <a:r>
              <a:rPr lang="en-US" altLang="zh-CN" sz="2000" dirty="0">
                <a:ea typeface="宋体" pitchFamily="2" charset="-122"/>
              </a:rPr>
              <a:t>MIPS II</a:t>
            </a:r>
            <a:r>
              <a:rPr lang="zh-CN" altLang="en-US" sz="2000" dirty="0">
                <a:ea typeface="宋体" pitchFamily="2" charset="-122"/>
              </a:rPr>
              <a:t>、</a:t>
            </a:r>
            <a:r>
              <a:rPr lang="en-US" altLang="zh-CN" sz="2000" dirty="0">
                <a:ea typeface="宋体" pitchFamily="2" charset="-122"/>
              </a:rPr>
              <a:t>MIPS III</a:t>
            </a:r>
            <a:r>
              <a:rPr lang="zh-CN" altLang="en-US" sz="2000" dirty="0">
                <a:ea typeface="宋体" pitchFamily="2" charset="-122"/>
              </a:rPr>
              <a:t>、</a:t>
            </a:r>
            <a:r>
              <a:rPr lang="en-US" altLang="zh-CN" sz="2000" dirty="0">
                <a:ea typeface="宋体" pitchFamily="2" charset="-122"/>
              </a:rPr>
              <a:t>MIPS IV</a:t>
            </a:r>
            <a:r>
              <a:rPr lang="zh-CN" altLang="en-US" sz="2000" dirty="0">
                <a:ea typeface="宋体" pitchFamily="2" charset="-122"/>
              </a:rPr>
              <a:t>到</a:t>
            </a:r>
            <a:r>
              <a:rPr lang="en-US" altLang="zh-CN" sz="2000" dirty="0">
                <a:ea typeface="宋体" pitchFamily="2" charset="-122"/>
              </a:rPr>
              <a:t>MIPS V</a:t>
            </a:r>
            <a:r>
              <a:rPr lang="zh-CN" altLang="en-US" sz="2000" dirty="0">
                <a:ea typeface="宋体" pitchFamily="2" charset="-122"/>
              </a:rPr>
              <a:t>，嵌入式指令体系</a:t>
            </a:r>
            <a:r>
              <a:rPr lang="en-US" altLang="zh-CN" sz="2000" dirty="0">
                <a:ea typeface="宋体" pitchFamily="2" charset="-122"/>
              </a:rPr>
              <a:t>MIPS16</a:t>
            </a:r>
            <a:r>
              <a:rPr lang="zh-CN" altLang="en-US" sz="2000" dirty="0">
                <a:ea typeface="宋体" pitchFamily="2" charset="-122"/>
              </a:rPr>
              <a:t>、</a:t>
            </a:r>
            <a:r>
              <a:rPr lang="en-US" altLang="zh-CN" sz="2000" dirty="0">
                <a:ea typeface="宋体" pitchFamily="2" charset="-122"/>
              </a:rPr>
              <a:t>MIPS32</a:t>
            </a:r>
            <a:r>
              <a:rPr lang="zh-CN" altLang="en-US" sz="2000" dirty="0">
                <a:ea typeface="宋体" pitchFamily="2" charset="-122"/>
              </a:rPr>
              <a:t>到</a:t>
            </a:r>
            <a:r>
              <a:rPr lang="en-US" altLang="zh-CN" sz="2000" dirty="0">
                <a:ea typeface="宋体" pitchFamily="2" charset="-122"/>
              </a:rPr>
              <a:t>MIPS64</a:t>
            </a:r>
            <a:r>
              <a:rPr lang="zh-CN" altLang="en-US" sz="2000" dirty="0">
                <a:ea typeface="宋体" pitchFamily="2" charset="-122"/>
              </a:rPr>
              <a:t>的发展已经十分成熟。在设计理念上</a:t>
            </a:r>
            <a:r>
              <a:rPr lang="en-US" altLang="zh-CN" sz="2000" dirty="0">
                <a:ea typeface="宋体" pitchFamily="2" charset="-122"/>
              </a:rPr>
              <a:t>MIPS</a:t>
            </a:r>
            <a:r>
              <a:rPr lang="zh-CN" altLang="en-US" sz="2000" dirty="0">
                <a:ea typeface="宋体" pitchFamily="2" charset="-122"/>
              </a:rPr>
              <a:t>强调软硬件协同提高性能，同时简化硬件设计</a:t>
            </a:r>
            <a:r>
              <a:rPr lang="zh-CN" altLang="en-US" dirty="0">
                <a:ea typeface="宋体" pitchFamily="2" charset="-122"/>
              </a:rPr>
              <a:t>。</a:t>
            </a:r>
          </a:p>
        </p:txBody>
      </p:sp>
      <p:pic>
        <p:nvPicPr>
          <p:cNvPr id="68610" name="Picture 2" descr="http://www.cnhuu.com/Article/UploadFiles/200905/2009053010532866.jpg"/>
          <p:cNvPicPr>
            <a:picLocks noChangeAspect="1" noChangeArrowheads="1"/>
          </p:cNvPicPr>
          <p:nvPr/>
        </p:nvPicPr>
        <p:blipFill>
          <a:blip r:embed="rId3" cstate="print"/>
          <a:srcRect/>
          <a:stretch>
            <a:fillRect/>
          </a:stretch>
        </p:blipFill>
        <p:spPr bwMode="auto">
          <a:xfrm>
            <a:off x="9480376" y="2834370"/>
            <a:ext cx="2232248" cy="2232248"/>
          </a:xfrm>
          <a:prstGeom prst="rect">
            <a:avLst/>
          </a:prstGeom>
          <a:noFill/>
          <a:ln>
            <a:solidFill>
              <a:srgbClr val="C00000"/>
            </a:solidFill>
          </a:ln>
        </p:spPr>
      </p:pic>
      <p:pic>
        <p:nvPicPr>
          <p:cNvPr id="68611" name="Picture 3"/>
          <p:cNvPicPr>
            <a:picLocks noChangeAspect="1" noChangeArrowheads="1"/>
          </p:cNvPicPr>
          <p:nvPr/>
        </p:nvPicPr>
        <p:blipFill>
          <a:blip r:embed="rId4" cstate="print"/>
          <a:srcRect/>
          <a:stretch>
            <a:fillRect/>
          </a:stretch>
        </p:blipFill>
        <p:spPr bwMode="auto">
          <a:xfrm>
            <a:off x="7536160" y="3501008"/>
            <a:ext cx="1801216" cy="629506"/>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a:xfrm>
            <a:off x="612000" y="252000"/>
            <a:ext cx="7086600" cy="373062"/>
          </a:xfrm>
        </p:spPr>
        <p:txBody>
          <a:bodyPr/>
          <a:lstStyle/>
          <a:p>
            <a:r>
              <a:rPr lang="en-US" altLang="zh-CN" dirty="0"/>
              <a:t>2.2 MIPS </a:t>
            </a:r>
            <a:r>
              <a:rPr lang="zh-CN" altLang="en-US" dirty="0"/>
              <a:t>指令格式简介</a:t>
            </a:r>
          </a:p>
        </p:txBody>
      </p:sp>
      <p:sp>
        <p:nvSpPr>
          <p:cNvPr id="218115" name="Rectangle 3"/>
          <p:cNvSpPr>
            <a:spLocks noGrp="1" noChangeArrowheads="1"/>
          </p:cNvSpPr>
          <p:nvPr>
            <p:ph type="body" idx="4294967295"/>
          </p:nvPr>
        </p:nvSpPr>
        <p:spPr>
          <a:xfrm>
            <a:off x="612000" y="900000"/>
            <a:ext cx="4824413" cy="2364109"/>
          </a:xfrm>
        </p:spPr>
        <p:txBody>
          <a:bodyPr/>
          <a:lstStyle/>
          <a:p>
            <a:r>
              <a:rPr lang="en-US" altLang="zh-CN" dirty="0">
                <a:ea typeface="宋体" pitchFamily="2" charset="-122"/>
              </a:rPr>
              <a:t>MIPS R2000/R3000</a:t>
            </a:r>
            <a:r>
              <a:rPr lang="zh-CN" altLang="en-US" dirty="0">
                <a:ea typeface="宋体" pitchFamily="2" charset="-122"/>
              </a:rPr>
              <a:t> 寄存器结构</a:t>
            </a:r>
          </a:p>
          <a:p>
            <a:pPr marL="812800" lvl="1" indent="-338138"/>
            <a:r>
              <a:rPr lang="en-US" altLang="zh-CN" sz="2000" dirty="0">
                <a:ea typeface="宋体" pitchFamily="2" charset="-122"/>
              </a:rPr>
              <a:t>32</a:t>
            </a:r>
            <a:r>
              <a:rPr lang="zh-CN" altLang="en-US" sz="2000" dirty="0">
                <a:ea typeface="宋体" pitchFamily="2" charset="-122"/>
              </a:rPr>
              <a:t>位虚拟地址空间</a:t>
            </a:r>
            <a:endParaRPr lang="en-US" altLang="zh-CN" sz="2000" dirty="0">
              <a:ea typeface="宋体" pitchFamily="2" charset="-122"/>
            </a:endParaRPr>
          </a:p>
          <a:p>
            <a:pPr marL="812800" lvl="1" indent="-338138"/>
            <a:r>
              <a:rPr lang="en-US" altLang="zh-CN" sz="2000" dirty="0">
                <a:ea typeface="宋体" pitchFamily="2" charset="-122"/>
              </a:rPr>
              <a:t>32</a:t>
            </a:r>
            <a:r>
              <a:rPr lang="zh-CN" altLang="en-US" sz="2000" dirty="0">
                <a:ea typeface="宋体" pitchFamily="2" charset="-122"/>
              </a:rPr>
              <a:t>个</a:t>
            </a:r>
            <a:r>
              <a:rPr lang="en-US" altLang="zh-CN" sz="2000" dirty="0">
                <a:ea typeface="宋体" pitchFamily="2" charset="-122"/>
              </a:rPr>
              <a:t>32</a:t>
            </a:r>
            <a:r>
              <a:rPr lang="zh-CN" altLang="en-US" sz="2000" dirty="0">
                <a:ea typeface="宋体" pitchFamily="2" charset="-122"/>
              </a:rPr>
              <a:t>位</a:t>
            </a:r>
            <a:r>
              <a:rPr lang="en-US" altLang="zh-CN" sz="2000" dirty="0">
                <a:ea typeface="宋体" pitchFamily="2" charset="-122"/>
              </a:rPr>
              <a:t>GPRs</a:t>
            </a:r>
            <a:r>
              <a:rPr lang="zh-CN" altLang="en-US" sz="2000" dirty="0">
                <a:ea typeface="宋体" pitchFamily="2" charset="-122"/>
              </a:rPr>
              <a:t>（通用寄存器）</a:t>
            </a:r>
            <a:endParaRPr lang="en-US" altLang="zh-CN" sz="2000" dirty="0">
              <a:ea typeface="宋体" pitchFamily="2" charset="-122"/>
            </a:endParaRPr>
          </a:p>
          <a:p>
            <a:pPr marL="812800" lvl="1" indent="-338138"/>
            <a:r>
              <a:rPr lang="en-US" altLang="zh-CN" sz="2000" dirty="0">
                <a:ea typeface="宋体" pitchFamily="2" charset="-122"/>
              </a:rPr>
              <a:t>32</a:t>
            </a:r>
            <a:r>
              <a:rPr lang="zh-CN" altLang="en-US" sz="2000" dirty="0">
                <a:ea typeface="宋体" pitchFamily="2" charset="-122"/>
              </a:rPr>
              <a:t>个</a:t>
            </a:r>
            <a:r>
              <a:rPr lang="en-US" altLang="zh-CN" sz="2000" dirty="0">
                <a:ea typeface="宋体" pitchFamily="2" charset="-122"/>
              </a:rPr>
              <a:t>32 </a:t>
            </a:r>
            <a:r>
              <a:rPr lang="zh-CN" altLang="en-US" sz="2000" dirty="0">
                <a:ea typeface="宋体" pitchFamily="2" charset="-122"/>
              </a:rPr>
              <a:t>位</a:t>
            </a:r>
            <a:r>
              <a:rPr lang="en-US" altLang="zh-CN" sz="2000" dirty="0">
                <a:ea typeface="宋体" pitchFamily="2" charset="-122"/>
              </a:rPr>
              <a:t>FPRs</a:t>
            </a:r>
            <a:r>
              <a:rPr lang="zh-CN" altLang="en-US" sz="2000" dirty="0">
                <a:ea typeface="宋体" pitchFamily="2" charset="-122"/>
              </a:rPr>
              <a:t>（浮点数寄存器）</a:t>
            </a:r>
            <a:endParaRPr lang="en-US" altLang="zh-CN" sz="2000" dirty="0">
              <a:ea typeface="宋体" pitchFamily="2" charset="-122"/>
            </a:endParaRPr>
          </a:p>
          <a:p>
            <a:pPr marL="812800" lvl="1" indent="-338138"/>
            <a:r>
              <a:rPr lang="en-US" altLang="zh-CN" sz="2000" dirty="0">
                <a:ea typeface="宋体" pitchFamily="2" charset="-122"/>
              </a:rPr>
              <a:t>HI, LO, PC</a:t>
            </a:r>
          </a:p>
          <a:p>
            <a:pPr lvl="1"/>
            <a:endParaRPr lang="zh-CN" altLang="en-US" dirty="0">
              <a:ea typeface="宋体" pitchFamily="2" charset="-122"/>
            </a:endParaRPr>
          </a:p>
        </p:txBody>
      </p:sp>
      <p:pic>
        <p:nvPicPr>
          <p:cNvPr id="218116" name="Picture 4"/>
          <p:cNvPicPr>
            <a:picLocks noChangeAspect="1" noChangeArrowheads="1"/>
          </p:cNvPicPr>
          <p:nvPr/>
        </p:nvPicPr>
        <p:blipFill>
          <a:blip r:embed="rId3" cstate="print"/>
          <a:srcRect/>
          <a:stretch>
            <a:fillRect/>
          </a:stretch>
        </p:blipFill>
        <p:spPr bwMode="auto">
          <a:xfrm>
            <a:off x="7248128" y="1556792"/>
            <a:ext cx="3314290" cy="4005461"/>
          </a:xfrm>
          <a:prstGeom prst="rect">
            <a:avLst/>
          </a:prstGeom>
          <a:noFill/>
        </p:spPr>
      </p:pic>
      <p:pic>
        <p:nvPicPr>
          <p:cNvPr id="95233" name="Picture 1"/>
          <p:cNvPicPr>
            <a:picLocks noChangeAspect="1" noChangeArrowheads="1"/>
          </p:cNvPicPr>
          <p:nvPr/>
        </p:nvPicPr>
        <p:blipFill>
          <a:blip r:embed="rId4" cstate="print"/>
          <a:srcRect/>
          <a:stretch>
            <a:fillRect/>
          </a:stretch>
        </p:blipFill>
        <p:spPr bwMode="auto">
          <a:xfrm>
            <a:off x="1779513" y="3033994"/>
            <a:ext cx="4824413" cy="334733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Rectangle 2"/>
          <p:cNvSpPr>
            <a:spLocks noGrp="1" noChangeArrowheads="1"/>
          </p:cNvSpPr>
          <p:nvPr>
            <p:ph type="title" idx="4294967295"/>
          </p:nvPr>
        </p:nvSpPr>
        <p:spPr>
          <a:xfrm>
            <a:off x="612000" y="252000"/>
            <a:ext cx="7086600" cy="373063"/>
          </a:xfrm>
        </p:spPr>
        <p:txBody>
          <a:bodyPr/>
          <a:lstStyle/>
          <a:p>
            <a:r>
              <a:rPr lang="en-US" altLang="zh-CN" dirty="0"/>
              <a:t>2.2 MIPS </a:t>
            </a:r>
            <a:r>
              <a:rPr lang="zh-CN" altLang="en-US" dirty="0"/>
              <a:t>指令格式简介</a:t>
            </a:r>
          </a:p>
        </p:txBody>
      </p:sp>
      <p:sp>
        <p:nvSpPr>
          <p:cNvPr id="225283" name="Rectangle 3"/>
          <p:cNvSpPr>
            <a:spLocks noGrp="1" noChangeArrowheads="1"/>
          </p:cNvSpPr>
          <p:nvPr>
            <p:ph type="body" idx="4294967295"/>
          </p:nvPr>
        </p:nvSpPr>
        <p:spPr>
          <a:xfrm>
            <a:off x="612000" y="900000"/>
            <a:ext cx="7343775" cy="863600"/>
          </a:xfrm>
        </p:spPr>
        <p:txBody>
          <a:bodyPr/>
          <a:lstStyle/>
          <a:p>
            <a:r>
              <a:rPr lang="en-US" altLang="zh-CN" sz="2800" dirty="0">
                <a:ea typeface="宋体" pitchFamily="2" charset="-122"/>
              </a:rPr>
              <a:t>MIPS   </a:t>
            </a:r>
            <a:r>
              <a:rPr lang="zh-CN" altLang="en-US" sz="2800" dirty="0">
                <a:ea typeface="宋体" pitchFamily="2" charset="-122"/>
              </a:rPr>
              <a:t>寄存器使用的约定</a:t>
            </a:r>
            <a:endParaRPr lang="en-US" altLang="zh-CN" sz="2800" dirty="0">
              <a:ea typeface="宋体" pitchFamily="2" charset="-122"/>
            </a:endParaRPr>
          </a:p>
          <a:p>
            <a:pPr lvl="1"/>
            <a:endParaRPr lang="zh-CN" altLang="en-US" sz="2000" dirty="0">
              <a:ea typeface="宋体"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48555954"/>
              </p:ext>
            </p:extLst>
          </p:nvPr>
        </p:nvGraphicFramePr>
        <p:xfrm>
          <a:off x="2423592" y="1484784"/>
          <a:ext cx="7632848" cy="4754880"/>
        </p:xfrm>
        <a:graphic>
          <a:graphicData uri="http://schemas.openxmlformats.org/drawingml/2006/table">
            <a:tbl>
              <a:tblPr firstRow="1" bandRow="1">
                <a:tableStyleId>{68D230F3-CF80-4859-8CE7-A43EE81993B5}</a:tableStyleId>
              </a:tblPr>
              <a:tblGrid>
                <a:gridCol w="1521478">
                  <a:extLst>
                    <a:ext uri="{9D8B030D-6E8A-4147-A177-3AD203B41FA5}">
                      <a16:colId xmlns:a16="http://schemas.microsoft.com/office/drawing/2014/main" val="20000"/>
                    </a:ext>
                  </a:extLst>
                </a:gridCol>
                <a:gridCol w="1355366">
                  <a:extLst>
                    <a:ext uri="{9D8B030D-6E8A-4147-A177-3AD203B41FA5}">
                      <a16:colId xmlns:a16="http://schemas.microsoft.com/office/drawing/2014/main" val="20001"/>
                    </a:ext>
                  </a:extLst>
                </a:gridCol>
                <a:gridCol w="4756004">
                  <a:extLst>
                    <a:ext uri="{9D8B030D-6E8A-4147-A177-3AD203B41FA5}">
                      <a16:colId xmlns:a16="http://schemas.microsoft.com/office/drawing/2014/main" val="20002"/>
                    </a:ext>
                  </a:extLst>
                </a:gridCol>
              </a:tblGrid>
              <a:tr h="365579">
                <a:tc>
                  <a:txBody>
                    <a:bodyPr/>
                    <a:lstStyle/>
                    <a:p>
                      <a:pPr algn="ctr"/>
                      <a:r>
                        <a:rPr lang="en-US" altLang="zh-CN" sz="1800" dirty="0">
                          <a:solidFill>
                            <a:srgbClr val="FF0000"/>
                          </a:solidFill>
                        </a:rPr>
                        <a:t>Name</a:t>
                      </a:r>
                      <a:endParaRPr lang="zh-CN" altLang="en-US" sz="1800" dirty="0">
                        <a:solidFill>
                          <a:srgbClr val="FF0000"/>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solidFill>
                            <a:srgbClr val="FF0000"/>
                          </a:solidFill>
                        </a:rPr>
                        <a:t>Reg. </a:t>
                      </a:r>
                      <a:r>
                        <a:rPr lang="en-US" altLang="zh-CN" sz="1800" dirty="0" err="1">
                          <a:solidFill>
                            <a:srgbClr val="FF0000"/>
                          </a:solidFill>
                        </a:rPr>
                        <a:t>Num</a:t>
                      </a:r>
                      <a:endParaRPr lang="zh-CN" altLang="en-US" sz="18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solidFill>
                            <a:srgbClr val="FF0000"/>
                          </a:solidFill>
                        </a:rPr>
                        <a:t>Usage</a:t>
                      </a:r>
                      <a:endParaRPr lang="zh-CN" altLang="en-US" sz="1800" dirty="0">
                        <a:solidFill>
                          <a:srgbClr val="FF0000"/>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579">
                <a:tc>
                  <a:txBody>
                    <a:bodyPr/>
                    <a:lstStyle/>
                    <a:p>
                      <a:pPr algn="ctr"/>
                      <a:r>
                        <a:rPr lang="en-US" altLang="zh-CN" dirty="0"/>
                        <a:t>zero</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constant value =0</a:t>
                      </a:r>
                      <a:r>
                        <a:rPr lang="en-US" altLang="zh-CN" sz="1800" b="1" i="0" u="none" strike="noStrike" kern="1200" baseline="0" dirty="0">
                          <a:solidFill>
                            <a:srgbClr val="FF0000"/>
                          </a:solidFill>
                          <a:latin typeface="+mn-lt"/>
                          <a:ea typeface="+mn-ea"/>
                          <a:cs typeface="+mn-cs"/>
                        </a:rPr>
                        <a:t>(</a:t>
                      </a:r>
                      <a:r>
                        <a:rPr lang="zh-CN" altLang="en-US" sz="1800" b="0" i="0" u="none" strike="noStrike" kern="1200" baseline="0" dirty="0">
                          <a:solidFill>
                            <a:srgbClr val="FF0000"/>
                          </a:solidFill>
                          <a:latin typeface="+mn-lt"/>
                          <a:ea typeface="+mn-ea"/>
                          <a:cs typeface="+mn-cs"/>
                        </a:rPr>
                        <a:t>恒为</a:t>
                      </a:r>
                      <a:r>
                        <a:rPr lang="en-US" altLang="zh-CN" sz="1800" b="1" i="0" u="none" strike="noStrike" kern="1200" baseline="0" dirty="0">
                          <a:solidFill>
                            <a:srgbClr val="FF0000"/>
                          </a:solidFill>
                          <a:latin typeface="+mn-lt"/>
                          <a:ea typeface="+mn-ea"/>
                          <a:cs typeface="+mn-cs"/>
                        </a:rPr>
                        <a:t>0)</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579">
                <a:tc>
                  <a:txBody>
                    <a:bodyPr/>
                    <a:lstStyle/>
                    <a:p>
                      <a:pPr algn="ctr"/>
                      <a:r>
                        <a:rPr lang="en-US" altLang="zh-CN" dirty="0"/>
                        <a:t>at</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reserved for assembler(</a:t>
                      </a:r>
                      <a:r>
                        <a:rPr lang="zh-CN" altLang="en-US" sz="1800" b="0" i="0" u="none" strike="noStrike" kern="1200" baseline="0" dirty="0">
                          <a:solidFill>
                            <a:schemeClr val="tx1"/>
                          </a:solidFill>
                          <a:latin typeface="+mn-lt"/>
                          <a:ea typeface="+mn-ea"/>
                          <a:cs typeface="+mn-cs"/>
                        </a:rPr>
                        <a:t>为汇编程序保留</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5579">
                <a:tc>
                  <a:txBody>
                    <a:bodyPr/>
                    <a:lstStyle/>
                    <a:p>
                      <a:pPr algn="ctr"/>
                      <a:r>
                        <a:rPr lang="en-US" altLang="zh-CN" dirty="0"/>
                        <a:t>v0</a:t>
                      </a:r>
                      <a:r>
                        <a:rPr lang="en-US" altLang="zh-CN" baseline="0" dirty="0"/>
                        <a:t> – v1</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 – 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values for results(</a:t>
                      </a:r>
                      <a:r>
                        <a:rPr lang="zh-CN" altLang="en-US" sz="1800" b="0" i="0" u="none" strike="noStrike" kern="1200" baseline="0" dirty="0">
                          <a:solidFill>
                            <a:schemeClr val="tx1"/>
                          </a:solidFill>
                          <a:latin typeface="+mn-lt"/>
                          <a:ea typeface="+mn-ea"/>
                          <a:cs typeface="+mn-cs"/>
                        </a:rPr>
                        <a:t>过程调用返回值</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5579">
                <a:tc>
                  <a:txBody>
                    <a:bodyPr/>
                    <a:lstStyle/>
                    <a:p>
                      <a:pPr algn="ctr"/>
                      <a:r>
                        <a:rPr lang="en-US" altLang="zh-CN" dirty="0"/>
                        <a:t>a0</a:t>
                      </a:r>
                      <a:r>
                        <a:rPr lang="en-US" altLang="zh-CN" baseline="0" dirty="0"/>
                        <a:t> – a3</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 – 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Arguments(</a:t>
                      </a:r>
                      <a:r>
                        <a:rPr lang="zh-CN" altLang="en-US" sz="1800" b="0" i="0" u="none" strike="noStrike" kern="1200" baseline="0" dirty="0">
                          <a:solidFill>
                            <a:schemeClr val="tx1"/>
                          </a:solidFill>
                          <a:latin typeface="+mn-lt"/>
                          <a:ea typeface="+mn-ea"/>
                          <a:cs typeface="+mn-cs"/>
                        </a:rPr>
                        <a:t>过程调用参数</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5579">
                <a:tc>
                  <a:txBody>
                    <a:bodyPr/>
                    <a:lstStyle/>
                    <a:p>
                      <a:pPr algn="ctr"/>
                      <a:r>
                        <a:rPr lang="en-US" altLang="zh-CN" dirty="0"/>
                        <a:t>t0</a:t>
                      </a:r>
                      <a:r>
                        <a:rPr lang="en-US" altLang="zh-CN" baseline="0" dirty="0"/>
                        <a:t> – t7</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8 – 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Temporaries(</a:t>
                      </a:r>
                      <a:r>
                        <a:rPr lang="zh-CN" altLang="en-US" sz="1800" b="0" i="0" u="none" strike="noStrike" kern="1200" baseline="0" dirty="0">
                          <a:solidFill>
                            <a:schemeClr val="tx1"/>
                          </a:solidFill>
                          <a:latin typeface="+mn-lt"/>
                          <a:ea typeface="+mn-ea"/>
                          <a:cs typeface="+mn-cs"/>
                        </a:rPr>
                        <a:t>临时变量</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5579">
                <a:tc>
                  <a:txBody>
                    <a:bodyPr/>
                    <a:lstStyle/>
                    <a:p>
                      <a:pPr algn="ctr"/>
                      <a:r>
                        <a:rPr lang="en-US" altLang="zh-CN" dirty="0">
                          <a:solidFill>
                            <a:srgbClr val="FF0000"/>
                          </a:solidFill>
                        </a:rPr>
                        <a:t>s0</a:t>
                      </a:r>
                      <a:r>
                        <a:rPr lang="en-US" altLang="zh-CN" baseline="0" dirty="0">
                          <a:solidFill>
                            <a:srgbClr val="FF0000"/>
                          </a:solidFill>
                        </a:rPr>
                        <a:t> – s7</a:t>
                      </a:r>
                      <a:endParaRPr lang="zh-CN" altLang="en-US" dirty="0">
                        <a:solidFill>
                          <a:srgbClr val="FF0000"/>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16 – 23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Saved(</a:t>
                      </a:r>
                      <a:r>
                        <a:rPr lang="zh-CN" altLang="en-US" sz="1800" b="0" i="0" u="none" strike="noStrike" kern="1200" baseline="0" dirty="0">
                          <a:solidFill>
                            <a:schemeClr val="tx1"/>
                          </a:solidFill>
                          <a:latin typeface="+mn-lt"/>
                          <a:ea typeface="+mn-ea"/>
                          <a:cs typeface="+mn-cs"/>
                        </a:rPr>
                        <a:t>保存</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5579">
                <a:tc>
                  <a:txBody>
                    <a:bodyPr/>
                    <a:lstStyle/>
                    <a:p>
                      <a:pPr algn="ctr"/>
                      <a:r>
                        <a:rPr lang="en-US" altLang="zh-CN" dirty="0"/>
                        <a:t>t8</a:t>
                      </a:r>
                      <a:r>
                        <a:rPr lang="en-US" altLang="zh-CN" baseline="0" dirty="0"/>
                        <a:t> – t9</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24 – 25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more temporaries(</a:t>
                      </a:r>
                      <a:r>
                        <a:rPr lang="zh-CN" altLang="en-US" sz="1800" b="0" i="0" u="none" strike="noStrike" kern="1200" baseline="0" dirty="0">
                          <a:solidFill>
                            <a:schemeClr val="tx1"/>
                          </a:solidFill>
                          <a:latin typeface="+mn-lt"/>
                          <a:ea typeface="+mn-ea"/>
                          <a:cs typeface="+mn-cs"/>
                        </a:rPr>
                        <a:t>其他临时变量</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5579">
                <a:tc>
                  <a:txBody>
                    <a:bodyPr/>
                    <a:lstStyle/>
                    <a:p>
                      <a:pPr algn="ctr"/>
                      <a:r>
                        <a:rPr lang="en-US" altLang="zh-CN" dirty="0"/>
                        <a:t>k0</a:t>
                      </a:r>
                      <a:r>
                        <a:rPr lang="en-US" altLang="zh-CN" baseline="0" dirty="0"/>
                        <a:t> – k1</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26 –</a:t>
                      </a:r>
                      <a:r>
                        <a:rPr lang="en-US" altLang="zh-CN" baseline="0" dirty="0"/>
                        <a:t> 27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reserved for kernel(</a:t>
                      </a:r>
                      <a:r>
                        <a:rPr lang="zh-CN" altLang="en-US" sz="1800" b="0" i="0" u="none" strike="noStrike" kern="1200" baseline="0" dirty="0">
                          <a:solidFill>
                            <a:schemeClr val="tx1"/>
                          </a:solidFill>
                          <a:latin typeface="+mn-lt"/>
                          <a:ea typeface="+mn-ea"/>
                          <a:cs typeface="+mn-cs"/>
                        </a:rPr>
                        <a:t>为</a:t>
                      </a:r>
                      <a:r>
                        <a:rPr lang="en-US" altLang="zh-CN" sz="1800" b="1" i="0" u="none" strike="noStrike" kern="1200" baseline="0" dirty="0">
                          <a:solidFill>
                            <a:schemeClr val="tx1"/>
                          </a:solidFill>
                          <a:latin typeface="+mn-lt"/>
                          <a:ea typeface="+mn-ea"/>
                          <a:cs typeface="+mn-cs"/>
                        </a:rPr>
                        <a:t>OS</a:t>
                      </a:r>
                      <a:r>
                        <a:rPr lang="zh-CN" altLang="en-US" sz="1800" b="0" i="0" u="none" strike="noStrike" kern="1200" baseline="0" dirty="0">
                          <a:solidFill>
                            <a:schemeClr val="tx1"/>
                          </a:solidFill>
                          <a:latin typeface="+mn-lt"/>
                          <a:ea typeface="+mn-ea"/>
                          <a:cs typeface="+mn-cs"/>
                        </a:rPr>
                        <a:t>保留</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5579">
                <a:tc>
                  <a:txBody>
                    <a:bodyPr/>
                    <a:lstStyle/>
                    <a:p>
                      <a:pPr algn="ctr"/>
                      <a:r>
                        <a:rPr lang="en-US" altLang="zh-CN" dirty="0" err="1"/>
                        <a:t>gp</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global pointer(</a:t>
                      </a:r>
                      <a:r>
                        <a:rPr lang="zh-CN" altLang="en-US" sz="1800" b="0" i="0" u="none" strike="noStrike" kern="1200" baseline="0" dirty="0">
                          <a:solidFill>
                            <a:schemeClr val="tx1"/>
                          </a:solidFill>
                          <a:latin typeface="+mn-lt"/>
                          <a:ea typeface="+mn-ea"/>
                          <a:cs typeface="+mn-cs"/>
                        </a:rPr>
                        <a:t>全局指针</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5579">
                <a:tc>
                  <a:txBody>
                    <a:bodyPr/>
                    <a:lstStyle/>
                    <a:p>
                      <a:pPr algn="ctr"/>
                      <a:r>
                        <a:rPr lang="en-US" altLang="zh-CN" dirty="0" err="1"/>
                        <a:t>sp</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stack pointer (</a:t>
                      </a:r>
                      <a:r>
                        <a:rPr lang="zh-CN" altLang="en-US" sz="1800" b="0" i="0" u="none" strike="noStrike" kern="1200" baseline="0" dirty="0">
                          <a:solidFill>
                            <a:schemeClr val="tx1"/>
                          </a:solidFill>
                          <a:latin typeface="+mn-lt"/>
                          <a:ea typeface="+mn-ea"/>
                          <a:cs typeface="+mn-cs"/>
                        </a:rPr>
                        <a:t>栈指针</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5579">
                <a:tc>
                  <a:txBody>
                    <a:bodyPr/>
                    <a:lstStyle/>
                    <a:p>
                      <a:pPr algn="ctr"/>
                      <a:r>
                        <a:rPr lang="en-US" altLang="zh-CN" dirty="0" err="1"/>
                        <a:t>fp</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frame pointer (</a:t>
                      </a:r>
                      <a:r>
                        <a:rPr lang="zh-CN" altLang="en-US" sz="1800" b="0" i="0" u="none" strike="noStrike" kern="1200" baseline="0" dirty="0">
                          <a:solidFill>
                            <a:schemeClr val="tx1"/>
                          </a:solidFill>
                          <a:latin typeface="+mn-lt"/>
                          <a:ea typeface="+mn-ea"/>
                          <a:cs typeface="+mn-cs"/>
                        </a:rPr>
                        <a:t>帧指针</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5579">
                <a:tc>
                  <a:txBody>
                    <a:bodyPr/>
                    <a:lstStyle/>
                    <a:p>
                      <a:pPr algn="ctr"/>
                      <a:r>
                        <a:rPr lang="en-US" altLang="zh-CN" dirty="0" err="1"/>
                        <a:t>ra</a:t>
                      </a:r>
                      <a:endParaRPr lang="zh-CN" altLang="en-US"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dirty="0"/>
                        <a:t>31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altLang="zh-CN" sz="1800" b="1" i="0" u="none" strike="noStrike" kern="1200" baseline="0" dirty="0">
                          <a:solidFill>
                            <a:schemeClr val="tx1"/>
                          </a:solidFill>
                          <a:latin typeface="+mn-lt"/>
                          <a:ea typeface="+mn-ea"/>
                          <a:cs typeface="+mn-cs"/>
                        </a:rPr>
                        <a:t>return address (</a:t>
                      </a:r>
                      <a:r>
                        <a:rPr lang="zh-CN" altLang="en-US" sz="1800" b="0" i="0" u="none" strike="noStrike" kern="1200" baseline="0" dirty="0">
                          <a:solidFill>
                            <a:schemeClr val="tx1"/>
                          </a:solidFill>
                          <a:latin typeface="+mn-lt"/>
                          <a:ea typeface="+mn-ea"/>
                          <a:cs typeface="+mn-cs"/>
                        </a:rPr>
                        <a:t>过程调用返回地址</a:t>
                      </a:r>
                      <a:r>
                        <a:rPr lang="en-US" altLang="zh-CN" sz="1800" b="1" i="0" u="none" strike="noStrike" kern="1200" baseline="0" dirty="0">
                          <a:solidFill>
                            <a:schemeClr val="tx1"/>
                          </a:solidFill>
                          <a:latin typeface="+mn-lt"/>
                          <a:ea typeface="+mn-ea"/>
                          <a:cs typeface="+mn-cs"/>
                        </a:rPr>
                        <a:t>)</a:t>
                      </a:r>
                      <a:endParaRPr lang="zh-CN" alt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3" name="矩形 2"/>
          <p:cNvSpPr/>
          <p:nvPr/>
        </p:nvSpPr>
        <p:spPr>
          <a:xfrm>
            <a:off x="1667508" y="6352650"/>
            <a:ext cx="9145016" cy="327782"/>
          </a:xfrm>
          <a:prstGeom prst="rect">
            <a:avLst/>
          </a:prstGeom>
        </p:spPr>
        <p:txBody>
          <a:bodyPr wrap="square">
            <a:spAutoFit/>
          </a:bodyPr>
          <a:lstStyle/>
          <a:p>
            <a:pPr>
              <a:buNone/>
            </a:pPr>
            <a:r>
              <a:rPr lang="en-US" altLang="zh-CN" dirty="0">
                <a:solidFill>
                  <a:srgbClr val="FF0000"/>
                </a:solidFill>
              </a:rPr>
              <a:t>Registers are referenced either by number—$0…$31, or by name —$t0,$s1…$</a:t>
            </a:r>
            <a:r>
              <a:rPr lang="en-US" altLang="zh-CN" dirty="0" err="1">
                <a:solidFill>
                  <a:srgbClr val="FF0000"/>
                </a:solidFill>
              </a:rPr>
              <a:t>ra.</a:t>
            </a:r>
            <a:endParaRPr lang="zh-CN" altLang="en-US" dirty="0">
              <a:solidFill>
                <a:srgbClr val="FF0000"/>
              </a:solidFill>
            </a:endParaRPr>
          </a:p>
        </p:txBody>
      </p:sp>
      <p:pic>
        <p:nvPicPr>
          <p:cNvPr id="11266" name="Picture 2" descr="http://blog.chinaunix.net/attachment/201109/30/25871104_1317397448ARN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2704" y="1010256"/>
            <a:ext cx="6550511" cy="5256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612000" y="252000"/>
            <a:ext cx="7086600" cy="373063"/>
          </a:xfrm>
        </p:spPr>
        <p:txBody>
          <a:bodyPr/>
          <a:lstStyle/>
          <a:p>
            <a:r>
              <a:rPr lang="en-US" altLang="zh-CN" dirty="0"/>
              <a:t>2.2 MIPS </a:t>
            </a:r>
            <a:r>
              <a:rPr lang="zh-CN" altLang="en-US" dirty="0"/>
              <a:t>指令格式简介</a:t>
            </a:r>
          </a:p>
        </p:txBody>
      </p:sp>
      <p:sp>
        <p:nvSpPr>
          <p:cNvPr id="224259" name="Rectangle 3"/>
          <p:cNvSpPr>
            <a:spLocks noGrp="1" noChangeArrowheads="1"/>
          </p:cNvSpPr>
          <p:nvPr>
            <p:ph type="body" idx="4294967295"/>
          </p:nvPr>
        </p:nvSpPr>
        <p:spPr>
          <a:xfrm>
            <a:off x="612000" y="900000"/>
            <a:ext cx="11316648" cy="7931851"/>
          </a:xfrm>
        </p:spPr>
        <p:txBody>
          <a:bodyPr/>
          <a:lstStyle/>
          <a:p>
            <a:pPr>
              <a:lnSpc>
                <a:spcPct val="130000"/>
              </a:lnSpc>
              <a:spcBef>
                <a:spcPts val="0"/>
              </a:spcBef>
              <a:spcAft>
                <a:spcPts val="0"/>
              </a:spcAft>
            </a:pPr>
            <a:r>
              <a:rPr lang="en-US" altLang="zh-CN" dirty="0">
                <a:ea typeface="宋体" pitchFamily="2" charset="-122"/>
              </a:rPr>
              <a:t>MIPS</a:t>
            </a:r>
            <a:r>
              <a:rPr lang="zh-CN" altLang="en-US" dirty="0">
                <a:ea typeface="宋体" pitchFamily="2" charset="-122"/>
              </a:rPr>
              <a:t>指令格式</a:t>
            </a:r>
          </a:p>
          <a:p>
            <a:pPr marL="900113" lvl="1" indent="-425450">
              <a:lnSpc>
                <a:spcPct val="130000"/>
              </a:lnSpc>
              <a:spcBef>
                <a:spcPts val="0"/>
              </a:spcBef>
              <a:spcAft>
                <a:spcPts val="0"/>
              </a:spcAft>
            </a:pPr>
            <a:r>
              <a:rPr lang="en-US" altLang="zh-CN" sz="2200" dirty="0">
                <a:ea typeface="宋体" pitchFamily="2" charset="-122"/>
              </a:rPr>
              <a:t>MIPS</a:t>
            </a:r>
            <a:r>
              <a:rPr lang="zh-CN" altLang="en-US" sz="2200" dirty="0">
                <a:ea typeface="宋体" pitchFamily="2" charset="-122"/>
              </a:rPr>
              <a:t>只有</a:t>
            </a:r>
            <a:r>
              <a:rPr lang="en-US" altLang="zh-CN" sz="2200" dirty="0">
                <a:ea typeface="宋体" pitchFamily="2" charset="-122"/>
              </a:rPr>
              <a:t>3</a:t>
            </a:r>
            <a:r>
              <a:rPr lang="zh-CN" altLang="en-US" sz="2200" dirty="0">
                <a:ea typeface="宋体" pitchFamily="2" charset="-122"/>
              </a:rPr>
              <a:t>种指令格式，</a:t>
            </a:r>
            <a:r>
              <a:rPr lang="en-US" altLang="zh-CN" sz="2200" dirty="0">
                <a:ea typeface="宋体" pitchFamily="2" charset="-122"/>
              </a:rPr>
              <a:t>32</a:t>
            </a:r>
            <a:r>
              <a:rPr lang="zh-CN" altLang="en-US" sz="2200" dirty="0">
                <a:ea typeface="宋体" pitchFamily="2" charset="-122"/>
              </a:rPr>
              <a:t>位固定长度指令格式</a:t>
            </a:r>
            <a:endParaRPr lang="en-US" altLang="zh-CN" sz="2200" dirty="0">
              <a:ea typeface="宋体" pitchFamily="2" charset="-122"/>
            </a:endParaRPr>
          </a:p>
          <a:p>
            <a:pPr marL="1160463" lvl="2" indent="-303213">
              <a:lnSpc>
                <a:spcPct val="130000"/>
              </a:lnSpc>
              <a:spcBef>
                <a:spcPts val="0"/>
              </a:spcBef>
              <a:spcAft>
                <a:spcPts val="0"/>
              </a:spcAft>
            </a:pPr>
            <a:r>
              <a:rPr lang="en-US" altLang="zh-CN" sz="2200" dirty="0">
                <a:solidFill>
                  <a:schemeClr val="accent2"/>
                </a:solidFill>
                <a:ea typeface="宋体" pitchFamily="2" charset="-122"/>
              </a:rPr>
              <a:t>R-Type</a:t>
            </a:r>
            <a:r>
              <a:rPr lang="zh-CN" altLang="en-US" sz="2200" dirty="0">
                <a:solidFill>
                  <a:schemeClr val="accent2"/>
                </a:solidFill>
                <a:ea typeface="宋体" pitchFamily="2" charset="-122"/>
              </a:rPr>
              <a:t>（</a:t>
            </a:r>
            <a:r>
              <a:rPr lang="en-US" altLang="zh-CN" sz="2200" dirty="0">
                <a:ea typeface="宋体" pitchFamily="2" charset="-122"/>
              </a:rPr>
              <a:t>Register</a:t>
            </a:r>
            <a:r>
              <a:rPr lang="zh-CN" altLang="en-US" sz="2200" dirty="0">
                <a:ea typeface="宋体" pitchFamily="2" charset="-122"/>
              </a:rPr>
              <a:t>类型）指令：两个寄存器操作数计算，结果送第三个寄存器</a:t>
            </a:r>
            <a:endParaRPr lang="en-US" altLang="zh-CN" sz="2200" dirty="0">
              <a:ea typeface="宋体" pitchFamily="2" charset="-122"/>
            </a:endParaRPr>
          </a:p>
          <a:p>
            <a:pPr marL="1160463" lvl="2" indent="-303213">
              <a:lnSpc>
                <a:spcPct val="130000"/>
              </a:lnSpc>
              <a:spcBef>
                <a:spcPts val="0"/>
              </a:spcBef>
              <a:spcAft>
                <a:spcPts val="0"/>
              </a:spcAft>
            </a:pPr>
            <a:r>
              <a:rPr lang="en-US" altLang="zh-CN" sz="2200" dirty="0">
                <a:solidFill>
                  <a:schemeClr val="accent2"/>
                </a:solidFill>
                <a:ea typeface="宋体" pitchFamily="2" charset="-122"/>
              </a:rPr>
              <a:t>I-Type</a:t>
            </a:r>
            <a:r>
              <a:rPr lang="zh-CN" altLang="en-US" sz="2200" dirty="0">
                <a:ea typeface="宋体" pitchFamily="2" charset="-122"/>
              </a:rPr>
              <a:t>（</a:t>
            </a:r>
            <a:r>
              <a:rPr lang="en-US" altLang="zh-CN" sz="2200" dirty="0">
                <a:ea typeface="宋体" pitchFamily="2" charset="-122"/>
              </a:rPr>
              <a:t>Immediate</a:t>
            </a:r>
            <a:r>
              <a:rPr lang="zh-CN" altLang="en-US" sz="2200" dirty="0">
                <a:ea typeface="宋体" pitchFamily="2" charset="-122"/>
              </a:rPr>
              <a:t>类型）指令：使用</a:t>
            </a:r>
            <a:r>
              <a:rPr lang="en-US" altLang="zh-CN" sz="2200" dirty="0">
                <a:ea typeface="宋体" pitchFamily="2" charset="-122"/>
              </a:rPr>
              <a:t>1</a:t>
            </a:r>
            <a:r>
              <a:rPr lang="zh-CN" altLang="en-US" sz="2200" dirty="0">
                <a:ea typeface="宋体" pitchFamily="2" charset="-122"/>
              </a:rPr>
              <a:t>个</a:t>
            </a:r>
            <a:r>
              <a:rPr lang="en-US" altLang="zh-CN" sz="2200" dirty="0">
                <a:ea typeface="宋体" pitchFamily="2" charset="-122"/>
              </a:rPr>
              <a:t>16</a:t>
            </a:r>
            <a:r>
              <a:rPr lang="zh-CN" altLang="en-US" sz="2200" dirty="0">
                <a:ea typeface="宋体" pitchFamily="2" charset="-122"/>
              </a:rPr>
              <a:t>位立即数作；</a:t>
            </a:r>
            <a:endParaRPr lang="en-US" altLang="zh-CN" sz="2200" dirty="0">
              <a:ea typeface="宋体" pitchFamily="2" charset="-122"/>
            </a:endParaRPr>
          </a:p>
          <a:p>
            <a:pPr marL="1160463" lvl="2" indent="-303213">
              <a:lnSpc>
                <a:spcPct val="130000"/>
              </a:lnSpc>
              <a:spcBef>
                <a:spcPts val="0"/>
              </a:spcBef>
              <a:spcAft>
                <a:spcPts val="0"/>
              </a:spcAft>
            </a:pPr>
            <a:r>
              <a:rPr lang="en-US" altLang="zh-CN" sz="2200" dirty="0">
                <a:solidFill>
                  <a:schemeClr val="accent2"/>
                </a:solidFill>
                <a:ea typeface="宋体" pitchFamily="2" charset="-122"/>
              </a:rPr>
              <a:t>J-Type</a:t>
            </a:r>
            <a:r>
              <a:rPr lang="zh-CN" altLang="en-US" sz="2200" dirty="0">
                <a:ea typeface="宋体" pitchFamily="2" charset="-122"/>
              </a:rPr>
              <a:t>（</a:t>
            </a:r>
            <a:r>
              <a:rPr lang="en-US" altLang="zh-CN" sz="2200" dirty="0">
                <a:ea typeface="宋体" pitchFamily="2" charset="-122"/>
              </a:rPr>
              <a:t>Jump</a:t>
            </a:r>
            <a:r>
              <a:rPr lang="zh-CN" altLang="en-US" sz="2200" dirty="0">
                <a:ea typeface="宋体" pitchFamily="2" charset="-122"/>
              </a:rPr>
              <a:t>类型）指令：跳转指令，</a:t>
            </a:r>
            <a:r>
              <a:rPr lang="en-US" altLang="zh-CN" sz="2200" dirty="0">
                <a:ea typeface="宋体" pitchFamily="2" charset="-122"/>
              </a:rPr>
              <a:t>26</a:t>
            </a:r>
            <a:r>
              <a:rPr lang="zh-CN" altLang="en-US" sz="2200" dirty="0">
                <a:ea typeface="宋体" pitchFamily="2" charset="-122"/>
              </a:rPr>
              <a:t>位跳转地址</a:t>
            </a:r>
          </a:p>
          <a:p>
            <a:pPr marL="900113" lvl="1" indent="-425450">
              <a:lnSpc>
                <a:spcPct val="130000"/>
              </a:lnSpc>
              <a:spcBef>
                <a:spcPts val="0"/>
              </a:spcBef>
              <a:spcAft>
                <a:spcPts val="0"/>
              </a:spcAft>
            </a:pPr>
            <a:r>
              <a:rPr lang="zh-CN" altLang="en-US" sz="2200" dirty="0">
                <a:ea typeface="宋体" pitchFamily="2" charset="-122"/>
              </a:rPr>
              <a:t>最多</a:t>
            </a:r>
            <a:r>
              <a:rPr lang="en-US" altLang="zh-CN" sz="2200" dirty="0">
                <a:ea typeface="宋体" pitchFamily="2" charset="-122"/>
              </a:rPr>
              <a:t>3</a:t>
            </a:r>
            <a:r>
              <a:rPr lang="zh-CN" altLang="en-US" sz="2200" dirty="0">
                <a:ea typeface="宋体" pitchFamily="2" charset="-122"/>
              </a:rPr>
              <a:t>地址指令：</a:t>
            </a:r>
            <a:r>
              <a:rPr lang="en-US" altLang="zh-CN" sz="2200" dirty="0">
                <a:ea typeface="宋体" pitchFamily="2" charset="-122"/>
              </a:rPr>
              <a:t>add  $t0, $s1, $s2  ($t0</a:t>
            </a:r>
            <a:r>
              <a:rPr lang="en-US" altLang="zh-CN" sz="2200" dirty="0">
                <a:ea typeface="宋体" pitchFamily="2" charset="-122"/>
                <a:sym typeface="Wingdings" pitchFamily="2" charset="2"/>
              </a:rPr>
              <a:t>$s1+$s2)</a:t>
            </a:r>
          </a:p>
          <a:p>
            <a:pPr marL="900113" lvl="1" indent="-425450">
              <a:lnSpc>
                <a:spcPct val="130000"/>
              </a:lnSpc>
              <a:spcBef>
                <a:spcPts val="0"/>
              </a:spcBef>
              <a:spcAft>
                <a:spcPts val="0"/>
              </a:spcAft>
            </a:pPr>
            <a:r>
              <a:rPr lang="zh-CN" altLang="en-US" sz="2200" dirty="0">
                <a:ea typeface="宋体" pitchFamily="2" charset="-122"/>
                <a:sym typeface="Wingdings" pitchFamily="2" charset="2"/>
              </a:rPr>
              <a:t>对于</a:t>
            </a:r>
            <a:r>
              <a:rPr lang="en-US" altLang="zh-CN" sz="2200" dirty="0">
                <a:ea typeface="宋体" pitchFamily="2" charset="-122"/>
                <a:sym typeface="Wingdings" pitchFamily="2" charset="2"/>
              </a:rPr>
              <a:t>Load/Store</a:t>
            </a:r>
            <a:r>
              <a:rPr lang="zh-CN" altLang="en-US" sz="2200" dirty="0">
                <a:ea typeface="宋体" pitchFamily="2" charset="-122"/>
                <a:sym typeface="Wingdings" pitchFamily="2" charset="2"/>
              </a:rPr>
              <a:t>指令，单一寻址模式：</a:t>
            </a:r>
            <a:r>
              <a:rPr lang="en-US" altLang="zh-CN" sz="2200" dirty="0">
                <a:ea typeface="宋体" pitchFamily="2" charset="-122"/>
                <a:sym typeface="Wingdings" pitchFamily="2" charset="2"/>
              </a:rPr>
              <a:t>Base</a:t>
            </a:r>
            <a:r>
              <a:rPr lang="zh-CN" altLang="en-US" sz="2200" dirty="0">
                <a:ea typeface="宋体" pitchFamily="2" charset="-122"/>
                <a:sym typeface="Wingdings" pitchFamily="2" charset="2"/>
              </a:rPr>
              <a:t>＋</a:t>
            </a:r>
            <a:r>
              <a:rPr lang="en-US" altLang="zh-CN" sz="2200" dirty="0">
                <a:ea typeface="宋体" pitchFamily="2" charset="-122"/>
                <a:sym typeface="Wingdings" pitchFamily="2" charset="2"/>
              </a:rPr>
              <a:t>Displacement</a:t>
            </a:r>
          </a:p>
          <a:p>
            <a:pPr marL="900113" lvl="1" indent="-425450">
              <a:lnSpc>
                <a:spcPct val="130000"/>
              </a:lnSpc>
              <a:spcBef>
                <a:spcPts val="0"/>
              </a:spcBef>
              <a:spcAft>
                <a:spcPts val="0"/>
              </a:spcAft>
            </a:pPr>
            <a:r>
              <a:rPr lang="zh-CN" altLang="en-US" sz="2200" dirty="0">
                <a:ea typeface="宋体" pitchFamily="2" charset="-122"/>
                <a:sym typeface="Wingdings" pitchFamily="2" charset="2"/>
              </a:rPr>
              <a:t>没有立即数间接寻址</a:t>
            </a:r>
          </a:p>
          <a:p>
            <a:pPr marL="900113" lvl="1" indent="-425450">
              <a:lnSpc>
                <a:spcPct val="130000"/>
              </a:lnSpc>
              <a:spcBef>
                <a:spcPts val="0"/>
              </a:spcBef>
              <a:spcAft>
                <a:spcPts val="0"/>
              </a:spcAft>
            </a:pPr>
            <a:r>
              <a:rPr lang="en-US" altLang="zh-CN" sz="2200" dirty="0">
                <a:ea typeface="宋体" pitchFamily="2" charset="-122"/>
                <a:sym typeface="Wingdings" pitchFamily="2" charset="2"/>
              </a:rPr>
              <a:t>16</a:t>
            </a:r>
            <a:r>
              <a:rPr lang="zh-CN" altLang="en-US" sz="2200" dirty="0">
                <a:ea typeface="宋体" pitchFamily="2" charset="-122"/>
                <a:sym typeface="Wingdings" pitchFamily="2" charset="2"/>
              </a:rPr>
              <a:t>位立即数</a:t>
            </a:r>
          </a:p>
          <a:p>
            <a:pPr marL="900113" lvl="1" indent="-425450">
              <a:lnSpc>
                <a:spcPct val="130000"/>
              </a:lnSpc>
              <a:spcBef>
                <a:spcPts val="0"/>
              </a:spcBef>
              <a:spcAft>
                <a:spcPts val="0"/>
              </a:spcAft>
            </a:pPr>
            <a:r>
              <a:rPr lang="zh-CN" altLang="en-US" sz="2200" dirty="0">
                <a:ea typeface="宋体" pitchFamily="2" charset="-122"/>
                <a:sym typeface="Wingdings" pitchFamily="2" charset="2"/>
              </a:rPr>
              <a:t>简单转移条件（与</a:t>
            </a:r>
            <a:r>
              <a:rPr lang="en-US" altLang="zh-CN" sz="2200" dirty="0">
                <a:ea typeface="宋体" pitchFamily="2" charset="-122"/>
                <a:sym typeface="Wingdings" pitchFamily="2" charset="2"/>
              </a:rPr>
              <a:t>0</a:t>
            </a:r>
            <a:r>
              <a:rPr lang="zh-CN" altLang="en-US" sz="2200" dirty="0">
                <a:ea typeface="宋体" pitchFamily="2" charset="-122"/>
                <a:sym typeface="Wingdings" pitchFamily="2" charset="2"/>
              </a:rPr>
              <a:t>比较，或者比较两个寄存器是否相等）</a:t>
            </a:r>
          </a:p>
          <a:p>
            <a:pPr marL="900113" lvl="1" indent="-425450">
              <a:lnSpc>
                <a:spcPct val="130000"/>
              </a:lnSpc>
              <a:spcBef>
                <a:spcPts val="0"/>
              </a:spcBef>
              <a:spcAft>
                <a:spcPts val="0"/>
              </a:spcAft>
            </a:pPr>
            <a:r>
              <a:rPr lang="zh-CN" altLang="en-US" sz="2200" dirty="0">
                <a:ea typeface="宋体" pitchFamily="2" charset="-122"/>
              </a:rPr>
              <a:t>无条件转移</a:t>
            </a:r>
            <a:endParaRPr lang="en-US" altLang="zh-CN" sz="2200" dirty="0">
              <a:ea typeface="宋体" pitchFamily="2" charset="-122"/>
            </a:endParaRPr>
          </a:p>
          <a:p>
            <a:pPr marL="900113" lvl="1" indent="-425450">
              <a:lnSpc>
                <a:spcPct val="130000"/>
              </a:lnSpc>
              <a:spcBef>
                <a:spcPts val="0"/>
              </a:spcBef>
              <a:spcAft>
                <a:spcPts val="0"/>
              </a:spcAft>
            </a:pPr>
            <a:r>
              <a:rPr lang="zh-CN" altLang="en-US" sz="2200" dirty="0">
                <a:ea typeface="宋体" pitchFamily="2" charset="-122"/>
              </a:rPr>
              <a:t>无条件码</a:t>
            </a:r>
          </a:p>
          <a:p>
            <a:pPr lvl="1">
              <a:lnSpc>
                <a:spcPct val="130000"/>
              </a:lnSpc>
              <a:spcBef>
                <a:spcPts val="0"/>
              </a:spcBef>
              <a:spcAft>
                <a:spcPts val="0"/>
              </a:spcAft>
            </a:pPr>
            <a:endParaRPr lang="zh-CN" altLang="en-US" sz="2000" dirty="0">
              <a:ea typeface="宋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479747"/>
          </a:xfrm>
        </p:spPr>
        <p:txBody>
          <a:bodyPr/>
          <a:lstStyle/>
          <a:p>
            <a:r>
              <a:rPr lang="en-US" altLang="zh-CN" sz="3200" dirty="0"/>
              <a:t>1.1 </a:t>
            </a:r>
            <a:r>
              <a:rPr lang="zh-CN" altLang="en-US" sz="3200" dirty="0"/>
              <a:t>指令系统概述</a:t>
            </a:r>
          </a:p>
        </p:txBody>
      </p:sp>
      <p:sp>
        <p:nvSpPr>
          <p:cNvPr id="3" name="内容占位符 2"/>
          <p:cNvSpPr>
            <a:spLocks noGrp="1"/>
          </p:cNvSpPr>
          <p:nvPr>
            <p:ph idx="4294967295"/>
          </p:nvPr>
        </p:nvSpPr>
        <p:spPr>
          <a:xfrm>
            <a:off x="612000" y="900001"/>
            <a:ext cx="11244640" cy="6071406"/>
          </a:xfrm>
        </p:spPr>
        <p:txBody>
          <a:bodyPr/>
          <a:lstStyle/>
          <a:p>
            <a:pPr algn="just">
              <a:lnSpc>
                <a:spcPct val="120000"/>
              </a:lnSpc>
            </a:pPr>
            <a:r>
              <a:rPr lang="zh-CN" altLang="en-US" sz="2800" dirty="0">
                <a:latin typeface="Times New Roman" pitchFamily="18" charset="0"/>
                <a:cs typeface="Times New Roman" pitchFamily="18" charset="0"/>
              </a:rPr>
              <a:t>指令集系统架构（</a:t>
            </a:r>
            <a:r>
              <a:rPr lang="en-US" altLang="zh-CN" sz="2800" dirty="0">
                <a:latin typeface="Times New Roman" pitchFamily="18" charset="0"/>
                <a:cs typeface="Times New Roman" pitchFamily="18" charset="0"/>
              </a:rPr>
              <a:t>ISA</a:t>
            </a:r>
            <a:r>
              <a:rPr lang="zh-CN" altLang="en-US" sz="2800" dirty="0">
                <a:latin typeface="Times New Roman" pitchFamily="18" charset="0"/>
                <a:cs typeface="Times New Roman" pitchFamily="18" charset="0"/>
              </a:rPr>
              <a:t>）种类</a:t>
            </a:r>
          </a:p>
          <a:p>
            <a:pPr lvl="1">
              <a:lnSpc>
                <a:spcPct val="120000"/>
              </a:lnSpc>
            </a:pPr>
            <a:r>
              <a:rPr lang="zh-CN" altLang="en-US" sz="2200" dirty="0">
                <a:latin typeface="Times New Roman" pitchFamily="18" charset="0"/>
                <a:cs typeface="Times New Roman" pitchFamily="18" charset="0"/>
              </a:rPr>
              <a:t>通用寄存器指令系统</a:t>
            </a:r>
            <a:endParaRPr lang="en-US" altLang="zh-CN" sz="2200" dirty="0">
              <a:latin typeface="Times New Roman" pitchFamily="18" charset="0"/>
              <a:cs typeface="Times New Roman" pitchFamily="18" charset="0"/>
            </a:endParaRPr>
          </a:p>
          <a:p>
            <a:pPr lvl="2">
              <a:lnSpc>
                <a:spcPct val="120000"/>
              </a:lnSpc>
            </a:pPr>
            <a:r>
              <a:rPr lang="zh-CN" altLang="en-US" sz="2200" dirty="0"/>
              <a:t>寄存器</a:t>
            </a:r>
            <a:r>
              <a:rPr lang="en-US" altLang="zh-CN" sz="2200" dirty="0"/>
              <a:t>-</a:t>
            </a:r>
            <a:r>
              <a:rPr lang="zh-CN" altLang="en-US" sz="2200" dirty="0"/>
              <a:t>寄存器（</a:t>
            </a:r>
            <a:r>
              <a:rPr lang="en-US" altLang="zh-CN" sz="2200" dirty="0">
                <a:latin typeface="Times New Roman" pitchFamily="18" charset="0"/>
                <a:cs typeface="Times New Roman" pitchFamily="18" charset="0"/>
              </a:rPr>
              <a:t>Register-Register</a:t>
            </a:r>
            <a:r>
              <a:rPr lang="zh-CN" altLang="en-US" sz="2200" dirty="0">
                <a:latin typeface="Times New Roman" pitchFamily="18" charset="0"/>
                <a:cs typeface="Times New Roman" pitchFamily="18" charset="0"/>
              </a:rPr>
              <a:t>）</a:t>
            </a:r>
            <a:endParaRPr lang="en-US" altLang="zh-CN" sz="2200" dirty="0"/>
          </a:p>
          <a:p>
            <a:pPr lvl="2">
              <a:lnSpc>
                <a:spcPct val="120000"/>
              </a:lnSpc>
            </a:pPr>
            <a:r>
              <a:rPr lang="zh-CN" altLang="en-US" sz="2200" dirty="0"/>
              <a:t>寄存器</a:t>
            </a:r>
            <a:r>
              <a:rPr lang="en-US" altLang="zh-CN" sz="2200" dirty="0"/>
              <a:t>-</a:t>
            </a:r>
            <a:r>
              <a:rPr lang="zh-CN" altLang="en-US" sz="2200" dirty="0"/>
              <a:t>存储器（</a:t>
            </a:r>
            <a:r>
              <a:rPr lang="en-US" altLang="zh-CN" sz="2200" dirty="0">
                <a:latin typeface="Times New Roman" pitchFamily="18" charset="0"/>
                <a:cs typeface="Times New Roman" pitchFamily="18" charset="0"/>
              </a:rPr>
              <a:t> Register-Memory </a:t>
            </a:r>
            <a:r>
              <a:rPr lang="zh-CN" altLang="en-US" sz="2200" dirty="0"/>
              <a:t>）</a:t>
            </a:r>
            <a:endParaRPr lang="en-US" altLang="zh-CN" sz="2200" dirty="0"/>
          </a:p>
          <a:p>
            <a:pPr lvl="2">
              <a:lnSpc>
                <a:spcPct val="120000"/>
              </a:lnSpc>
            </a:pPr>
            <a:r>
              <a:rPr lang="zh-CN" altLang="en-US" sz="2200" dirty="0"/>
              <a:t>存储器</a:t>
            </a:r>
            <a:r>
              <a:rPr lang="en-US" altLang="zh-CN" sz="2200" dirty="0"/>
              <a:t>-</a:t>
            </a:r>
            <a:r>
              <a:rPr lang="zh-CN" altLang="en-US" sz="2200" dirty="0"/>
              <a:t>存储器（</a:t>
            </a:r>
            <a:r>
              <a:rPr lang="en-US" altLang="zh-CN" sz="2200" dirty="0">
                <a:latin typeface="Times New Roman" pitchFamily="18" charset="0"/>
                <a:cs typeface="Times New Roman" pitchFamily="18" charset="0"/>
              </a:rPr>
              <a:t> Memory-Memory </a:t>
            </a:r>
            <a:r>
              <a:rPr lang="zh-CN" altLang="en-US" sz="2200" dirty="0"/>
              <a:t>）</a:t>
            </a:r>
            <a:r>
              <a:rPr lang="en-US" altLang="zh-CN" sz="2200" dirty="0"/>
              <a:t>//X86</a:t>
            </a:r>
            <a:r>
              <a:rPr lang="zh-CN" altLang="en-US" sz="2200" dirty="0"/>
              <a:t>中也不存在内存到内存的寻址方式</a:t>
            </a:r>
            <a:endParaRPr lang="en-US" altLang="zh-CN" sz="2200" dirty="0"/>
          </a:p>
          <a:p>
            <a:pPr lvl="1">
              <a:lnSpc>
                <a:spcPct val="120000"/>
              </a:lnSpc>
            </a:pPr>
            <a:r>
              <a:rPr lang="en-US" altLang="zh-CN" sz="2200" dirty="0">
                <a:latin typeface="Times New Roman" pitchFamily="18" charset="0"/>
                <a:cs typeface="Times New Roman" pitchFamily="18" charset="0"/>
              </a:rPr>
              <a:t>Register-Memory</a:t>
            </a:r>
            <a:r>
              <a:rPr lang="zh-CN" altLang="en-US" sz="2200" dirty="0">
                <a:latin typeface="Times New Roman" pitchFamily="18" charset="0"/>
                <a:cs typeface="Times New Roman" pitchFamily="18" charset="0"/>
              </a:rPr>
              <a:t>式</a:t>
            </a:r>
            <a:r>
              <a:rPr lang="en-US" altLang="zh-CN" sz="2200" dirty="0">
                <a:latin typeface="Times New Roman" pitchFamily="18" charset="0"/>
                <a:cs typeface="Times New Roman" pitchFamily="18" charset="0"/>
              </a:rPr>
              <a:t>ISA</a:t>
            </a:r>
            <a:r>
              <a:rPr lang="zh-CN" altLang="en-US" sz="2200" dirty="0">
                <a:latin typeface="Times New Roman" pitchFamily="18" charset="0"/>
                <a:cs typeface="Times New Roman" pitchFamily="18" charset="0"/>
              </a:rPr>
              <a:t>（如</a:t>
            </a:r>
            <a:r>
              <a:rPr lang="en-US" altLang="zh-CN" sz="2200" dirty="0">
                <a:latin typeface="Times New Roman" pitchFamily="18" charset="0"/>
                <a:cs typeface="Times New Roman" pitchFamily="18" charset="0"/>
              </a:rPr>
              <a:t>80X86</a:t>
            </a:r>
            <a:r>
              <a:rPr lang="zh-CN" altLang="en-US" sz="2200" dirty="0">
                <a:latin typeface="Times New Roman" pitchFamily="18" charset="0"/>
                <a:cs typeface="Times New Roman" pitchFamily="18" charset="0"/>
              </a:rPr>
              <a:t>）</a:t>
            </a:r>
          </a:p>
          <a:p>
            <a:pPr lvl="2">
              <a:lnSpc>
                <a:spcPct val="120000"/>
              </a:lnSpc>
            </a:pPr>
            <a:r>
              <a:rPr lang="zh-CN" altLang="en-US" sz="2200" dirty="0">
                <a:latin typeface="Times New Roman" pitchFamily="18" charset="0"/>
                <a:cs typeface="Times New Roman" pitchFamily="18" charset="0"/>
              </a:rPr>
              <a:t>多种指令可以访问内存；</a:t>
            </a:r>
          </a:p>
          <a:p>
            <a:pPr lvl="2">
              <a:lnSpc>
                <a:spcPct val="120000"/>
              </a:lnSpc>
            </a:pPr>
            <a:r>
              <a:rPr lang="zh-CN" altLang="en-US" sz="2200" dirty="0">
                <a:latin typeface="Times New Roman" pitchFamily="18" charset="0"/>
                <a:cs typeface="Times New Roman" pitchFamily="18" charset="0"/>
              </a:rPr>
              <a:t>存在寄存器操作数和内存操作数直接运行的指令；</a:t>
            </a:r>
          </a:p>
          <a:p>
            <a:pPr lvl="1">
              <a:lnSpc>
                <a:spcPct val="120000"/>
              </a:lnSpc>
            </a:pPr>
            <a:r>
              <a:rPr lang="en-US" altLang="zh-CN" sz="2200" dirty="0">
                <a:latin typeface="Times New Roman" pitchFamily="18" charset="0"/>
                <a:cs typeface="Times New Roman" pitchFamily="18" charset="0"/>
              </a:rPr>
              <a:t>Load-Store</a:t>
            </a:r>
            <a:r>
              <a:rPr lang="zh-CN" altLang="en-US" sz="2200" dirty="0">
                <a:latin typeface="Times New Roman" pitchFamily="18" charset="0"/>
                <a:cs typeface="Times New Roman" pitchFamily="18" charset="0"/>
              </a:rPr>
              <a:t>式（</a:t>
            </a:r>
            <a:r>
              <a:rPr lang="en-US" altLang="zh-CN" sz="2200" dirty="0">
                <a:latin typeface="Times New Roman" pitchFamily="18" charset="0"/>
                <a:cs typeface="Times New Roman" pitchFamily="18" charset="0"/>
              </a:rPr>
              <a:t>Register-Register</a:t>
            </a:r>
            <a:r>
              <a:rPr lang="zh-CN" altLang="en-US" sz="2200" dirty="0">
                <a:latin typeface="Times New Roman" pitchFamily="18" charset="0"/>
                <a:cs typeface="Times New Roman" pitchFamily="18" charset="0"/>
              </a:rPr>
              <a:t>）（如</a:t>
            </a:r>
            <a:r>
              <a:rPr lang="en-US" altLang="zh-CN" sz="2200" dirty="0">
                <a:latin typeface="Times New Roman" pitchFamily="18" charset="0"/>
                <a:cs typeface="Times New Roman" pitchFamily="18" charset="0"/>
              </a:rPr>
              <a:t>MIPS</a:t>
            </a:r>
            <a:r>
              <a:rPr lang="zh-CN" altLang="en-US" sz="2200" dirty="0">
                <a:latin typeface="Times New Roman" pitchFamily="18" charset="0"/>
                <a:cs typeface="Times New Roman" pitchFamily="18" charset="0"/>
              </a:rPr>
              <a:t>）</a:t>
            </a:r>
          </a:p>
          <a:p>
            <a:pPr lvl="2">
              <a:lnSpc>
                <a:spcPct val="120000"/>
              </a:lnSpc>
            </a:pPr>
            <a:r>
              <a:rPr lang="zh-CN" altLang="en-US" sz="2200" dirty="0">
                <a:latin typeface="Times New Roman" pitchFamily="18" charset="0"/>
                <a:cs typeface="Times New Roman" pitchFamily="18" charset="0"/>
              </a:rPr>
              <a:t>只有装载（</a:t>
            </a:r>
            <a:r>
              <a:rPr lang="en-US" altLang="zh-CN" sz="2200" dirty="0">
                <a:latin typeface="Times New Roman" pitchFamily="18" charset="0"/>
                <a:cs typeface="Times New Roman" pitchFamily="18" charset="0"/>
              </a:rPr>
              <a:t>LOAD</a:t>
            </a:r>
            <a:r>
              <a:rPr lang="zh-CN" altLang="en-US" sz="2200" dirty="0">
                <a:latin typeface="Times New Roman" pitchFamily="18" charset="0"/>
                <a:cs typeface="Times New Roman" pitchFamily="18" charset="0"/>
              </a:rPr>
              <a:t>）和存储（</a:t>
            </a:r>
            <a:r>
              <a:rPr lang="en-US" altLang="zh-CN" sz="2200" dirty="0">
                <a:latin typeface="Times New Roman" pitchFamily="18" charset="0"/>
                <a:cs typeface="Times New Roman" pitchFamily="18" charset="0"/>
              </a:rPr>
              <a:t>STORE</a:t>
            </a:r>
            <a:r>
              <a:rPr lang="zh-CN" altLang="en-US" sz="2200" dirty="0">
                <a:latin typeface="Times New Roman" pitchFamily="18" charset="0"/>
                <a:cs typeface="Times New Roman" pitchFamily="18" charset="0"/>
              </a:rPr>
              <a:t>）指令可以访问内存</a:t>
            </a:r>
          </a:p>
          <a:p>
            <a:pPr lvl="2">
              <a:lnSpc>
                <a:spcPct val="120000"/>
              </a:lnSpc>
            </a:pPr>
            <a:r>
              <a:rPr lang="zh-CN" altLang="en-US" sz="2200" dirty="0">
                <a:latin typeface="Times New Roman" pitchFamily="18" charset="0"/>
                <a:cs typeface="Times New Roman" pitchFamily="18" charset="0"/>
              </a:rPr>
              <a:t>运算指令操作数全部为寄存器操作数；</a:t>
            </a:r>
          </a:p>
          <a:p>
            <a:pPr>
              <a:lnSpc>
                <a:spcPct val="120000"/>
              </a:lnSpc>
            </a:pPr>
            <a:r>
              <a:rPr lang="en-US" altLang="zh-CN" sz="2800" dirty="0">
                <a:latin typeface="Times New Roman" pitchFamily="18" charset="0"/>
                <a:cs typeface="Times New Roman" pitchFamily="18" charset="0"/>
              </a:rPr>
              <a:t>Load-Store</a:t>
            </a:r>
            <a:r>
              <a:rPr lang="zh-CN" altLang="en-US" sz="2800" dirty="0">
                <a:latin typeface="Times New Roman" pitchFamily="18" charset="0"/>
                <a:cs typeface="Times New Roman" pitchFamily="18" charset="0"/>
              </a:rPr>
              <a:t>是</a:t>
            </a:r>
            <a:r>
              <a:rPr lang="en-US" altLang="zh-CN" sz="2800" dirty="0">
                <a:latin typeface="Times New Roman" pitchFamily="18" charset="0"/>
                <a:cs typeface="Times New Roman" pitchFamily="18" charset="0"/>
              </a:rPr>
              <a:t>ISA</a:t>
            </a:r>
            <a:r>
              <a:rPr lang="zh-CN" altLang="en-US" sz="2800" dirty="0">
                <a:latin typeface="Times New Roman" pitchFamily="18" charset="0"/>
                <a:cs typeface="Times New Roman" pitchFamily="18" charset="0"/>
              </a:rPr>
              <a:t>的发展趋势</a:t>
            </a:r>
          </a:p>
          <a:p>
            <a:pPr>
              <a:lnSpc>
                <a:spcPct val="120000"/>
              </a:lnSpc>
            </a:pPr>
            <a:endParaRPr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230449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19138" name="Rectangle 2"/>
          <p:cNvSpPr>
            <a:spLocks noGrp="1" noChangeArrowheads="1"/>
          </p:cNvSpPr>
          <p:nvPr>
            <p:ph type="title" idx="4294967295"/>
          </p:nvPr>
        </p:nvSpPr>
        <p:spPr>
          <a:xfrm>
            <a:off x="612000" y="252000"/>
            <a:ext cx="5257800" cy="373062"/>
          </a:xfrm>
        </p:spPr>
        <p:txBody>
          <a:bodyPr/>
          <a:lstStyle/>
          <a:p>
            <a:r>
              <a:rPr lang="en-US" altLang="zh-CN" i="0" dirty="0"/>
              <a:t>2.2 MIPS</a:t>
            </a:r>
            <a:r>
              <a:rPr lang="zh-CN" altLang="en-US" i="0" dirty="0"/>
              <a:t>指令格式简介</a:t>
            </a:r>
          </a:p>
        </p:txBody>
      </p:sp>
      <p:sp>
        <p:nvSpPr>
          <p:cNvPr id="219140" name="Rectangle 4"/>
          <p:cNvSpPr>
            <a:spLocks noGrp="1" noChangeArrowheads="1"/>
          </p:cNvSpPr>
          <p:nvPr>
            <p:ph type="body" sz="half" idx="4294967295"/>
          </p:nvPr>
        </p:nvSpPr>
        <p:spPr>
          <a:xfrm>
            <a:off x="612000" y="900000"/>
            <a:ext cx="10452552" cy="3338606"/>
          </a:xfrm>
        </p:spPr>
        <p:txBody>
          <a:bodyPr/>
          <a:lstStyle/>
          <a:p>
            <a:pPr>
              <a:lnSpc>
                <a:spcPct val="120000"/>
              </a:lnSpc>
              <a:spcBef>
                <a:spcPts val="0"/>
              </a:spcBef>
              <a:spcAft>
                <a:spcPts val="0"/>
              </a:spcAft>
            </a:pPr>
            <a:r>
              <a:rPr lang="en-US" altLang="zh-CN" sz="2000" dirty="0">
                <a:ea typeface="宋体" pitchFamily="2" charset="-122"/>
              </a:rPr>
              <a:t>MIPS </a:t>
            </a:r>
            <a:r>
              <a:rPr lang="zh-CN" altLang="en-US" sz="2000" dirty="0">
                <a:ea typeface="宋体" pitchFamily="2" charset="-122"/>
              </a:rPr>
              <a:t>指令格式</a:t>
            </a:r>
          </a:p>
          <a:p>
            <a:pPr lvl="1">
              <a:lnSpc>
                <a:spcPct val="120000"/>
              </a:lnSpc>
              <a:spcBef>
                <a:spcPts val="0"/>
              </a:spcBef>
              <a:spcAft>
                <a:spcPts val="0"/>
              </a:spcAft>
            </a:pPr>
            <a:r>
              <a:rPr lang="en-US" altLang="zh-CN" sz="2000" dirty="0">
                <a:ea typeface="宋体" pitchFamily="2" charset="-122"/>
              </a:rPr>
              <a:t>Op</a:t>
            </a:r>
            <a:r>
              <a:rPr lang="zh-CN" altLang="en-US" sz="2000" dirty="0">
                <a:ea typeface="宋体" pitchFamily="2" charset="-122"/>
              </a:rPr>
              <a:t>： </a:t>
            </a:r>
            <a:r>
              <a:rPr lang="en-US" altLang="zh-CN" sz="2000" dirty="0">
                <a:ea typeface="宋体" pitchFamily="2" charset="-122"/>
              </a:rPr>
              <a:t>6 bits, </a:t>
            </a:r>
            <a:r>
              <a:rPr lang="en-US" altLang="zh-CN" sz="2000" dirty="0" err="1">
                <a:ea typeface="宋体" pitchFamily="2" charset="-122"/>
              </a:rPr>
              <a:t>Opcdoe</a:t>
            </a:r>
            <a:endParaRPr lang="en-US" altLang="zh-CN" sz="2000" dirty="0">
              <a:ea typeface="宋体" pitchFamily="2" charset="-122"/>
            </a:endParaRPr>
          </a:p>
          <a:p>
            <a:pPr lvl="1">
              <a:lnSpc>
                <a:spcPct val="120000"/>
              </a:lnSpc>
              <a:spcBef>
                <a:spcPts val="0"/>
              </a:spcBef>
              <a:spcAft>
                <a:spcPts val="0"/>
              </a:spcAft>
            </a:pPr>
            <a:r>
              <a:rPr lang="en-US" altLang="zh-CN" sz="2000" dirty="0">
                <a:ea typeface="宋体" pitchFamily="2" charset="-122"/>
              </a:rPr>
              <a:t>Rs: 5 bits, The first register source operand</a:t>
            </a:r>
          </a:p>
          <a:p>
            <a:pPr lvl="1">
              <a:lnSpc>
                <a:spcPct val="120000"/>
              </a:lnSpc>
              <a:spcBef>
                <a:spcPts val="0"/>
              </a:spcBef>
              <a:spcAft>
                <a:spcPts val="0"/>
              </a:spcAft>
            </a:pPr>
            <a:r>
              <a:rPr lang="en-US" altLang="zh-CN" sz="2000" dirty="0" err="1">
                <a:ea typeface="宋体" pitchFamily="2" charset="-122"/>
              </a:rPr>
              <a:t>Rt</a:t>
            </a:r>
            <a:r>
              <a:rPr lang="en-US" altLang="zh-CN" sz="2000" dirty="0">
                <a:ea typeface="宋体" pitchFamily="2" charset="-122"/>
              </a:rPr>
              <a:t>: 5 bits, The second register source operand</a:t>
            </a:r>
          </a:p>
          <a:p>
            <a:pPr lvl="1">
              <a:lnSpc>
                <a:spcPct val="120000"/>
              </a:lnSpc>
              <a:spcBef>
                <a:spcPts val="0"/>
              </a:spcBef>
              <a:spcAft>
                <a:spcPts val="0"/>
              </a:spcAft>
            </a:pPr>
            <a:r>
              <a:rPr lang="en-US" altLang="zh-CN" sz="2000" dirty="0">
                <a:ea typeface="宋体" pitchFamily="2" charset="-122"/>
              </a:rPr>
              <a:t>Rd: 5 bits, The register destination operand</a:t>
            </a:r>
          </a:p>
          <a:p>
            <a:pPr lvl="1">
              <a:lnSpc>
                <a:spcPct val="120000"/>
              </a:lnSpc>
              <a:spcBef>
                <a:spcPts val="0"/>
              </a:spcBef>
              <a:spcAft>
                <a:spcPts val="0"/>
              </a:spcAft>
            </a:pPr>
            <a:r>
              <a:rPr lang="en-US" altLang="zh-CN" sz="2000" dirty="0" err="1">
                <a:ea typeface="宋体" pitchFamily="2" charset="-122"/>
              </a:rPr>
              <a:t>Shamt</a:t>
            </a:r>
            <a:r>
              <a:rPr lang="en-US" altLang="zh-CN" sz="2000" dirty="0">
                <a:ea typeface="宋体" pitchFamily="2" charset="-122"/>
              </a:rPr>
              <a:t>: 5 bits, Shift amount ( shift instruction)</a:t>
            </a:r>
          </a:p>
          <a:p>
            <a:pPr lvl="1">
              <a:lnSpc>
                <a:spcPct val="120000"/>
              </a:lnSpc>
              <a:spcBef>
                <a:spcPts val="0"/>
              </a:spcBef>
              <a:spcAft>
                <a:spcPts val="0"/>
              </a:spcAft>
            </a:pPr>
            <a:r>
              <a:rPr lang="en-US" altLang="zh-CN" sz="2000" dirty="0" err="1">
                <a:ea typeface="宋体" pitchFamily="2" charset="-122"/>
              </a:rPr>
              <a:t>Func</a:t>
            </a:r>
            <a:r>
              <a:rPr lang="en-US" altLang="zh-CN" sz="2000" dirty="0">
                <a:ea typeface="宋体" pitchFamily="2" charset="-122"/>
              </a:rPr>
              <a:t>: 6 bits, function code ( another </a:t>
            </a:r>
            <a:r>
              <a:rPr lang="en-US" altLang="zh-CN" sz="2000" dirty="0" err="1">
                <a:ea typeface="宋体" pitchFamily="2" charset="-122"/>
              </a:rPr>
              <a:t>Opcode</a:t>
            </a:r>
            <a:r>
              <a:rPr lang="en-US" altLang="zh-CN" sz="2000" dirty="0">
                <a:ea typeface="宋体" pitchFamily="2" charset="-122"/>
              </a:rPr>
              <a:t>)</a:t>
            </a:r>
          </a:p>
          <a:p>
            <a:pPr lvl="2">
              <a:lnSpc>
                <a:spcPct val="120000"/>
              </a:lnSpc>
              <a:spcBef>
                <a:spcPts val="0"/>
              </a:spcBef>
              <a:spcAft>
                <a:spcPts val="0"/>
              </a:spcAft>
            </a:pPr>
            <a:r>
              <a:rPr lang="en-US" altLang="zh-CN" sz="2000" dirty="0">
                <a:ea typeface="宋体" pitchFamily="2" charset="-122"/>
              </a:rPr>
              <a:t>R-Type</a:t>
            </a:r>
            <a:r>
              <a:rPr lang="zh-CN" altLang="en-US" sz="2000" dirty="0">
                <a:ea typeface="宋体" pitchFamily="2" charset="-122"/>
              </a:rPr>
              <a:t>指令</a:t>
            </a:r>
            <a:r>
              <a:rPr lang="en-US" altLang="zh-CN" sz="2000" dirty="0">
                <a:ea typeface="宋体" pitchFamily="2" charset="-122"/>
              </a:rPr>
              <a:t>OP</a:t>
            </a:r>
            <a:r>
              <a:rPr lang="zh-CN" altLang="en-US" sz="2000" dirty="0">
                <a:ea typeface="宋体" pitchFamily="2" charset="-122"/>
              </a:rPr>
              <a:t>字段为“</a:t>
            </a:r>
            <a:r>
              <a:rPr lang="en-US" altLang="zh-CN" sz="2000" dirty="0">
                <a:ea typeface="宋体" pitchFamily="2" charset="-122"/>
              </a:rPr>
              <a:t>000000”</a:t>
            </a:r>
            <a:r>
              <a:rPr lang="zh-CN" altLang="en-US" sz="2000" dirty="0">
                <a:ea typeface="宋体" pitchFamily="2" charset="-122"/>
              </a:rPr>
              <a:t>，具体操作由</a:t>
            </a:r>
            <a:r>
              <a:rPr lang="en-US" altLang="zh-CN" sz="2000" dirty="0" err="1">
                <a:ea typeface="宋体" pitchFamily="2" charset="-122"/>
              </a:rPr>
              <a:t>func</a:t>
            </a:r>
            <a:r>
              <a:rPr lang="zh-CN" altLang="en-US" sz="2000" dirty="0">
                <a:ea typeface="宋体" pitchFamily="2" charset="-122"/>
              </a:rPr>
              <a:t>字段给定</a:t>
            </a:r>
            <a:endParaRPr lang="en-US" altLang="zh-CN" sz="2000" dirty="0">
              <a:ea typeface="宋体" pitchFamily="2" charset="-122"/>
            </a:endParaRPr>
          </a:p>
        </p:txBody>
      </p:sp>
      <p:graphicFrame>
        <p:nvGraphicFramePr>
          <p:cNvPr id="219142" name="Object 6"/>
          <p:cNvGraphicFramePr>
            <a:graphicFrameLocks noGrp="1" noChangeAspect="1"/>
          </p:cNvGraphicFramePr>
          <p:nvPr>
            <p:ph sz="half" idx="4294967295"/>
            <p:extLst>
              <p:ext uri="{D42A27DB-BD31-4B8C-83A1-F6EECF244321}">
                <p14:modId xmlns:p14="http://schemas.microsoft.com/office/powerpoint/2010/main" val="3445706094"/>
              </p:ext>
            </p:extLst>
          </p:nvPr>
        </p:nvGraphicFramePr>
        <p:xfrm>
          <a:off x="3857007" y="3972744"/>
          <a:ext cx="6767512" cy="2770187"/>
        </p:xfrm>
        <a:graphic>
          <a:graphicData uri="http://schemas.openxmlformats.org/presentationml/2006/ole">
            <mc:AlternateContent xmlns:mc="http://schemas.openxmlformats.org/markup-compatibility/2006">
              <mc:Choice xmlns:v="urn:schemas-microsoft-com:vml" Requires="v">
                <p:oleObj spid="_x0000_s10420" name="Visio" r:id="rId4" imgW="5797980" imgH="2373342" progId="Visio.Drawing.11">
                  <p:embed/>
                </p:oleObj>
              </mc:Choice>
              <mc:Fallback>
                <p:oleObj name="Visio" r:id="rId4" imgW="5797980" imgH="2373342" progId="Visio.Drawing.11">
                  <p:embed/>
                  <p:pic>
                    <p:nvPicPr>
                      <p:cNvPr id="0" name="Picture 2"/>
                      <p:cNvPicPr>
                        <a:picLocks noChangeAspect="1" noChangeArrowheads="1"/>
                      </p:cNvPicPr>
                      <p:nvPr/>
                    </p:nvPicPr>
                    <p:blipFill>
                      <a:blip r:embed="rId5"/>
                      <a:srcRect/>
                      <a:stretch>
                        <a:fillRect/>
                      </a:stretch>
                    </p:blipFill>
                    <p:spPr bwMode="auto">
                      <a:xfrm>
                        <a:off x="3857007" y="3972744"/>
                        <a:ext cx="6767512" cy="277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1696767" y="4453237"/>
            <a:ext cx="1008112" cy="327782"/>
          </a:xfrm>
          <a:prstGeom prst="rect">
            <a:avLst/>
          </a:prstGeom>
          <a:noFill/>
        </p:spPr>
        <p:txBody>
          <a:bodyPr wrap="square" rtlCol="0">
            <a:spAutoFit/>
          </a:bodyPr>
          <a:lstStyle/>
          <a:p>
            <a:pPr>
              <a:buNone/>
            </a:pPr>
            <a:r>
              <a:rPr lang="en-US" altLang="zh-CN" dirty="0">
                <a:solidFill>
                  <a:schemeClr val="accent2"/>
                </a:solidFill>
              </a:rPr>
              <a:t>R-Type</a:t>
            </a:r>
            <a:endParaRPr lang="zh-CN" altLang="en-US" dirty="0">
              <a:solidFill>
                <a:schemeClr val="accent2"/>
              </a:solidFill>
            </a:endParaRPr>
          </a:p>
        </p:txBody>
      </p:sp>
      <p:sp>
        <p:nvSpPr>
          <p:cNvPr id="6" name="TextBox 5"/>
          <p:cNvSpPr txBox="1"/>
          <p:nvPr/>
        </p:nvSpPr>
        <p:spPr>
          <a:xfrm>
            <a:off x="1696767" y="5389341"/>
            <a:ext cx="1008112" cy="327782"/>
          </a:xfrm>
          <a:prstGeom prst="rect">
            <a:avLst/>
          </a:prstGeom>
          <a:noFill/>
        </p:spPr>
        <p:txBody>
          <a:bodyPr wrap="square" rtlCol="0">
            <a:spAutoFit/>
          </a:bodyPr>
          <a:lstStyle/>
          <a:p>
            <a:pPr>
              <a:buNone/>
            </a:pPr>
            <a:r>
              <a:rPr lang="en-US" altLang="zh-CN" dirty="0">
                <a:solidFill>
                  <a:schemeClr val="accent2"/>
                </a:solidFill>
              </a:rPr>
              <a:t>I-Type</a:t>
            </a:r>
            <a:endParaRPr lang="zh-CN" altLang="en-US" dirty="0">
              <a:solidFill>
                <a:schemeClr val="accent2"/>
              </a:solidFill>
            </a:endParaRPr>
          </a:p>
        </p:txBody>
      </p:sp>
      <p:sp>
        <p:nvSpPr>
          <p:cNvPr id="7" name="TextBox 6"/>
          <p:cNvSpPr txBox="1"/>
          <p:nvPr/>
        </p:nvSpPr>
        <p:spPr>
          <a:xfrm>
            <a:off x="1631504" y="6181429"/>
            <a:ext cx="1108923" cy="327782"/>
          </a:xfrm>
          <a:prstGeom prst="rect">
            <a:avLst/>
          </a:prstGeom>
          <a:noFill/>
        </p:spPr>
        <p:txBody>
          <a:bodyPr wrap="square" rtlCol="0">
            <a:noAutofit/>
          </a:bodyPr>
          <a:lstStyle/>
          <a:p>
            <a:pPr>
              <a:buNone/>
            </a:pPr>
            <a:r>
              <a:rPr lang="en-US" altLang="zh-CN" dirty="0">
                <a:solidFill>
                  <a:schemeClr val="accent2"/>
                </a:solidFill>
              </a:rPr>
              <a:t>J-Type</a:t>
            </a:r>
            <a:endParaRPr lang="zh-CN" altLang="en-US" dirty="0">
              <a:solidFill>
                <a:schemeClr val="accent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21186" name="Rectangle 2"/>
          <p:cNvSpPr>
            <a:spLocks noGrp="1" noChangeArrowheads="1"/>
          </p:cNvSpPr>
          <p:nvPr>
            <p:ph type="title" idx="4294967295"/>
          </p:nvPr>
        </p:nvSpPr>
        <p:spPr>
          <a:xfrm>
            <a:off x="612000" y="252000"/>
            <a:ext cx="5257800" cy="373062"/>
          </a:xfrm>
        </p:spPr>
        <p:txBody>
          <a:bodyPr/>
          <a:lstStyle/>
          <a:p>
            <a:r>
              <a:rPr lang="en-US" altLang="zh-CN" i="0" dirty="0"/>
              <a:t>2.2 MIPS</a:t>
            </a:r>
            <a:r>
              <a:rPr lang="zh-CN" altLang="en-US" i="0" dirty="0"/>
              <a:t>指令格式简介</a:t>
            </a:r>
          </a:p>
        </p:txBody>
      </p:sp>
      <p:sp>
        <p:nvSpPr>
          <p:cNvPr id="221187" name="Rectangle 3"/>
          <p:cNvSpPr>
            <a:spLocks noGrp="1" noChangeArrowheads="1"/>
          </p:cNvSpPr>
          <p:nvPr>
            <p:ph type="body" sz="half" idx="4294967295"/>
          </p:nvPr>
        </p:nvSpPr>
        <p:spPr>
          <a:xfrm>
            <a:off x="612000" y="900000"/>
            <a:ext cx="7488238" cy="420688"/>
          </a:xfrm>
        </p:spPr>
        <p:txBody>
          <a:bodyPr/>
          <a:lstStyle/>
          <a:p>
            <a:r>
              <a:rPr lang="en-US" altLang="zh-CN" dirty="0">
                <a:ea typeface="宋体" pitchFamily="2" charset="-122"/>
              </a:rPr>
              <a:t>MIPS </a:t>
            </a:r>
            <a:r>
              <a:rPr lang="zh-CN" altLang="en-US" dirty="0">
                <a:ea typeface="宋体" pitchFamily="2" charset="-122"/>
              </a:rPr>
              <a:t>寻址方式</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9" y="1387178"/>
            <a:ext cx="6772275"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idx="4294967295"/>
          </p:nvPr>
        </p:nvSpPr>
        <p:spPr>
          <a:xfrm>
            <a:off x="612000" y="252000"/>
            <a:ext cx="5257800" cy="373062"/>
          </a:xfrm>
        </p:spPr>
        <p:txBody>
          <a:bodyPr/>
          <a:lstStyle/>
          <a:p>
            <a:r>
              <a:rPr lang="en-US" altLang="zh-CN" i="0" dirty="0"/>
              <a:t>2.2 MIPS</a:t>
            </a:r>
            <a:r>
              <a:rPr lang="zh-CN" altLang="en-US" i="0" dirty="0"/>
              <a:t>指令格式简介</a:t>
            </a:r>
          </a:p>
        </p:txBody>
      </p:sp>
      <p:sp>
        <p:nvSpPr>
          <p:cNvPr id="222211" name="Rectangle 3"/>
          <p:cNvSpPr>
            <a:spLocks noGrp="1" noChangeArrowheads="1"/>
          </p:cNvSpPr>
          <p:nvPr>
            <p:ph type="body" sz="half" idx="4294967295"/>
          </p:nvPr>
        </p:nvSpPr>
        <p:spPr>
          <a:xfrm>
            <a:off x="612000" y="900000"/>
            <a:ext cx="7993062" cy="1206500"/>
          </a:xfrm>
        </p:spPr>
        <p:txBody>
          <a:bodyPr/>
          <a:lstStyle/>
          <a:p>
            <a:pPr>
              <a:lnSpc>
                <a:spcPct val="125000"/>
              </a:lnSpc>
              <a:spcBef>
                <a:spcPts val="0"/>
              </a:spcBef>
              <a:spcAft>
                <a:spcPts val="0"/>
              </a:spcAft>
            </a:pPr>
            <a:r>
              <a:rPr lang="en-US" altLang="zh-CN" dirty="0">
                <a:ea typeface="宋体" pitchFamily="2" charset="-122"/>
              </a:rPr>
              <a:t>R-Type</a:t>
            </a:r>
            <a:r>
              <a:rPr lang="zh-CN" altLang="en-US" dirty="0">
                <a:ea typeface="宋体" pitchFamily="2" charset="-122"/>
              </a:rPr>
              <a:t>指令编码示例</a:t>
            </a:r>
            <a:endParaRPr lang="en-US" altLang="zh-CN" dirty="0">
              <a:ea typeface="宋体" pitchFamily="2" charset="-122"/>
            </a:endParaRPr>
          </a:p>
          <a:p>
            <a:pPr lvl="1">
              <a:lnSpc>
                <a:spcPct val="125000"/>
              </a:lnSpc>
              <a:spcBef>
                <a:spcPts val="0"/>
              </a:spcBef>
              <a:spcAft>
                <a:spcPts val="0"/>
              </a:spcAft>
            </a:pPr>
            <a:r>
              <a:rPr lang="zh-CN" altLang="en-US" sz="2000" dirty="0">
                <a:ea typeface="宋体" pitchFamily="2" charset="-122"/>
              </a:rPr>
              <a:t>指令：</a:t>
            </a:r>
            <a:r>
              <a:rPr lang="en-US" altLang="zh-CN" sz="2000" dirty="0">
                <a:solidFill>
                  <a:schemeClr val="accent2"/>
                </a:solidFill>
                <a:ea typeface="宋体" pitchFamily="2" charset="-122"/>
              </a:rPr>
              <a:t>add  $t0, $s1, $s2 ;  t0 </a:t>
            </a:r>
            <a:r>
              <a:rPr lang="en-US" altLang="zh-CN" sz="2000" dirty="0">
                <a:solidFill>
                  <a:schemeClr val="accent2"/>
                </a:solidFill>
                <a:ea typeface="宋体" pitchFamily="2" charset="-122"/>
                <a:sym typeface="Wingdings" pitchFamily="2" charset="2"/>
              </a:rPr>
              <a:t> (S1) + (s2) ;</a:t>
            </a:r>
            <a:r>
              <a:rPr lang="en-US" altLang="zh-CN" sz="2000" b="0" dirty="0"/>
              <a:t> ADD </a:t>
            </a:r>
            <a:r>
              <a:rPr lang="en-US" altLang="zh-CN" sz="2000" b="0" dirty="0" err="1"/>
              <a:t>rd</a:t>
            </a:r>
            <a:r>
              <a:rPr lang="en-US" altLang="zh-CN" sz="2000" b="0" dirty="0"/>
              <a:t>, </a:t>
            </a:r>
            <a:r>
              <a:rPr lang="en-US" altLang="zh-CN" sz="2000" b="0" dirty="0" err="1"/>
              <a:t>rs</a:t>
            </a:r>
            <a:r>
              <a:rPr lang="en-US" altLang="zh-CN" sz="2000" b="0" dirty="0"/>
              <a:t>, </a:t>
            </a:r>
            <a:r>
              <a:rPr lang="en-US" altLang="zh-CN" sz="2000" b="0" dirty="0" err="1"/>
              <a:t>rt</a:t>
            </a:r>
            <a:endParaRPr lang="en-US" altLang="zh-CN" sz="2000" dirty="0">
              <a:solidFill>
                <a:schemeClr val="accent2"/>
              </a:solidFill>
              <a:ea typeface="宋体" pitchFamily="2" charset="-122"/>
            </a:endParaRPr>
          </a:p>
          <a:p>
            <a:pPr lvl="1">
              <a:lnSpc>
                <a:spcPct val="125000"/>
              </a:lnSpc>
              <a:spcBef>
                <a:spcPts val="0"/>
              </a:spcBef>
              <a:spcAft>
                <a:spcPts val="0"/>
              </a:spcAft>
            </a:pPr>
            <a:endParaRPr lang="en-US" altLang="zh-CN" dirty="0">
              <a:solidFill>
                <a:schemeClr val="accent2"/>
              </a:solidFill>
              <a:ea typeface="宋体" pitchFamily="2" charset="-122"/>
            </a:endParaRPr>
          </a:p>
        </p:txBody>
      </p:sp>
      <p:sp>
        <p:nvSpPr>
          <p:cNvPr id="2" name="TextBox 1"/>
          <p:cNvSpPr txBox="1"/>
          <p:nvPr/>
        </p:nvSpPr>
        <p:spPr>
          <a:xfrm>
            <a:off x="3709560" y="4437112"/>
            <a:ext cx="4320480" cy="2277547"/>
          </a:xfrm>
          <a:prstGeom prst="rect">
            <a:avLst/>
          </a:prstGeom>
          <a:noFill/>
        </p:spPr>
        <p:txBody>
          <a:bodyPr wrap="square" rtlCol="0">
            <a:spAutoFit/>
          </a:bodyPr>
          <a:lstStyle/>
          <a:p>
            <a:pPr marL="285750" indent="-285750">
              <a:buFont typeface="Arial" pitchFamily="34" charset="0"/>
              <a:buChar char="−"/>
            </a:pPr>
            <a:r>
              <a:rPr lang="en-US" altLang="zh-CN" sz="2000" b="0" dirty="0"/>
              <a:t>Op = 000000</a:t>
            </a:r>
            <a:r>
              <a:rPr lang="zh-CN" altLang="en-US" sz="2000" b="0" dirty="0"/>
              <a:t>（表示</a:t>
            </a:r>
            <a:r>
              <a:rPr lang="en-US" altLang="zh-CN" sz="2000" b="0" dirty="0"/>
              <a:t>R-Type)</a:t>
            </a:r>
          </a:p>
          <a:p>
            <a:pPr marL="285750" indent="-285750">
              <a:buFont typeface="Arial" pitchFamily="34" charset="0"/>
              <a:buChar char="−"/>
            </a:pPr>
            <a:r>
              <a:rPr lang="en-US" altLang="zh-CN" sz="2000" b="0" dirty="0" err="1"/>
              <a:t>Func</a:t>
            </a:r>
            <a:r>
              <a:rPr lang="en-US" altLang="zh-CN" sz="2000" b="0" dirty="0"/>
              <a:t> = 100000</a:t>
            </a:r>
            <a:r>
              <a:rPr lang="zh-CN" altLang="en-US" sz="2000" b="0" dirty="0"/>
              <a:t>（表示</a:t>
            </a:r>
            <a:r>
              <a:rPr lang="en-US" altLang="zh-CN" sz="2000" b="0" dirty="0"/>
              <a:t>add</a:t>
            </a:r>
            <a:r>
              <a:rPr lang="zh-CN" altLang="en-US" sz="2000" b="0" dirty="0"/>
              <a:t>）</a:t>
            </a:r>
            <a:endParaRPr lang="en-US" altLang="zh-CN" sz="2000" b="0" dirty="0"/>
          </a:p>
          <a:p>
            <a:pPr marL="285750" indent="-285750">
              <a:buFont typeface="Arial" pitchFamily="34" charset="0"/>
              <a:buChar char="−"/>
            </a:pPr>
            <a:r>
              <a:rPr lang="en-US" altLang="zh-CN" sz="2000" b="0" dirty="0"/>
              <a:t>Rs = 10001</a:t>
            </a:r>
            <a:r>
              <a:rPr lang="zh-CN" altLang="en-US" sz="2000" b="0" dirty="0"/>
              <a:t>（表示</a:t>
            </a:r>
            <a:r>
              <a:rPr lang="en-US" altLang="zh-CN" sz="2000" b="0" dirty="0"/>
              <a:t>s1</a:t>
            </a:r>
            <a:r>
              <a:rPr lang="zh-CN" altLang="en-US" sz="2000" b="0" dirty="0"/>
              <a:t>）</a:t>
            </a:r>
            <a:endParaRPr lang="en-US" altLang="zh-CN" sz="2000" b="0" dirty="0"/>
          </a:p>
          <a:p>
            <a:pPr marL="285750" indent="-285750">
              <a:buFont typeface="Arial" pitchFamily="34" charset="0"/>
              <a:buChar char="−"/>
            </a:pPr>
            <a:r>
              <a:rPr lang="en-US" altLang="zh-CN" sz="2000" b="0" dirty="0" err="1"/>
              <a:t>Rt</a:t>
            </a:r>
            <a:r>
              <a:rPr lang="en-US" altLang="zh-CN" sz="2000" b="0" dirty="0"/>
              <a:t> = 10010</a:t>
            </a:r>
            <a:r>
              <a:rPr lang="zh-CN" altLang="en-US" sz="2000" b="0" dirty="0"/>
              <a:t>（表示</a:t>
            </a:r>
            <a:r>
              <a:rPr lang="en-US" altLang="zh-CN" sz="2000" b="0" dirty="0"/>
              <a:t>s2</a:t>
            </a:r>
            <a:r>
              <a:rPr lang="zh-CN" altLang="en-US" sz="2000" b="0" dirty="0"/>
              <a:t>）</a:t>
            </a:r>
            <a:endParaRPr lang="en-US" altLang="zh-CN" sz="2000" b="0" dirty="0"/>
          </a:p>
          <a:p>
            <a:pPr marL="285750" indent="-285750">
              <a:buFont typeface="Arial" pitchFamily="34" charset="0"/>
              <a:buChar char="−"/>
            </a:pPr>
            <a:r>
              <a:rPr lang="en-US" altLang="zh-CN" sz="2000" b="0" dirty="0"/>
              <a:t>Rd = 01000</a:t>
            </a:r>
            <a:r>
              <a:rPr lang="zh-CN" altLang="en-US" sz="2000" b="0" dirty="0"/>
              <a:t>（表示</a:t>
            </a:r>
            <a:r>
              <a:rPr lang="en-US" altLang="zh-CN" sz="2000" b="0" dirty="0"/>
              <a:t>t0</a:t>
            </a:r>
            <a:r>
              <a:rPr lang="zh-CN" altLang="en-US" sz="2000" b="0" dirty="0"/>
              <a:t>）</a:t>
            </a:r>
            <a:endParaRPr lang="en-US" altLang="zh-CN" sz="2000" b="0" dirty="0"/>
          </a:p>
          <a:p>
            <a:pPr marL="285750" indent="-285750">
              <a:buFont typeface="Arial" pitchFamily="34" charset="0"/>
              <a:buChar char="−"/>
            </a:pPr>
            <a:r>
              <a:rPr lang="en-US" altLang="zh-CN" sz="2000" b="0" dirty="0" err="1"/>
              <a:t>Shamt</a:t>
            </a:r>
            <a:r>
              <a:rPr lang="en-US" altLang="zh-CN" sz="2000" b="0" dirty="0"/>
              <a:t>=00000</a:t>
            </a:r>
            <a:r>
              <a:rPr lang="zh-CN" altLang="en-US" sz="2000" b="0" dirty="0"/>
              <a:t>（表示没有移位）</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00" y="1772817"/>
            <a:ext cx="681990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503712" y="3973091"/>
            <a:ext cx="6487738" cy="327782"/>
          </a:xfrm>
          <a:prstGeom prst="rect">
            <a:avLst/>
          </a:prstGeom>
          <a:noFill/>
        </p:spPr>
        <p:txBody>
          <a:bodyPr wrap="none" rtlCol="0">
            <a:spAutoFit/>
          </a:bodyPr>
          <a:lstStyle/>
          <a:p>
            <a:pPr>
              <a:buNone/>
            </a:pPr>
            <a:r>
              <a:rPr lang="en-US" altLang="zh-CN" dirty="0"/>
              <a:t>(0000 0010 0011 0010 0100 0000 0010 0000)</a:t>
            </a:r>
            <a:r>
              <a:rPr lang="en-US" altLang="zh-CN" baseline="-25000" dirty="0"/>
              <a:t>2</a:t>
            </a:r>
            <a:r>
              <a:rPr lang="en-US" altLang="zh-CN" dirty="0"/>
              <a:t>= 0x02324020</a:t>
            </a:r>
            <a:endParaRPr lang="zh-CN" altLang="en-US" dirty="0"/>
          </a:p>
        </p:txBody>
      </p:sp>
    </p:spTree>
    <p:extLst>
      <p:ext uri="{BB962C8B-B14F-4D97-AF65-F5344CB8AC3E}">
        <p14:creationId xmlns:p14="http://schemas.microsoft.com/office/powerpoint/2010/main" val="34930102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idx="4294967295"/>
          </p:nvPr>
        </p:nvSpPr>
        <p:spPr>
          <a:xfrm>
            <a:off x="612000" y="252000"/>
            <a:ext cx="5257800" cy="373062"/>
          </a:xfrm>
        </p:spPr>
        <p:txBody>
          <a:bodyPr/>
          <a:lstStyle/>
          <a:p>
            <a:r>
              <a:rPr lang="en-US" altLang="zh-CN" i="0" dirty="0"/>
              <a:t>2.2 MIPS</a:t>
            </a:r>
            <a:r>
              <a:rPr lang="zh-CN" altLang="en-US" i="0" dirty="0"/>
              <a:t>指令格式简介</a:t>
            </a:r>
            <a:r>
              <a:rPr lang="en-US" altLang="zh-CN" i="0" dirty="0"/>
              <a:t>--</a:t>
            </a:r>
            <a:r>
              <a:rPr lang="zh-CN" altLang="en-US" i="0" dirty="0"/>
              <a:t>指令类型</a:t>
            </a:r>
          </a:p>
        </p:txBody>
      </p:sp>
      <p:sp>
        <p:nvSpPr>
          <p:cNvPr id="222211" name="Rectangle 3"/>
          <p:cNvSpPr>
            <a:spLocks noGrp="1" noChangeArrowheads="1"/>
          </p:cNvSpPr>
          <p:nvPr>
            <p:ph type="body" sz="half" idx="4294967295"/>
          </p:nvPr>
        </p:nvSpPr>
        <p:spPr>
          <a:xfrm>
            <a:off x="612000" y="900000"/>
            <a:ext cx="11100624" cy="6585008"/>
          </a:xfrm>
        </p:spPr>
        <p:txBody>
          <a:bodyPr/>
          <a:lstStyle/>
          <a:p>
            <a:pPr>
              <a:lnSpc>
                <a:spcPct val="120000"/>
              </a:lnSpc>
              <a:spcBef>
                <a:spcPts val="0"/>
              </a:spcBef>
              <a:spcAft>
                <a:spcPts val="0"/>
              </a:spcAft>
            </a:pPr>
            <a:r>
              <a:rPr lang="en-US" altLang="zh-CN" dirty="0">
                <a:ea typeface="宋体" pitchFamily="2" charset="-122"/>
              </a:rPr>
              <a:t>Load/Store(</a:t>
            </a:r>
            <a:r>
              <a:rPr lang="zh-CN" altLang="en-US" dirty="0">
                <a:ea typeface="宋体" pitchFamily="2" charset="-122"/>
              </a:rPr>
              <a:t>取数</a:t>
            </a:r>
            <a:r>
              <a:rPr lang="en-US" altLang="zh-CN" dirty="0">
                <a:ea typeface="宋体" pitchFamily="2" charset="-122"/>
              </a:rPr>
              <a:t>/</a:t>
            </a:r>
            <a:r>
              <a:rPr lang="zh-CN" altLang="en-US" dirty="0">
                <a:ea typeface="宋体" pitchFamily="2" charset="-122"/>
              </a:rPr>
              <a:t>存储）指令</a:t>
            </a:r>
            <a:endParaRPr lang="en-US" altLang="zh-CN" dirty="0">
              <a:ea typeface="宋体" pitchFamily="2" charset="-122"/>
            </a:endParaRPr>
          </a:p>
          <a:p>
            <a:pPr lvl="1">
              <a:lnSpc>
                <a:spcPct val="120000"/>
              </a:lnSpc>
              <a:spcBef>
                <a:spcPts val="0"/>
              </a:spcBef>
              <a:spcAft>
                <a:spcPts val="0"/>
              </a:spcAft>
            </a:pPr>
            <a:r>
              <a:rPr lang="en-US" altLang="zh-CN" sz="2200" dirty="0">
                <a:ea typeface="宋体" pitchFamily="2" charset="-122"/>
              </a:rPr>
              <a:t>I-Type</a:t>
            </a:r>
            <a:r>
              <a:rPr lang="zh-CN" altLang="en-US" sz="2200" dirty="0">
                <a:ea typeface="宋体" pitchFamily="2" charset="-122"/>
              </a:rPr>
              <a:t>指令，存储器与通用寄存器之间传送数据</a:t>
            </a:r>
            <a:endParaRPr lang="en-US" altLang="zh-CN" sz="2200" dirty="0">
              <a:ea typeface="宋体" pitchFamily="2" charset="-122"/>
            </a:endParaRPr>
          </a:p>
          <a:p>
            <a:pPr lvl="1">
              <a:lnSpc>
                <a:spcPct val="120000"/>
              </a:lnSpc>
              <a:spcBef>
                <a:spcPts val="0"/>
              </a:spcBef>
              <a:spcAft>
                <a:spcPts val="0"/>
              </a:spcAft>
            </a:pPr>
            <a:r>
              <a:rPr lang="zh-CN" altLang="en-US" sz="2200" dirty="0">
                <a:ea typeface="宋体" pitchFamily="2" charset="-122"/>
              </a:rPr>
              <a:t>支持唯一的寻址方式：</a:t>
            </a:r>
            <a:r>
              <a:rPr lang="en-US" altLang="zh-CN" sz="2200" dirty="0" err="1">
                <a:ea typeface="宋体" pitchFamily="2" charset="-122"/>
              </a:rPr>
              <a:t>Base+Index</a:t>
            </a:r>
            <a:endParaRPr lang="en-US" altLang="zh-CN" sz="2200" dirty="0">
              <a:ea typeface="宋体" pitchFamily="2" charset="-122"/>
            </a:endParaRPr>
          </a:p>
          <a:p>
            <a:pPr lvl="1">
              <a:lnSpc>
                <a:spcPct val="120000"/>
              </a:lnSpc>
              <a:spcBef>
                <a:spcPts val="0"/>
              </a:spcBef>
              <a:spcAft>
                <a:spcPts val="0"/>
              </a:spcAft>
            </a:pPr>
            <a:r>
              <a:rPr lang="zh-CN" altLang="en-US" sz="2200" dirty="0">
                <a:ea typeface="宋体" pitchFamily="2" charset="-122"/>
              </a:rPr>
              <a:t>取数指令：</a:t>
            </a:r>
            <a:r>
              <a:rPr lang="en-US" altLang="zh-CN" sz="2200" dirty="0">
                <a:ea typeface="宋体" pitchFamily="2" charset="-122"/>
              </a:rPr>
              <a:t>LB</a:t>
            </a:r>
            <a:r>
              <a:rPr lang="zh-CN" altLang="en-US" sz="2200" dirty="0">
                <a:ea typeface="宋体" pitchFamily="2" charset="-122"/>
              </a:rPr>
              <a:t>（取字节）、</a:t>
            </a:r>
            <a:r>
              <a:rPr lang="en-US" altLang="zh-CN" sz="2200" dirty="0">
                <a:ea typeface="宋体" pitchFamily="2" charset="-122"/>
              </a:rPr>
              <a:t>LBU</a:t>
            </a:r>
            <a:r>
              <a:rPr lang="zh-CN" altLang="en-US" sz="2200" dirty="0">
                <a:ea typeface="宋体" pitchFamily="2" charset="-122"/>
              </a:rPr>
              <a:t>（取不带符号字节）、</a:t>
            </a:r>
            <a:r>
              <a:rPr lang="en-US" altLang="zh-CN" sz="2200" dirty="0">
                <a:ea typeface="宋体" pitchFamily="2" charset="-122"/>
              </a:rPr>
              <a:t>LH</a:t>
            </a:r>
            <a:r>
              <a:rPr lang="zh-CN" altLang="en-US" sz="2200" dirty="0">
                <a:ea typeface="宋体" pitchFamily="2" charset="-122"/>
              </a:rPr>
              <a:t>（取半字）、</a:t>
            </a:r>
            <a:r>
              <a:rPr lang="en-US" altLang="zh-CN" sz="2200" dirty="0">
                <a:ea typeface="宋体" pitchFamily="2" charset="-122"/>
              </a:rPr>
              <a:t>LHU</a:t>
            </a:r>
            <a:r>
              <a:rPr lang="zh-CN" altLang="en-US" sz="2200" dirty="0">
                <a:ea typeface="宋体" pitchFamily="2" charset="-122"/>
              </a:rPr>
              <a:t>（取不带符号的半字）、</a:t>
            </a:r>
            <a:r>
              <a:rPr lang="en-US" altLang="zh-CN" sz="2200" dirty="0">
                <a:ea typeface="宋体" pitchFamily="2" charset="-122"/>
              </a:rPr>
              <a:t>LW</a:t>
            </a:r>
            <a:r>
              <a:rPr lang="zh-CN" altLang="en-US" sz="2200" dirty="0">
                <a:ea typeface="宋体" pitchFamily="2" charset="-122"/>
              </a:rPr>
              <a:t>（取字）、</a:t>
            </a:r>
            <a:r>
              <a:rPr lang="en-US" altLang="zh-CN" sz="2200" dirty="0">
                <a:ea typeface="宋体" pitchFamily="2" charset="-122"/>
              </a:rPr>
              <a:t>LWL</a:t>
            </a:r>
            <a:r>
              <a:rPr lang="zh-CN" altLang="en-US" sz="2200" dirty="0">
                <a:ea typeface="宋体" pitchFamily="2" charset="-122"/>
              </a:rPr>
              <a:t>、</a:t>
            </a:r>
            <a:r>
              <a:rPr lang="en-US" altLang="zh-CN" sz="2200" dirty="0">
                <a:ea typeface="宋体" pitchFamily="2" charset="-122"/>
              </a:rPr>
              <a:t>LWR</a:t>
            </a:r>
          </a:p>
          <a:p>
            <a:pPr lvl="1">
              <a:lnSpc>
                <a:spcPct val="120000"/>
              </a:lnSpc>
              <a:spcBef>
                <a:spcPts val="0"/>
              </a:spcBef>
              <a:spcAft>
                <a:spcPts val="0"/>
              </a:spcAft>
            </a:pPr>
            <a:r>
              <a:rPr lang="zh-CN" altLang="en-US" sz="2200" dirty="0">
                <a:ea typeface="宋体" pitchFamily="2" charset="-122"/>
              </a:rPr>
              <a:t>存储指令：</a:t>
            </a:r>
            <a:r>
              <a:rPr lang="en-US" altLang="zh-CN" sz="2200" dirty="0">
                <a:ea typeface="宋体" pitchFamily="2" charset="-122"/>
              </a:rPr>
              <a:t>SB</a:t>
            </a:r>
            <a:r>
              <a:rPr lang="zh-CN" altLang="en-US" sz="2200" dirty="0">
                <a:ea typeface="宋体" pitchFamily="2" charset="-122"/>
              </a:rPr>
              <a:t>（存字节）、</a:t>
            </a:r>
            <a:r>
              <a:rPr lang="en-US" altLang="zh-CN" sz="2200" dirty="0">
                <a:ea typeface="宋体" pitchFamily="2" charset="-122"/>
              </a:rPr>
              <a:t>SH</a:t>
            </a:r>
            <a:r>
              <a:rPr lang="zh-CN" altLang="en-US" sz="2200" dirty="0">
                <a:ea typeface="宋体" pitchFamily="2" charset="-122"/>
              </a:rPr>
              <a:t>（存半字）、</a:t>
            </a:r>
            <a:r>
              <a:rPr lang="en-US" altLang="zh-CN" sz="2200" dirty="0">
                <a:ea typeface="宋体" pitchFamily="2" charset="-122"/>
              </a:rPr>
              <a:t>SW</a:t>
            </a:r>
            <a:r>
              <a:rPr lang="zh-CN" altLang="en-US" sz="2200" dirty="0">
                <a:ea typeface="宋体" pitchFamily="2" charset="-122"/>
              </a:rPr>
              <a:t>（存字）、</a:t>
            </a:r>
            <a:r>
              <a:rPr lang="en-US" altLang="zh-CN" sz="2200" dirty="0">
                <a:ea typeface="宋体" pitchFamily="2" charset="-122"/>
              </a:rPr>
              <a:t>SWL</a:t>
            </a:r>
            <a:r>
              <a:rPr lang="zh-CN" altLang="en-US" sz="2200" dirty="0">
                <a:ea typeface="宋体" pitchFamily="2" charset="-122"/>
              </a:rPr>
              <a:t>、</a:t>
            </a:r>
            <a:r>
              <a:rPr lang="en-US" altLang="zh-CN" sz="2200" dirty="0">
                <a:ea typeface="宋体" pitchFamily="2" charset="-122"/>
              </a:rPr>
              <a:t>SWR</a:t>
            </a:r>
          </a:p>
          <a:p>
            <a:pPr>
              <a:lnSpc>
                <a:spcPct val="120000"/>
              </a:lnSpc>
              <a:spcBef>
                <a:spcPts val="0"/>
              </a:spcBef>
              <a:spcAft>
                <a:spcPts val="0"/>
              </a:spcAft>
            </a:pPr>
            <a:r>
              <a:rPr lang="zh-CN" altLang="en-US" dirty="0">
                <a:ea typeface="宋体" pitchFamily="2" charset="-122"/>
              </a:rPr>
              <a:t>运算指令</a:t>
            </a:r>
            <a:endParaRPr lang="en-US" altLang="zh-CN" dirty="0">
              <a:ea typeface="宋体" pitchFamily="2" charset="-122"/>
            </a:endParaRPr>
          </a:p>
          <a:p>
            <a:pPr lvl="1">
              <a:lnSpc>
                <a:spcPct val="120000"/>
              </a:lnSpc>
              <a:spcBef>
                <a:spcPts val="0"/>
              </a:spcBef>
              <a:spcAft>
                <a:spcPts val="0"/>
              </a:spcAft>
            </a:pPr>
            <a:r>
              <a:rPr lang="en-US" altLang="zh-CN" sz="2200" dirty="0">
                <a:ea typeface="宋体" pitchFamily="2" charset="-122"/>
              </a:rPr>
              <a:t>R-Type</a:t>
            </a:r>
            <a:r>
              <a:rPr lang="zh-CN" altLang="en-US" sz="2200" dirty="0">
                <a:ea typeface="宋体" pitchFamily="2" charset="-122"/>
              </a:rPr>
              <a:t>指令（两个源操作数都是寄存器操作数）</a:t>
            </a:r>
            <a:endParaRPr lang="en-US" altLang="zh-CN" sz="2200" dirty="0">
              <a:ea typeface="宋体" pitchFamily="2" charset="-122"/>
            </a:endParaRPr>
          </a:p>
          <a:p>
            <a:pPr lvl="1">
              <a:lnSpc>
                <a:spcPct val="120000"/>
              </a:lnSpc>
              <a:spcBef>
                <a:spcPts val="0"/>
              </a:spcBef>
              <a:spcAft>
                <a:spcPts val="0"/>
              </a:spcAft>
            </a:pPr>
            <a:r>
              <a:rPr lang="zh-CN" altLang="en-US" sz="2200" dirty="0">
                <a:ea typeface="宋体" pitchFamily="2" charset="-122"/>
              </a:rPr>
              <a:t> </a:t>
            </a:r>
            <a:r>
              <a:rPr lang="en-US" altLang="zh-CN" sz="2200" dirty="0">
                <a:ea typeface="宋体" pitchFamily="2" charset="-122"/>
              </a:rPr>
              <a:t>I </a:t>
            </a:r>
            <a:r>
              <a:rPr lang="zh-CN" altLang="en-US" sz="2200" dirty="0">
                <a:ea typeface="宋体" pitchFamily="2" charset="-122"/>
              </a:rPr>
              <a:t>类型指令（一个源操作数是寄存器操作数，一个源操作数是</a:t>
            </a:r>
            <a:r>
              <a:rPr lang="en-US" altLang="zh-CN" sz="2200" dirty="0">
                <a:ea typeface="宋体" pitchFamily="2" charset="-122"/>
              </a:rPr>
              <a:t>16</a:t>
            </a:r>
            <a:r>
              <a:rPr lang="zh-CN" altLang="en-US" sz="2200" dirty="0">
                <a:ea typeface="宋体" pitchFamily="2" charset="-122"/>
              </a:rPr>
              <a:t>位立即数），目的操作数是寄存器。</a:t>
            </a:r>
            <a:endParaRPr lang="en-US" altLang="zh-CN" sz="2200" dirty="0">
              <a:ea typeface="宋体" pitchFamily="2" charset="-122"/>
            </a:endParaRPr>
          </a:p>
          <a:p>
            <a:pPr lvl="1">
              <a:lnSpc>
                <a:spcPct val="120000"/>
              </a:lnSpc>
              <a:spcBef>
                <a:spcPts val="0"/>
              </a:spcBef>
              <a:spcAft>
                <a:spcPts val="0"/>
              </a:spcAft>
            </a:pPr>
            <a:r>
              <a:rPr lang="en-US" altLang="zh-CN" sz="2200" dirty="0">
                <a:ea typeface="宋体" pitchFamily="2" charset="-122"/>
              </a:rPr>
              <a:t>3</a:t>
            </a:r>
            <a:r>
              <a:rPr lang="zh-CN" altLang="en-US" sz="2200" dirty="0">
                <a:ea typeface="宋体" pitchFamily="2" charset="-122"/>
              </a:rPr>
              <a:t>操作数寄存器型指令</a:t>
            </a:r>
            <a:endParaRPr lang="en-US" altLang="zh-CN" sz="2200" dirty="0">
              <a:ea typeface="宋体" pitchFamily="2" charset="-122"/>
            </a:endParaRPr>
          </a:p>
          <a:p>
            <a:pPr lvl="1">
              <a:lnSpc>
                <a:spcPct val="120000"/>
              </a:lnSpc>
              <a:spcBef>
                <a:spcPts val="0"/>
              </a:spcBef>
              <a:spcAft>
                <a:spcPts val="0"/>
              </a:spcAft>
            </a:pPr>
            <a:r>
              <a:rPr lang="zh-CN" altLang="en-US" sz="2200" dirty="0">
                <a:ea typeface="宋体" pitchFamily="2" charset="-122"/>
              </a:rPr>
              <a:t>移位指令</a:t>
            </a:r>
            <a:endParaRPr lang="en-US" altLang="zh-CN" sz="2200" dirty="0">
              <a:ea typeface="宋体" pitchFamily="2" charset="-122"/>
            </a:endParaRPr>
          </a:p>
          <a:p>
            <a:pPr lvl="1">
              <a:lnSpc>
                <a:spcPct val="120000"/>
              </a:lnSpc>
              <a:spcBef>
                <a:spcPts val="0"/>
              </a:spcBef>
              <a:spcAft>
                <a:spcPts val="0"/>
              </a:spcAft>
            </a:pPr>
            <a:r>
              <a:rPr lang="zh-CN" altLang="en-US" sz="2200" dirty="0">
                <a:ea typeface="宋体" pitchFamily="2" charset="-122"/>
              </a:rPr>
              <a:t>乘</a:t>
            </a:r>
            <a:r>
              <a:rPr lang="en-US" altLang="zh-CN" sz="2200" dirty="0">
                <a:ea typeface="宋体" pitchFamily="2" charset="-122"/>
              </a:rPr>
              <a:t>/</a:t>
            </a:r>
            <a:r>
              <a:rPr lang="zh-CN" altLang="en-US" sz="2200" dirty="0">
                <a:ea typeface="宋体" pitchFamily="2" charset="-122"/>
              </a:rPr>
              <a:t>除指令</a:t>
            </a:r>
            <a:endParaRPr lang="en-US" altLang="zh-CN" sz="2200" dirty="0">
              <a:ea typeface="宋体" pitchFamily="2" charset="-122"/>
            </a:endParaRPr>
          </a:p>
          <a:p>
            <a:pPr lvl="1">
              <a:lnSpc>
                <a:spcPct val="120000"/>
              </a:lnSpc>
              <a:spcBef>
                <a:spcPts val="0"/>
              </a:spcBef>
              <a:spcAft>
                <a:spcPts val="0"/>
              </a:spcAft>
            </a:pPr>
            <a:r>
              <a:rPr lang="en-US" altLang="zh-CN" sz="2200" dirty="0">
                <a:ea typeface="宋体" pitchFamily="2" charset="-122"/>
              </a:rPr>
              <a:t>ALU</a:t>
            </a:r>
            <a:r>
              <a:rPr lang="zh-CN" altLang="en-US" sz="2200" dirty="0">
                <a:ea typeface="宋体" pitchFamily="2" charset="-122"/>
              </a:rPr>
              <a:t>立即执行</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idx="4294967295"/>
          </p:nvPr>
        </p:nvSpPr>
        <p:spPr>
          <a:xfrm>
            <a:off x="612000" y="252000"/>
            <a:ext cx="5257800" cy="373062"/>
          </a:xfrm>
        </p:spPr>
        <p:txBody>
          <a:bodyPr/>
          <a:lstStyle/>
          <a:p>
            <a:r>
              <a:rPr lang="en-US" altLang="zh-CN" i="0" dirty="0"/>
              <a:t>2.2 MIPS</a:t>
            </a:r>
            <a:r>
              <a:rPr lang="zh-CN" altLang="en-US" i="0" dirty="0"/>
              <a:t>指令格式简介</a:t>
            </a:r>
            <a:r>
              <a:rPr lang="en-US" altLang="zh-CN" i="0" dirty="0"/>
              <a:t>--</a:t>
            </a:r>
            <a:r>
              <a:rPr lang="zh-CN" altLang="en-US" i="0" dirty="0"/>
              <a:t>指令类型</a:t>
            </a:r>
          </a:p>
        </p:txBody>
      </p:sp>
      <p:sp>
        <p:nvSpPr>
          <p:cNvPr id="222211" name="Rectangle 3"/>
          <p:cNvSpPr>
            <a:spLocks noGrp="1" noChangeArrowheads="1"/>
          </p:cNvSpPr>
          <p:nvPr>
            <p:ph type="body" sz="half" idx="4294967295"/>
          </p:nvPr>
        </p:nvSpPr>
        <p:spPr>
          <a:xfrm>
            <a:off x="612000" y="900000"/>
            <a:ext cx="10668576" cy="6166303"/>
          </a:xfrm>
        </p:spPr>
        <p:txBody>
          <a:bodyPr/>
          <a:lstStyle/>
          <a:p>
            <a:pPr>
              <a:lnSpc>
                <a:spcPct val="125000"/>
              </a:lnSpc>
              <a:spcBef>
                <a:spcPts val="0"/>
              </a:spcBef>
              <a:spcAft>
                <a:spcPts val="0"/>
              </a:spcAft>
            </a:pPr>
            <a:r>
              <a:rPr lang="zh-CN" altLang="en-US" dirty="0">
                <a:ea typeface="宋体" pitchFamily="2" charset="-122"/>
              </a:rPr>
              <a:t>无条件跳转和条件转移指令：控制程序执行顺序</a:t>
            </a:r>
            <a:endParaRPr lang="en-US" altLang="zh-CN" dirty="0">
              <a:ea typeface="宋体" pitchFamily="2" charset="-122"/>
            </a:endParaRPr>
          </a:p>
          <a:p>
            <a:pPr lvl="1">
              <a:lnSpc>
                <a:spcPct val="125000"/>
              </a:lnSpc>
              <a:spcBef>
                <a:spcPts val="0"/>
              </a:spcBef>
              <a:spcAft>
                <a:spcPts val="0"/>
              </a:spcAft>
            </a:pPr>
            <a:r>
              <a:rPr lang="zh-CN" altLang="en-US" sz="2000" dirty="0">
                <a:ea typeface="宋体" pitchFamily="2" charset="-122"/>
              </a:rPr>
              <a:t>无条件跳转指令：</a:t>
            </a:r>
            <a:r>
              <a:rPr lang="en-US" altLang="zh-CN" sz="2000" dirty="0">
                <a:ea typeface="宋体" pitchFamily="2" charset="-122"/>
              </a:rPr>
              <a:t>J-Type</a:t>
            </a:r>
            <a:r>
              <a:rPr lang="zh-CN" altLang="en-US" sz="2000" dirty="0">
                <a:ea typeface="宋体" pitchFamily="2" charset="-122"/>
              </a:rPr>
              <a:t>指令（</a:t>
            </a:r>
            <a:r>
              <a:rPr lang="en-US" altLang="zh-CN" sz="2000" dirty="0">
                <a:ea typeface="宋体" pitchFamily="2" charset="-122"/>
              </a:rPr>
              <a:t>26</a:t>
            </a:r>
            <a:r>
              <a:rPr lang="zh-CN" altLang="en-US" sz="2000" dirty="0">
                <a:ea typeface="宋体" pitchFamily="2" charset="-122"/>
              </a:rPr>
              <a:t>位绝对转向地址）或</a:t>
            </a:r>
            <a:r>
              <a:rPr lang="en-US" altLang="zh-CN" sz="2000" dirty="0">
                <a:ea typeface="宋体" pitchFamily="2" charset="-122"/>
              </a:rPr>
              <a:t>R</a:t>
            </a:r>
            <a:r>
              <a:rPr lang="zh-CN" altLang="en-US" sz="2000" dirty="0">
                <a:ea typeface="宋体" pitchFamily="2" charset="-122"/>
              </a:rPr>
              <a:t>类型指令（</a:t>
            </a:r>
            <a:r>
              <a:rPr lang="en-US" altLang="zh-CN" sz="2000" dirty="0">
                <a:ea typeface="宋体" pitchFamily="2" charset="-122"/>
              </a:rPr>
              <a:t>32</a:t>
            </a:r>
            <a:r>
              <a:rPr lang="zh-CN" altLang="en-US" sz="2000" dirty="0">
                <a:ea typeface="宋体" pitchFamily="2" charset="-122"/>
              </a:rPr>
              <a:t>位的寄存器地址，</a:t>
            </a:r>
            <a:r>
              <a:rPr lang="en-US" altLang="zh-CN" sz="2000" dirty="0">
                <a:ea typeface="宋体" pitchFamily="2" charset="-122"/>
              </a:rPr>
              <a:t>JR </a:t>
            </a:r>
            <a:r>
              <a:rPr lang="en-US" altLang="zh-CN" sz="2000" dirty="0" err="1">
                <a:ea typeface="宋体" pitchFamily="2" charset="-122"/>
              </a:rPr>
              <a:t>rs</a:t>
            </a:r>
            <a:r>
              <a:rPr lang="zh-CN" altLang="en-US" sz="2000" dirty="0">
                <a:ea typeface="宋体" pitchFamily="2" charset="-122"/>
              </a:rPr>
              <a:t>）</a:t>
            </a:r>
            <a:endParaRPr lang="en-US" altLang="zh-CN" sz="2000" dirty="0">
              <a:ea typeface="宋体" pitchFamily="2" charset="-122"/>
            </a:endParaRPr>
          </a:p>
          <a:p>
            <a:pPr lvl="1">
              <a:lnSpc>
                <a:spcPct val="125000"/>
              </a:lnSpc>
              <a:spcBef>
                <a:spcPts val="0"/>
              </a:spcBef>
              <a:spcAft>
                <a:spcPts val="0"/>
              </a:spcAft>
            </a:pPr>
            <a:endParaRPr lang="en-US" altLang="zh-CN" dirty="0">
              <a:ea typeface="宋体" pitchFamily="2" charset="-122"/>
            </a:endParaRPr>
          </a:p>
          <a:p>
            <a:pPr lvl="1">
              <a:lnSpc>
                <a:spcPct val="125000"/>
              </a:lnSpc>
              <a:spcBef>
                <a:spcPts val="0"/>
              </a:spcBef>
              <a:spcAft>
                <a:spcPts val="0"/>
              </a:spcAft>
            </a:pPr>
            <a:endParaRPr lang="en-US" altLang="zh-CN" dirty="0">
              <a:ea typeface="宋体" pitchFamily="2" charset="-122"/>
            </a:endParaRPr>
          </a:p>
          <a:p>
            <a:pPr lvl="1">
              <a:lnSpc>
                <a:spcPct val="125000"/>
              </a:lnSpc>
              <a:spcBef>
                <a:spcPts val="0"/>
              </a:spcBef>
              <a:spcAft>
                <a:spcPts val="0"/>
              </a:spcAft>
            </a:pPr>
            <a:endParaRPr lang="en-US" altLang="zh-CN" dirty="0">
              <a:ea typeface="宋体" pitchFamily="2" charset="-122"/>
            </a:endParaRPr>
          </a:p>
          <a:p>
            <a:pPr lvl="1">
              <a:lnSpc>
                <a:spcPct val="125000"/>
              </a:lnSpc>
              <a:spcBef>
                <a:spcPts val="0"/>
              </a:spcBef>
              <a:spcAft>
                <a:spcPts val="0"/>
              </a:spcAft>
            </a:pPr>
            <a:endParaRPr lang="en-US" altLang="zh-CN" dirty="0">
              <a:ea typeface="宋体" pitchFamily="2" charset="-122"/>
            </a:endParaRPr>
          </a:p>
          <a:p>
            <a:pPr lvl="1">
              <a:lnSpc>
                <a:spcPct val="125000"/>
              </a:lnSpc>
              <a:spcBef>
                <a:spcPts val="0"/>
              </a:spcBef>
              <a:spcAft>
                <a:spcPts val="0"/>
              </a:spcAft>
            </a:pPr>
            <a:r>
              <a:rPr lang="zh-CN" altLang="en-US" sz="2000" dirty="0">
                <a:ea typeface="宋体" pitchFamily="2" charset="-122"/>
              </a:rPr>
              <a:t>条件转移指令：</a:t>
            </a:r>
            <a:r>
              <a:rPr lang="en-US" altLang="zh-CN" sz="2000" dirty="0">
                <a:ea typeface="宋体" pitchFamily="2" charset="-122"/>
              </a:rPr>
              <a:t>I-Type</a:t>
            </a:r>
            <a:r>
              <a:rPr lang="zh-CN" altLang="en-US" sz="2000" dirty="0">
                <a:ea typeface="宋体" pitchFamily="2" charset="-122"/>
              </a:rPr>
              <a:t>指令，</a:t>
            </a:r>
            <a:r>
              <a:rPr lang="en-US" altLang="zh-CN" sz="2000" dirty="0">
                <a:ea typeface="宋体" pitchFamily="2" charset="-122"/>
              </a:rPr>
              <a:t>PC-relative</a:t>
            </a:r>
            <a:r>
              <a:rPr lang="zh-CN" altLang="en-US" sz="2000" dirty="0">
                <a:ea typeface="宋体" pitchFamily="2" charset="-122"/>
              </a:rPr>
              <a:t>寻址方式，相对程序计数器的</a:t>
            </a:r>
            <a:r>
              <a:rPr lang="en-US" altLang="zh-CN" sz="2000" dirty="0">
                <a:ea typeface="宋体" pitchFamily="2" charset="-122"/>
              </a:rPr>
              <a:t>16</a:t>
            </a:r>
            <a:r>
              <a:rPr lang="zh-CN" altLang="en-US" sz="2000" dirty="0">
                <a:ea typeface="宋体" pitchFamily="2" charset="-122"/>
              </a:rPr>
              <a:t>位位移量（立即数）。</a:t>
            </a:r>
            <a:endParaRPr lang="en-US" altLang="zh-CN" sz="2000" dirty="0">
              <a:ea typeface="宋体" pitchFamily="2" charset="-122"/>
            </a:endParaRPr>
          </a:p>
          <a:p>
            <a:pPr lvl="1">
              <a:lnSpc>
                <a:spcPct val="125000"/>
              </a:lnSpc>
              <a:spcBef>
                <a:spcPts val="0"/>
              </a:spcBef>
              <a:spcAft>
                <a:spcPts val="0"/>
              </a:spcAft>
            </a:pPr>
            <a:r>
              <a:rPr lang="zh-CN" altLang="en-US" sz="2000" dirty="0">
                <a:ea typeface="宋体" pitchFamily="2" charset="-122"/>
              </a:rPr>
              <a:t>转移：</a:t>
            </a:r>
            <a:r>
              <a:rPr lang="en-US" altLang="zh-CN" sz="2000" dirty="0">
                <a:ea typeface="宋体" pitchFamily="2" charset="-122"/>
              </a:rPr>
              <a:t>BEQ</a:t>
            </a:r>
            <a:r>
              <a:rPr lang="zh-CN" altLang="en-US" sz="2000" dirty="0">
                <a:ea typeface="宋体" pitchFamily="2" charset="-122"/>
              </a:rPr>
              <a:t>（相等转移）、</a:t>
            </a:r>
            <a:r>
              <a:rPr lang="en-US" altLang="zh-CN" sz="2000" dirty="0">
                <a:ea typeface="宋体" pitchFamily="2" charset="-122"/>
              </a:rPr>
              <a:t>BNE</a:t>
            </a:r>
            <a:r>
              <a:rPr lang="zh-CN" altLang="en-US" sz="2000" dirty="0">
                <a:ea typeface="宋体" pitchFamily="2" charset="-122"/>
              </a:rPr>
              <a:t>（不等转移）、</a:t>
            </a:r>
            <a:r>
              <a:rPr lang="en-US" altLang="zh-CN" sz="2000" dirty="0">
                <a:ea typeface="宋体" pitchFamily="2" charset="-122"/>
              </a:rPr>
              <a:t>BLEZ</a:t>
            </a:r>
            <a:r>
              <a:rPr lang="zh-CN" altLang="en-US" sz="2000" dirty="0">
                <a:ea typeface="宋体" pitchFamily="2" charset="-122"/>
              </a:rPr>
              <a:t>（小于或等于</a:t>
            </a:r>
            <a:r>
              <a:rPr lang="en-US" altLang="zh-CN" sz="2000" dirty="0">
                <a:ea typeface="宋体" pitchFamily="2" charset="-122"/>
              </a:rPr>
              <a:t>0</a:t>
            </a:r>
            <a:r>
              <a:rPr lang="zh-CN" altLang="en-US" sz="2000" dirty="0">
                <a:ea typeface="宋体" pitchFamily="2" charset="-122"/>
              </a:rPr>
              <a:t>转移）、</a:t>
            </a:r>
            <a:r>
              <a:rPr lang="en-US" altLang="zh-CN" sz="2000" dirty="0">
                <a:ea typeface="宋体" pitchFamily="2" charset="-122"/>
              </a:rPr>
              <a:t>BGTZ</a:t>
            </a:r>
            <a:r>
              <a:rPr lang="zh-CN" altLang="en-US" sz="2000" dirty="0">
                <a:ea typeface="宋体" pitchFamily="2" charset="-122"/>
              </a:rPr>
              <a:t>（大于</a:t>
            </a:r>
            <a:r>
              <a:rPr lang="en-US" altLang="zh-CN" sz="2000" dirty="0">
                <a:ea typeface="宋体" pitchFamily="2" charset="-122"/>
              </a:rPr>
              <a:t>0 </a:t>
            </a:r>
            <a:r>
              <a:rPr lang="zh-CN" altLang="en-US" sz="2000" dirty="0">
                <a:ea typeface="宋体" pitchFamily="2" charset="-122"/>
              </a:rPr>
              <a:t>转移）、</a:t>
            </a:r>
            <a:r>
              <a:rPr lang="en-US" altLang="zh-CN" sz="2000" dirty="0">
                <a:ea typeface="宋体" pitchFamily="2" charset="-122"/>
              </a:rPr>
              <a:t>BLTZ</a:t>
            </a:r>
            <a:r>
              <a:rPr lang="zh-CN" altLang="en-US" sz="2000" dirty="0">
                <a:ea typeface="宋体" pitchFamily="2" charset="-122"/>
              </a:rPr>
              <a:t>（小于</a:t>
            </a:r>
            <a:r>
              <a:rPr lang="en-US" altLang="zh-CN" sz="2000" dirty="0">
                <a:ea typeface="宋体" pitchFamily="2" charset="-122"/>
              </a:rPr>
              <a:t>0</a:t>
            </a:r>
            <a:r>
              <a:rPr lang="zh-CN" altLang="en-US" sz="2000" dirty="0">
                <a:ea typeface="宋体" pitchFamily="2" charset="-122"/>
              </a:rPr>
              <a:t>转移）、</a:t>
            </a:r>
            <a:r>
              <a:rPr lang="en-US" altLang="zh-CN" sz="2000" dirty="0">
                <a:ea typeface="宋体" pitchFamily="2" charset="-122"/>
              </a:rPr>
              <a:t>BLTZAL(</a:t>
            </a:r>
            <a:r>
              <a:rPr lang="zh-CN" altLang="en-US" sz="2000" dirty="0">
                <a:ea typeface="宋体" pitchFamily="2" charset="-122"/>
              </a:rPr>
              <a:t>小于等于</a:t>
            </a:r>
            <a:r>
              <a:rPr lang="en-US" altLang="zh-CN" sz="2000" dirty="0">
                <a:ea typeface="宋体" pitchFamily="2" charset="-122"/>
              </a:rPr>
              <a:t>0</a:t>
            </a:r>
            <a:r>
              <a:rPr lang="zh-CN" altLang="en-US" sz="2000" dirty="0">
                <a:ea typeface="宋体" pitchFamily="2" charset="-122"/>
              </a:rPr>
              <a:t>转移，带链接） 、</a:t>
            </a:r>
            <a:r>
              <a:rPr lang="en-US" altLang="zh-CN" sz="2000" dirty="0">
                <a:ea typeface="宋体" pitchFamily="2" charset="-122"/>
              </a:rPr>
              <a:t>BGEZAL</a:t>
            </a:r>
            <a:r>
              <a:rPr lang="zh-CN" altLang="en-US" sz="2000" dirty="0">
                <a:ea typeface="宋体" pitchFamily="2" charset="-122"/>
              </a:rPr>
              <a:t>（大于等于</a:t>
            </a:r>
            <a:r>
              <a:rPr lang="en-US" altLang="zh-CN" sz="2000" dirty="0">
                <a:ea typeface="宋体" pitchFamily="2" charset="-122"/>
              </a:rPr>
              <a:t>0</a:t>
            </a:r>
            <a:r>
              <a:rPr lang="zh-CN" altLang="en-US" sz="2000" dirty="0">
                <a:ea typeface="宋体" pitchFamily="2" charset="-122"/>
              </a:rPr>
              <a:t>，带链接）</a:t>
            </a:r>
            <a:endParaRPr lang="en-US" altLang="zh-CN" sz="2000" dirty="0">
              <a:ea typeface="宋体" pitchFamily="2" charset="-122"/>
            </a:endParaRPr>
          </a:p>
          <a:p>
            <a:pPr lvl="1">
              <a:lnSpc>
                <a:spcPct val="125000"/>
              </a:lnSpc>
              <a:spcBef>
                <a:spcPts val="0"/>
              </a:spcBef>
              <a:spcAft>
                <a:spcPts val="0"/>
              </a:spcAft>
            </a:pPr>
            <a:r>
              <a:rPr lang="zh-CN" altLang="en-US" sz="2000" dirty="0">
                <a:ea typeface="宋体" pitchFamily="2" charset="-122"/>
              </a:rPr>
              <a:t>跳转：</a:t>
            </a:r>
            <a:r>
              <a:rPr lang="en-US" altLang="zh-CN" sz="2000" dirty="0">
                <a:ea typeface="宋体" pitchFamily="2" charset="-122"/>
              </a:rPr>
              <a:t>J </a:t>
            </a:r>
            <a:r>
              <a:rPr lang="zh-CN" altLang="en-US" sz="2000" dirty="0">
                <a:ea typeface="宋体" pitchFamily="2" charset="-122"/>
              </a:rPr>
              <a:t>、</a:t>
            </a:r>
            <a:r>
              <a:rPr lang="en-US" altLang="zh-CN" sz="2000" dirty="0">
                <a:ea typeface="宋体" pitchFamily="2" charset="-122"/>
              </a:rPr>
              <a:t>JAL</a:t>
            </a:r>
            <a:r>
              <a:rPr lang="zh-CN" altLang="en-US" sz="2000" dirty="0">
                <a:ea typeface="宋体" pitchFamily="2" charset="-122"/>
              </a:rPr>
              <a:t>、</a:t>
            </a:r>
            <a:r>
              <a:rPr lang="en-US" altLang="zh-CN" sz="2000" dirty="0">
                <a:ea typeface="宋体" pitchFamily="2" charset="-122"/>
              </a:rPr>
              <a:t>JR</a:t>
            </a:r>
            <a:r>
              <a:rPr lang="zh-CN" altLang="en-US" sz="2000" dirty="0">
                <a:ea typeface="宋体" pitchFamily="2" charset="-122"/>
              </a:rPr>
              <a:t>、</a:t>
            </a:r>
            <a:r>
              <a:rPr lang="en-US" altLang="zh-CN" sz="2000" dirty="0">
                <a:ea typeface="宋体" pitchFamily="2" charset="-122"/>
              </a:rPr>
              <a:t>JALR</a:t>
            </a:r>
          </a:p>
          <a:p>
            <a:pPr>
              <a:lnSpc>
                <a:spcPct val="125000"/>
              </a:lnSpc>
              <a:spcBef>
                <a:spcPts val="0"/>
              </a:spcBef>
              <a:spcAft>
                <a:spcPts val="0"/>
              </a:spcAft>
            </a:pPr>
            <a:r>
              <a:rPr lang="zh-CN" altLang="en-US" dirty="0">
                <a:ea typeface="宋体" pitchFamily="2" charset="-122"/>
              </a:rPr>
              <a:t>特殊指令</a:t>
            </a:r>
            <a:endParaRPr lang="en-US" altLang="zh-CN" dirty="0">
              <a:ea typeface="宋体" pitchFamily="2" charset="-122"/>
            </a:endParaRPr>
          </a:p>
          <a:p>
            <a:pPr lvl="1">
              <a:lnSpc>
                <a:spcPct val="125000"/>
              </a:lnSpc>
              <a:spcBef>
                <a:spcPts val="0"/>
              </a:spcBef>
              <a:spcAft>
                <a:spcPts val="0"/>
              </a:spcAft>
            </a:pPr>
            <a:r>
              <a:rPr lang="zh-CN" altLang="en-US" sz="2000" dirty="0">
                <a:ea typeface="宋体" pitchFamily="2" charset="-122"/>
              </a:rPr>
              <a:t>系统调用</a:t>
            </a:r>
            <a:r>
              <a:rPr lang="en-US" altLang="zh-CN" sz="2000" dirty="0">
                <a:ea typeface="宋体" pitchFamily="2" charset="-122"/>
              </a:rPr>
              <a:t>SYSCALL</a:t>
            </a:r>
            <a:r>
              <a:rPr lang="zh-CN" altLang="en-US" sz="2000" dirty="0">
                <a:ea typeface="宋体" pitchFamily="2" charset="-122"/>
              </a:rPr>
              <a:t>；断点</a:t>
            </a:r>
            <a:r>
              <a:rPr lang="en-US" altLang="zh-CN" sz="2000" dirty="0">
                <a:ea typeface="宋体" pitchFamily="2" charset="-122"/>
              </a:rPr>
              <a:t>BREAK</a:t>
            </a:r>
            <a:endParaRPr lang="zh-CN" altLang="en-US" sz="2000" dirty="0">
              <a:ea typeface="宋体" pitchFamily="2" charset="-122"/>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204864"/>
            <a:ext cx="795337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Rectangle 2"/>
          <p:cNvSpPr>
            <a:spLocks noGrp="1" noChangeArrowheads="1"/>
          </p:cNvSpPr>
          <p:nvPr>
            <p:ph type="title" idx="4294967295"/>
          </p:nvPr>
        </p:nvSpPr>
        <p:spPr>
          <a:xfrm>
            <a:off x="612000" y="252000"/>
            <a:ext cx="5257800" cy="373062"/>
          </a:xfrm>
        </p:spPr>
        <p:txBody>
          <a:bodyPr/>
          <a:lstStyle/>
          <a:p>
            <a:r>
              <a:rPr lang="en-US" altLang="zh-CN" i="0" dirty="0"/>
              <a:t>2.2 MIPS</a:t>
            </a:r>
            <a:r>
              <a:rPr lang="zh-CN" altLang="en-US" i="0" dirty="0"/>
              <a:t>指令格式简介</a:t>
            </a:r>
            <a:r>
              <a:rPr lang="en-US" altLang="zh-CN" i="0" dirty="0"/>
              <a:t>—</a:t>
            </a:r>
            <a:r>
              <a:rPr lang="zh-CN" altLang="en-US" i="0" dirty="0"/>
              <a:t>指令示例</a:t>
            </a:r>
          </a:p>
        </p:txBody>
      </p:sp>
      <p:graphicFrame>
        <p:nvGraphicFramePr>
          <p:cNvPr id="3" name="表格 2"/>
          <p:cNvGraphicFramePr>
            <a:graphicFrameLocks noGrp="1"/>
          </p:cNvGraphicFramePr>
          <p:nvPr>
            <p:extLst>
              <p:ext uri="{D42A27DB-BD31-4B8C-83A1-F6EECF244321}">
                <p14:modId xmlns:p14="http://schemas.microsoft.com/office/powerpoint/2010/main" val="1843889008"/>
              </p:ext>
            </p:extLst>
          </p:nvPr>
        </p:nvGraphicFramePr>
        <p:xfrm>
          <a:off x="2135560" y="908721"/>
          <a:ext cx="7920880" cy="5708807"/>
        </p:xfrm>
        <a:graphic>
          <a:graphicData uri="http://schemas.openxmlformats.org/drawingml/2006/table">
            <a:tbl>
              <a:tblPr firstRow="1" bandRow="1">
                <a:tableStyleId>{9D7B26C5-4107-4FEC-AEDC-1716B250A1EF}</a:tableStyleId>
              </a:tblPr>
              <a:tblGrid>
                <a:gridCol w="1746194">
                  <a:extLst>
                    <a:ext uri="{9D8B030D-6E8A-4147-A177-3AD203B41FA5}">
                      <a16:colId xmlns:a16="http://schemas.microsoft.com/office/drawing/2014/main" val="20000"/>
                    </a:ext>
                  </a:extLst>
                </a:gridCol>
                <a:gridCol w="171019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tblGrid>
              <a:tr h="329203">
                <a:tc>
                  <a:txBody>
                    <a:bodyPr/>
                    <a:lstStyle/>
                    <a:p>
                      <a:pPr algn="ctr"/>
                      <a:r>
                        <a:rPr lang="en-US" altLang="zh-CN" sz="1600" b="0" i="1" dirty="0">
                          <a:solidFill>
                            <a:srgbClr val="FF0000"/>
                          </a:solidFill>
                          <a:latin typeface="Times New Roman" pitchFamily="18" charset="0"/>
                          <a:cs typeface="Times New Roman" pitchFamily="18" charset="0"/>
                        </a:rPr>
                        <a:t>Instruction</a:t>
                      </a:r>
                      <a:endParaRPr lang="zh-CN" altLang="en-US" sz="1600" b="0" i="1" dirty="0">
                        <a:solidFill>
                          <a:srgbClr val="FF0000"/>
                        </a:solidFill>
                        <a:latin typeface="Times New Roman" pitchFamily="18" charset="0"/>
                        <a:cs typeface="Times New Roman" pitchFamily="18" charset="0"/>
                      </a:endParaRPr>
                    </a:p>
                  </a:txBody>
                  <a:tcPr/>
                </a:tc>
                <a:tc>
                  <a:txBody>
                    <a:bodyPr/>
                    <a:lstStyle/>
                    <a:p>
                      <a:pPr algn="ctr"/>
                      <a:r>
                        <a:rPr lang="en-US" altLang="zh-CN" sz="1600" b="0" i="1" kern="1200" dirty="0">
                          <a:solidFill>
                            <a:srgbClr val="FF0000"/>
                          </a:solidFill>
                          <a:latin typeface="Times New Roman" pitchFamily="18" charset="0"/>
                          <a:cs typeface="Times New Roman" pitchFamily="18" charset="0"/>
                        </a:rPr>
                        <a:t>Example</a:t>
                      </a:r>
                      <a:endParaRPr lang="zh-CN" altLang="en-US" sz="1600" b="0" i="1" kern="1200" dirty="0">
                        <a:solidFill>
                          <a:srgbClr val="FF0000"/>
                        </a:solidFill>
                        <a:latin typeface="Times New Roman" pitchFamily="18" charset="0"/>
                        <a:ea typeface="+mn-ea"/>
                        <a:cs typeface="Times New Roman" pitchFamily="18" charset="0"/>
                      </a:endParaRPr>
                    </a:p>
                  </a:txBody>
                  <a:tcPr/>
                </a:tc>
                <a:tc>
                  <a:txBody>
                    <a:bodyPr/>
                    <a:lstStyle/>
                    <a:p>
                      <a:pPr algn="ctr"/>
                      <a:r>
                        <a:rPr lang="en-US" altLang="zh-CN" sz="1600" b="0" i="1" kern="1200" dirty="0">
                          <a:solidFill>
                            <a:srgbClr val="FF0000"/>
                          </a:solidFill>
                          <a:latin typeface="Times New Roman" pitchFamily="18" charset="0"/>
                          <a:cs typeface="Times New Roman" pitchFamily="18" charset="0"/>
                        </a:rPr>
                        <a:t>Meaning</a:t>
                      </a:r>
                      <a:endParaRPr lang="zh-CN" altLang="en-US" sz="1600" b="0" i="1" kern="1200" dirty="0">
                        <a:solidFill>
                          <a:srgbClr val="FF0000"/>
                        </a:solidFill>
                        <a:latin typeface="Times New Roman" pitchFamily="18" charset="0"/>
                        <a:ea typeface="+mn-ea"/>
                        <a:cs typeface="Times New Roman" pitchFamily="18" charset="0"/>
                      </a:endParaRPr>
                    </a:p>
                  </a:txBody>
                  <a:tcPr/>
                </a:tc>
                <a:tc>
                  <a:txBody>
                    <a:bodyPr/>
                    <a:lstStyle/>
                    <a:p>
                      <a:pPr algn="ctr"/>
                      <a:r>
                        <a:rPr lang="en-US" altLang="zh-CN" sz="1600" b="0" i="1" kern="1200" dirty="0">
                          <a:solidFill>
                            <a:srgbClr val="FF0000"/>
                          </a:solidFill>
                          <a:latin typeface="Times New Roman" pitchFamily="18" charset="0"/>
                          <a:cs typeface="Times New Roman" pitchFamily="18" charset="0"/>
                        </a:rPr>
                        <a:t>Comments</a:t>
                      </a:r>
                      <a:endParaRPr lang="zh-CN" altLang="en-US" sz="1600" b="0" i="1" kern="1200" dirty="0">
                        <a:solidFill>
                          <a:srgbClr val="FF0000"/>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0"/>
                  </a:ext>
                </a:extLst>
              </a:tr>
              <a:tr h="338011">
                <a:tc>
                  <a:txBody>
                    <a:bodyPr/>
                    <a:lstStyle/>
                    <a:p>
                      <a:r>
                        <a:rPr lang="en-US" altLang="zh-CN" sz="1400" b="0" i="0" dirty="0">
                          <a:solidFill>
                            <a:schemeClr val="accent2">
                              <a:lumMod val="75000"/>
                            </a:schemeClr>
                          </a:solidFill>
                          <a:latin typeface="+mn-lt"/>
                          <a:cs typeface="Times New Roman" pitchFamily="18" charset="0"/>
                        </a:rPr>
                        <a:t>add</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add</a:t>
                      </a:r>
                      <a:r>
                        <a:rPr lang="en-US" altLang="zh-CN" sz="1400" b="0" i="0" baseline="0" dirty="0">
                          <a:solidFill>
                            <a:schemeClr val="accent2">
                              <a:lumMod val="75000"/>
                            </a:schemeClr>
                          </a:solidFill>
                          <a:latin typeface="+mn-lt"/>
                          <a:cs typeface="Times New Roman" pitchFamily="18" charset="0"/>
                        </a:rPr>
                        <a:t> $1,$2,$3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$1</a:t>
                      </a:r>
                      <a:r>
                        <a:rPr lang="en-US" altLang="zh-CN" sz="1400" b="0" i="0" dirty="0">
                          <a:solidFill>
                            <a:schemeClr val="accent2">
                              <a:lumMod val="75000"/>
                            </a:schemeClr>
                          </a:solidFill>
                          <a:latin typeface="+mn-lt"/>
                          <a:cs typeface="Times New Roman" pitchFamily="18" charset="0"/>
                          <a:sym typeface="Wingdings" pitchFamily="2" charset="2"/>
                        </a:rPr>
                        <a:t> $2 + $3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3 operation</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1"/>
                  </a:ext>
                </a:extLst>
              </a:tr>
              <a:tr h="338011">
                <a:tc>
                  <a:txBody>
                    <a:bodyPr/>
                    <a:lstStyle/>
                    <a:p>
                      <a:r>
                        <a:rPr lang="en-US" altLang="zh-CN" sz="1400" b="0" i="0" dirty="0">
                          <a:solidFill>
                            <a:schemeClr val="accent2">
                              <a:lumMod val="75000"/>
                            </a:schemeClr>
                          </a:solidFill>
                          <a:latin typeface="+mn-lt"/>
                          <a:cs typeface="Times New Roman" pitchFamily="18" charset="0"/>
                        </a:rPr>
                        <a:t>subtract</a:t>
                      </a:r>
                      <a:endParaRPr lang="zh-CN" altLang="en-US" sz="1400" b="0" i="0" dirty="0">
                        <a:solidFill>
                          <a:schemeClr val="accent2">
                            <a:lumMod val="75000"/>
                          </a:schemeClr>
                        </a:solidFill>
                        <a:latin typeface="+mn-lt"/>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chemeClr val="accent2">
                              <a:lumMod val="75000"/>
                            </a:schemeClr>
                          </a:solidFill>
                          <a:latin typeface="+mn-lt"/>
                          <a:cs typeface="Times New Roman" pitchFamily="18" charset="0"/>
                        </a:rPr>
                        <a:t>sub </a:t>
                      </a:r>
                      <a:r>
                        <a:rPr lang="en-US" altLang="zh-CN" sz="1400" b="0" i="0" baseline="0" dirty="0">
                          <a:solidFill>
                            <a:schemeClr val="accent2">
                              <a:lumMod val="75000"/>
                            </a:schemeClr>
                          </a:solidFill>
                          <a:latin typeface="+mn-lt"/>
                          <a:cs typeface="Times New Roman" pitchFamily="18" charset="0"/>
                        </a:rPr>
                        <a:t>$1,$2,$3</a:t>
                      </a:r>
                      <a:endParaRPr lang="zh-CN" altLang="en-US" sz="1400" b="0" i="0" dirty="0">
                        <a:solidFill>
                          <a:schemeClr val="accent2">
                            <a:lumMod val="75000"/>
                          </a:schemeClr>
                        </a:solidFill>
                        <a:latin typeface="+mn-lt"/>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chemeClr val="accent2">
                              <a:lumMod val="75000"/>
                            </a:schemeClr>
                          </a:solidFill>
                          <a:latin typeface="+mn-lt"/>
                          <a:cs typeface="Times New Roman" pitchFamily="18" charset="0"/>
                        </a:rPr>
                        <a:t>$1</a:t>
                      </a:r>
                      <a:r>
                        <a:rPr lang="en-US" altLang="zh-CN" sz="1400" b="0" i="0" dirty="0">
                          <a:solidFill>
                            <a:schemeClr val="accent2">
                              <a:lumMod val="75000"/>
                            </a:schemeClr>
                          </a:solidFill>
                          <a:latin typeface="+mn-lt"/>
                          <a:cs typeface="Times New Roman" pitchFamily="18" charset="0"/>
                          <a:sym typeface="Wingdings" pitchFamily="2" charset="2"/>
                        </a:rPr>
                        <a:t> $2 – $3</a:t>
                      </a:r>
                      <a:endParaRPr lang="zh-CN" altLang="en-US" sz="1400" b="0" i="0" dirty="0">
                        <a:solidFill>
                          <a:schemeClr val="accent2">
                            <a:lumMod val="75000"/>
                          </a:schemeClr>
                        </a:solidFill>
                        <a:latin typeface="+mn-lt"/>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chemeClr val="accent2">
                              <a:lumMod val="75000"/>
                            </a:schemeClr>
                          </a:solidFill>
                          <a:latin typeface="+mn-lt"/>
                          <a:cs typeface="Times New Roman" pitchFamily="18" charset="0"/>
                        </a:rPr>
                        <a:t>3 operation</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2"/>
                  </a:ext>
                </a:extLst>
              </a:tr>
              <a:tr h="338011">
                <a:tc>
                  <a:txBody>
                    <a:bodyPr/>
                    <a:lstStyle/>
                    <a:p>
                      <a:r>
                        <a:rPr lang="en-US" altLang="zh-CN" sz="1400" b="0" i="0" dirty="0">
                          <a:solidFill>
                            <a:schemeClr val="accent2">
                              <a:lumMod val="75000"/>
                            </a:schemeClr>
                          </a:solidFill>
                          <a:latin typeface="+mn-lt"/>
                          <a:cs typeface="Times New Roman" pitchFamily="18" charset="0"/>
                        </a:rPr>
                        <a:t>add immediate</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addi</a:t>
                      </a:r>
                      <a:r>
                        <a:rPr lang="en-US" altLang="zh-CN" sz="1400" b="0" i="0" baseline="0" dirty="0">
                          <a:solidFill>
                            <a:schemeClr val="accent2">
                              <a:lumMod val="75000"/>
                            </a:schemeClr>
                          </a:solidFill>
                          <a:latin typeface="+mn-lt"/>
                          <a:cs typeface="Times New Roman" pitchFamily="18" charset="0"/>
                        </a:rPr>
                        <a:t> $1,$2,100</a:t>
                      </a:r>
                      <a:endParaRPr lang="zh-CN" altLang="en-US" sz="1400" b="0" i="0" dirty="0">
                        <a:solidFill>
                          <a:schemeClr val="accent2">
                            <a:lumMod val="75000"/>
                          </a:schemeClr>
                        </a:solidFill>
                        <a:latin typeface="+mn-lt"/>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chemeClr val="accent2">
                              <a:lumMod val="75000"/>
                            </a:schemeClr>
                          </a:solidFill>
                          <a:latin typeface="+mn-lt"/>
                          <a:cs typeface="Times New Roman" pitchFamily="18" charset="0"/>
                        </a:rPr>
                        <a:t>$1</a:t>
                      </a:r>
                      <a:r>
                        <a:rPr lang="en-US" altLang="zh-CN" sz="1400" b="0" i="0" dirty="0">
                          <a:solidFill>
                            <a:schemeClr val="accent2">
                              <a:lumMod val="75000"/>
                            </a:schemeClr>
                          </a:solidFill>
                          <a:latin typeface="+mn-lt"/>
                          <a:cs typeface="Times New Roman" pitchFamily="18" charset="0"/>
                          <a:sym typeface="Wingdings" pitchFamily="2" charset="2"/>
                        </a:rPr>
                        <a:t></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$2 + 100</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kern="1200" dirty="0">
                          <a:solidFill>
                            <a:schemeClr val="accent2">
                              <a:lumMod val="75000"/>
                            </a:schemeClr>
                          </a:solidFill>
                          <a:latin typeface="+mn-lt"/>
                          <a:ea typeface="+mn-ea"/>
                          <a:cs typeface="Times New Roman" pitchFamily="18" charset="0"/>
                        </a:rPr>
                        <a:t>+ constant</a:t>
                      </a:r>
                      <a:endParaRPr lang="zh-CN" altLang="en-US" sz="1400" b="0" i="0" kern="1200" dirty="0">
                        <a:solidFill>
                          <a:schemeClr val="accent2">
                            <a:lumMod val="75000"/>
                          </a:schemeClr>
                        </a:solidFill>
                        <a:latin typeface="+mn-lt"/>
                        <a:ea typeface="+mn-ea"/>
                        <a:cs typeface="Times New Roman" pitchFamily="18" charset="0"/>
                      </a:endParaRPr>
                    </a:p>
                  </a:txBody>
                  <a:tcPr/>
                </a:tc>
                <a:extLst>
                  <a:ext uri="{0D108BD9-81ED-4DB2-BD59-A6C34878D82A}">
                    <a16:rowId xmlns:a16="http://schemas.microsoft.com/office/drawing/2014/main" val="10003"/>
                  </a:ext>
                </a:extLst>
              </a:tr>
              <a:tr h="338011">
                <a:tc>
                  <a:txBody>
                    <a:bodyPr/>
                    <a:lstStyle/>
                    <a:p>
                      <a:r>
                        <a:rPr lang="en-US" altLang="zh-CN" sz="1400" b="0" i="0" dirty="0">
                          <a:solidFill>
                            <a:schemeClr val="accent2">
                              <a:lumMod val="75000"/>
                            </a:schemeClr>
                          </a:solidFill>
                          <a:latin typeface="+mn-lt"/>
                          <a:cs typeface="Times New Roman" pitchFamily="18" charset="0"/>
                        </a:rPr>
                        <a:t>multiply</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mult</a:t>
                      </a:r>
                      <a:r>
                        <a:rPr lang="en-US" altLang="zh-CN" sz="1400" b="0" i="0" dirty="0">
                          <a:solidFill>
                            <a:schemeClr val="accent2">
                              <a:lumMod val="75000"/>
                            </a:schemeClr>
                          </a:solidFill>
                          <a:latin typeface="+mn-lt"/>
                          <a:cs typeface="Times New Roman" pitchFamily="18" charset="0"/>
                        </a:rPr>
                        <a:t> $2,$3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Hi,Lo</a:t>
                      </a:r>
                      <a:r>
                        <a:rPr lang="en-US" altLang="zh-CN" sz="1400" b="0" i="0" dirty="0">
                          <a:solidFill>
                            <a:schemeClr val="accent2">
                              <a:lumMod val="75000"/>
                            </a:schemeClr>
                          </a:solidFill>
                          <a:latin typeface="+mn-lt"/>
                          <a:cs typeface="Times New Roman" pitchFamily="18" charset="0"/>
                          <a:sym typeface="Wingdings" pitchFamily="2" charset="2"/>
                        </a:rPr>
                        <a:t></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$2×</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64-bit signed product</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4"/>
                  </a:ext>
                </a:extLst>
              </a:tr>
              <a:tr h="568623">
                <a:tc>
                  <a:txBody>
                    <a:bodyPr/>
                    <a:lstStyle/>
                    <a:p>
                      <a:r>
                        <a:rPr lang="en-US" altLang="zh-CN" sz="1400" b="0" i="0" dirty="0">
                          <a:solidFill>
                            <a:schemeClr val="accent2">
                              <a:lumMod val="75000"/>
                            </a:schemeClr>
                          </a:solidFill>
                          <a:latin typeface="+mn-lt"/>
                          <a:cs typeface="Times New Roman" pitchFamily="18" charset="0"/>
                        </a:rPr>
                        <a:t>divide</a:t>
                      </a:r>
                      <a:endParaRPr lang="zh-CN" altLang="en-US" sz="1400" b="0" i="0" dirty="0">
                        <a:solidFill>
                          <a:schemeClr val="accent2">
                            <a:lumMod val="75000"/>
                          </a:schemeClr>
                        </a:solidFill>
                        <a:latin typeface="+mn-lt"/>
                        <a:cs typeface="Times New Roman" pitchFamily="18" charset="0"/>
                      </a:endParaRPr>
                    </a:p>
                  </a:txBody>
                  <a:tcPr anchor="ctr"/>
                </a:tc>
                <a:tc>
                  <a:txBody>
                    <a:bodyPr/>
                    <a:lstStyle/>
                    <a:p>
                      <a:pPr marL="0" algn="l" defTabSz="914400" rtl="0" eaLnBrk="1" latinLnBrk="0" hangingPunct="1"/>
                      <a:r>
                        <a:rPr lang="en-US" altLang="zh-CN" sz="1400" b="0" i="0" kern="1200" dirty="0">
                          <a:solidFill>
                            <a:schemeClr val="accent2">
                              <a:lumMod val="75000"/>
                            </a:schemeClr>
                          </a:solidFill>
                          <a:latin typeface="+mn-lt"/>
                          <a:ea typeface="+mn-ea"/>
                          <a:cs typeface="Times New Roman" pitchFamily="18" charset="0"/>
                        </a:rPr>
                        <a:t>div $2,$3 </a:t>
                      </a:r>
                      <a:endParaRPr lang="zh-CN" altLang="en-US" sz="1400" b="0" i="0" kern="1200" dirty="0">
                        <a:solidFill>
                          <a:schemeClr val="accent2">
                            <a:lumMod val="75000"/>
                          </a:schemeClr>
                        </a:solidFill>
                        <a:latin typeface="+mn-lt"/>
                        <a:ea typeface="+mn-ea"/>
                        <a:cs typeface="Times New Roman" pitchFamily="18" charset="0"/>
                      </a:endParaRPr>
                    </a:p>
                  </a:txBody>
                  <a:tcPr anchor="ctr"/>
                </a:tc>
                <a:tc>
                  <a:txBody>
                    <a:bodyPr/>
                    <a:lstStyle/>
                    <a:p>
                      <a:r>
                        <a:rPr lang="en-US" altLang="zh-CN" sz="1400" b="0" i="0" dirty="0">
                          <a:solidFill>
                            <a:schemeClr val="accent2">
                              <a:lumMod val="75000"/>
                            </a:schemeClr>
                          </a:solidFill>
                          <a:latin typeface="+mn-lt"/>
                          <a:cs typeface="Times New Roman" pitchFamily="18" charset="0"/>
                        </a:rPr>
                        <a:t>Lo </a:t>
                      </a:r>
                      <a:r>
                        <a:rPr lang="en-US" altLang="zh-CN" sz="1400" b="0" i="0" dirty="0">
                          <a:solidFill>
                            <a:schemeClr val="accent2">
                              <a:lumMod val="75000"/>
                            </a:schemeClr>
                          </a:solidFill>
                          <a:latin typeface="+mn-lt"/>
                          <a:cs typeface="Times New Roman" pitchFamily="18" charset="0"/>
                          <a:sym typeface="Wingdings" pitchFamily="2" charset="2"/>
                        </a:rPr>
                        <a:t> </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$2 ÷</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$3</a:t>
                      </a:r>
                    </a:p>
                    <a:p>
                      <a:r>
                        <a:rPr lang="en-US" altLang="zh-CN" sz="1400" b="0" i="0" dirty="0">
                          <a:solidFill>
                            <a:schemeClr val="accent2">
                              <a:lumMod val="75000"/>
                            </a:schemeClr>
                          </a:solidFill>
                          <a:latin typeface="+mn-lt"/>
                          <a:cs typeface="Times New Roman" pitchFamily="18" charset="0"/>
                          <a:sym typeface="Wingdings" pitchFamily="2" charset="2"/>
                        </a:rPr>
                        <a:t>Hi</a:t>
                      </a:r>
                      <a:r>
                        <a:rPr lang="en-US" altLang="zh-CN" sz="1400" b="0" i="0" baseline="0" dirty="0">
                          <a:solidFill>
                            <a:schemeClr val="accent2">
                              <a:lumMod val="75000"/>
                            </a:schemeClr>
                          </a:solidFill>
                          <a:latin typeface="+mn-lt"/>
                          <a:cs typeface="Times New Roman" pitchFamily="18" charset="0"/>
                          <a:sym typeface="Wingdings" pitchFamily="2" charset="2"/>
                        </a:rPr>
                        <a:t>   $2 mod $3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Lo = quotient</a:t>
                      </a:r>
                    </a:p>
                    <a:p>
                      <a:r>
                        <a:rPr lang="en-US" altLang="zh-CN" sz="1400" b="0" i="0" dirty="0">
                          <a:solidFill>
                            <a:schemeClr val="accent2">
                              <a:lumMod val="75000"/>
                            </a:schemeClr>
                          </a:solidFill>
                          <a:latin typeface="+mn-lt"/>
                          <a:cs typeface="Times New Roman" pitchFamily="18" charset="0"/>
                        </a:rPr>
                        <a:t>Hi = remainder</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5"/>
                  </a:ext>
                </a:extLst>
              </a:tr>
              <a:tr h="338011">
                <a:tc>
                  <a:txBody>
                    <a:bodyPr/>
                    <a:lstStyle/>
                    <a:p>
                      <a:r>
                        <a:rPr lang="en-US" altLang="zh-CN" sz="1400" b="0" i="0" dirty="0">
                          <a:solidFill>
                            <a:schemeClr val="accent2">
                              <a:lumMod val="75000"/>
                            </a:schemeClr>
                          </a:solidFill>
                          <a:latin typeface="+mn-lt"/>
                          <a:cs typeface="Times New Roman" pitchFamily="18" charset="0"/>
                        </a:rPr>
                        <a:t>move</a:t>
                      </a:r>
                      <a:r>
                        <a:rPr lang="en-US" altLang="zh-CN" sz="1400" b="0" i="0" baseline="0" dirty="0">
                          <a:solidFill>
                            <a:schemeClr val="accent2">
                              <a:lumMod val="75000"/>
                            </a:schemeClr>
                          </a:solidFill>
                          <a:latin typeface="+mn-lt"/>
                          <a:cs typeface="Times New Roman" pitchFamily="18" charset="0"/>
                        </a:rPr>
                        <a:t> from Hi</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mfhi</a:t>
                      </a:r>
                      <a:r>
                        <a:rPr lang="en-US" altLang="zh-CN" sz="1400" b="0" i="0" dirty="0">
                          <a:solidFill>
                            <a:schemeClr val="accent2">
                              <a:lumMod val="75000"/>
                            </a:schemeClr>
                          </a:solidFill>
                          <a:latin typeface="+mn-lt"/>
                          <a:cs typeface="Times New Roman" pitchFamily="18" charset="0"/>
                        </a:rPr>
                        <a:t> $1 </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$1 </a:t>
                      </a:r>
                      <a:r>
                        <a:rPr lang="en-US" altLang="zh-CN" sz="1400" b="0" i="0" dirty="0">
                          <a:solidFill>
                            <a:schemeClr val="accent2">
                              <a:lumMod val="75000"/>
                            </a:schemeClr>
                          </a:solidFill>
                          <a:latin typeface="+mn-lt"/>
                          <a:cs typeface="Times New Roman" pitchFamily="18" charset="0"/>
                          <a:sym typeface="Wingdings" pitchFamily="2" charset="2"/>
                        </a:rPr>
                        <a:t> Hi</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Get a</a:t>
                      </a:r>
                      <a:r>
                        <a:rPr lang="en-US" altLang="zh-CN" sz="1400" b="0" i="0" baseline="0" dirty="0">
                          <a:solidFill>
                            <a:schemeClr val="accent2">
                              <a:lumMod val="75000"/>
                            </a:schemeClr>
                          </a:solidFill>
                          <a:latin typeface="+mn-lt"/>
                          <a:cs typeface="Times New Roman" pitchFamily="18" charset="0"/>
                        </a:rPr>
                        <a:t> copy of Hi</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6"/>
                  </a:ext>
                </a:extLst>
              </a:tr>
              <a:tr h="338011">
                <a:tc>
                  <a:txBody>
                    <a:bodyPr/>
                    <a:lstStyle/>
                    <a:p>
                      <a:r>
                        <a:rPr lang="en-US" altLang="zh-CN" sz="1400" b="0" i="0" dirty="0">
                          <a:solidFill>
                            <a:schemeClr val="accent2">
                              <a:lumMod val="75000"/>
                            </a:schemeClr>
                          </a:solidFill>
                          <a:latin typeface="+mn-lt"/>
                          <a:cs typeface="Times New Roman" pitchFamily="18" charset="0"/>
                        </a:rPr>
                        <a:t>move from Lo</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mflo</a:t>
                      </a:r>
                      <a:r>
                        <a:rPr lang="en-US" altLang="zh-CN" sz="1400" b="0" i="0" dirty="0">
                          <a:solidFill>
                            <a:schemeClr val="accent2">
                              <a:lumMod val="75000"/>
                            </a:schemeClr>
                          </a:solidFill>
                          <a:latin typeface="+mn-lt"/>
                          <a:cs typeface="Times New Roman" pitchFamily="18" charset="0"/>
                        </a:rPr>
                        <a:t> $1</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$1 </a:t>
                      </a:r>
                      <a:r>
                        <a:rPr lang="en-US" altLang="zh-CN" sz="1400" b="0" i="0" dirty="0">
                          <a:solidFill>
                            <a:schemeClr val="accent2">
                              <a:lumMod val="75000"/>
                            </a:schemeClr>
                          </a:solidFill>
                          <a:latin typeface="+mn-lt"/>
                          <a:cs typeface="Times New Roman" pitchFamily="18" charset="0"/>
                          <a:sym typeface="Wingdings" pitchFamily="2" charset="2"/>
                        </a:rPr>
                        <a:t> Lo</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Get a copy</a:t>
                      </a:r>
                      <a:r>
                        <a:rPr lang="en-US" altLang="zh-CN" sz="1400" b="0" i="0" baseline="0" dirty="0">
                          <a:solidFill>
                            <a:schemeClr val="accent2">
                              <a:lumMod val="75000"/>
                            </a:schemeClr>
                          </a:solidFill>
                          <a:latin typeface="+mn-lt"/>
                          <a:cs typeface="Times New Roman" pitchFamily="18" charset="0"/>
                        </a:rPr>
                        <a:t> of Lo</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7"/>
                  </a:ext>
                </a:extLst>
              </a:tr>
              <a:tr h="338011">
                <a:tc>
                  <a:txBody>
                    <a:bodyPr/>
                    <a:lstStyle/>
                    <a:p>
                      <a:r>
                        <a:rPr lang="en-US" altLang="zh-CN" sz="1400" b="0" i="0" dirty="0">
                          <a:solidFill>
                            <a:schemeClr val="accent2">
                              <a:lumMod val="75000"/>
                            </a:schemeClr>
                          </a:solidFill>
                          <a:latin typeface="+mn-lt"/>
                          <a:cs typeface="Times New Roman" pitchFamily="18" charset="0"/>
                        </a:rPr>
                        <a:t>and</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and</a:t>
                      </a:r>
                      <a:r>
                        <a:rPr lang="en-US" altLang="zh-CN" sz="1400" b="0" i="0" baseline="0" dirty="0">
                          <a:solidFill>
                            <a:schemeClr val="accent2">
                              <a:lumMod val="75000"/>
                            </a:schemeClr>
                          </a:solidFill>
                          <a:latin typeface="+mn-lt"/>
                          <a:cs typeface="Times New Roman" pitchFamily="18" charset="0"/>
                        </a:rPr>
                        <a:t> $1,$2,$3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$1</a:t>
                      </a:r>
                      <a:r>
                        <a:rPr lang="en-US" altLang="zh-CN" sz="1400" b="0" i="0" dirty="0">
                          <a:solidFill>
                            <a:schemeClr val="accent2">
                              <a:lumMod val="75000"/>
                            </a:schemeClr>
                          </a:solidFill>
                          <a:latin typeface="+mn-lt"/>
                          <a:cs typeface="Times New Roman" pitchFamily="18" charset="0"/>
                          <a:sym typeface="Wingdings" pitchFamily="2" charset="2"/>
                        </a:rPr>
                        <a:t></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$2 &amp; $3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Logical</a:t>
                      </a:r>
                      <a:r>
                        <a:rPr lang="en-US" altLang="zh-CN" sz="1400" b="0" i="0" baseline="0" dirty="0">
                          <a:solidFill>
                            <a:schemeClr val="accent2">
                              <a:lumMod val="75000"/>
                            </a:schemeClr>
                          </a:solidFill>
                          <a:latin typeface="+mn-lt"/>
                          <a:cs typeface="Times New Roman" pitchFamily="18" charset="0"/>
                        </a:rPr>
                        <a:t> AND</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8"/>
                  </a:ext>
                </a:extLst>
              </a:tr>
              <a:tr h="338011">
                <a:tc>
                  <a:txBody>
                    <a:bodyPr/>
                    <a:lstStyle/>
                    <a:p>
                      <a:r>
                        <a:rPr lang="en-US" altLang="zh-CN" sz="1400" b="0" i="0" dirty="0">
                          <a:solidFill>
                            <a:schemeClr val="accent2">
                              <a:lumMod val="75000"/>
                            </a:schemeClr>
                          </a:solidFill>
                          <a:latin typeface="+mn-lt"/>
                          <a:cs typeface="Times New Roman" pitchFamily="18" charset="0"/>
                        </a:rPr>
                        <a:t>or</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or</a:t>
                      </a:r>
                      <a:r>
                        <a:rPr lang="en-US" altLang="zh-CN" sz="1400" b="0" i="0" baseline="0" dirty="0">
                          <a:solidFill>
                            <a:schemeClr val="accent2">
                              <a:lumMod val="75000"/>
                            </a:schemeClr>
                          </a:solidFill>
                          <a:latin typeface="+mn-lt"/>
                          <a:cs typeface="Times New Roman" pitchFamily="18" charset="0"/>
                        </a:rPr>
                        <a:t> $1,$2,$3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$1</a:t>
                      </a:r>
                      <a:r>
                        <a:rPr lang="en-US" altLang="zh-CN" sz="1400" b="0" i="0" dirty="0">
                          <a:solidFill>
                            <a:schemeClr val="accent2">
                              <a:lumMod val="75000"/>
                            </a:schemeClr>
                          </a:solidFill>
                          <a:latin typeface="+mn-lt"/>
                          <a:cs typeface="Times New Roman" pitchFamily="18" charset="0"/>
                          <a:sym typeface="Wingdings" pitchFamily="2" charset="2"/>
                        </a:rPr>
                        <a:t></a:t>
                      </a:r>
                      <a:r>
                        <a:rPr lang="en-US" altLang="zh-CN" sz="1400" b="0" i="0" baseline="0" dirty="0">
                          <a:solidFill>
                            <a:schemeClr val="accent2">
                              <a:lumMod val="75000"/>
                            </a:schemeClr>
                          </a:solidFill>
                          <a:latin typeface="+mn-lt"/>
                          <a:cs typeface="Times New Roman" pitchFamily="18" charset="0"/>
                          <a:sym typeface="Wingdings" pitchFamily="2" charset="2"/>
                        </a:rPr>
                        <a:t> </a:t>
                      </a:r>
                      <a:r>
                        <a:rPr lang="en-US" altLang="zh-CN" sz="1400" b="0" i="0" dirty="0">
                          <a:solidFill>
                            <a:schemeClr val="accent2">
                              <a:lumMod val="75000"/>
                            </a:schemeClr>
                          </a:solidFill>
                          <a:latin typeface="+mn-lt"/>
                          <a:cs typeface="Times New Roman" pitchFamily="18" charset="0"/>
                          <a:sym typeface="Wingdings" pitchFamily="2" charset="2"/>
                        </a:rPr>
                        <a:t>$2 | $3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Logical</a:t>
                      </a:r>
                      <a:r>
                        <a:rPr lang="en-US" altLang="zh-CN" sz="1400" b="0" i="0" baseline="0" dirty="0">
                          <a:solidFill>
                            <a:schemeClr val="accent2">
                              <a:lumMod val="75000"/>
                            </a:schemeClr>
                          </a:solidFill>
                          <a:latin typeface="+mn-lt"/>
                          <a:cs typeface="Times New Roman" pitchFamily="18" charset="0"/>
                        </a:rPr>
                        <a:t> OR</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09"/>
                  </a:ext>
                </a:extLst>
              </a:tr>
              <a:tr h="338011">
                <a:tc>
                  <a:txBody>
                    <a:bodyPr/>
                    <a:lstStyle/>
                    <a:p>
                      <a:r>
                        <a:rPr lang="en-US" altLang="zh-CN" sz="1400" b="0" i="0" dirty="0">
                          <a:solidFill>
                            <a:schemeClr val="accent2">
                              <a:lumMod val="75000"/>
                            </a:schemeClr>
                          </a:solidFill>
                          <a:latin typeface="+mn-lt"/>
                          <a:cs typeface="Times New Roman" pitchFamily="18" charset="0"/>
                        </a:rPr>
                        <a:t>store</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sw</a:t>
                      </a:r>
                      <a:r>
                        <a:rPr lang="en-US" altLang="zh-CN" sz="1400" b="0" i="0" baseline="0" dirty="0">
                          <a:solidFill>
                            <a:schemeClr val="accent2">
                              <a:lumMod val="75000"/>
                            </a:schemeClr>
                          </a:solidFill>
                          <a:latin typeface="+mn-lt"/>
                          <a:cs typeface="Times New Roman" pitchFamily="18" charset="0"/>
                        </a:rPr>
                        <a:t> $3,500($4)</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Mem</a:t>
                      </a:r>
                      <a:r>
                        <a:rPr lang="en-US" altLang="zh-CN" sz="1400" b="0" i="0" dirty="0">
                          <a:solidFill>
                            <a:schemeClr val="accent2">
                              <a:lumMod val="75000"/>
                            </a:schemeClr>
                          </a:solidFill>
                          <a:latin typeface="+mn-lt"/>
                          <a:cs typeface="Times New Roman" pitchFamily="18" charset="0"/>
                        </a:rPr>
                        <a:t>($4+500)</a:t>
                      </a:r>
                      <a:r>
                        <a:rPr lang="en-US" altLang="zh-CN" sz="1400" b="0" i="0" dirty="0">
                          <a:solidFill>
                            <a:schemeClr val="accent2">
                              <a:lumMod val="75000"/>
                            </a:schemeClr>
                          </a:solidFill>
                          <a:latin typeface="+mn-lt"/>
                          <a:cs typeface="Times New Roman" pitchFamily="18" charset="0"/>
                          <a:sym typeface="Wingdings" pitchFamily="2" charset="2"/>
                        </a:rPr>
                        <a:t>$3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Store</a:t>
                      </a:r>
                      <a:r>
                        <a:rPr lang="en-US" altLang="zh-CN" sz="1400" b="0" i="0" baseline="0" dirty="0">
                          <a:solidFill>
                            <a:schemeClr val="accent2">
                              <a:lumMod val="75000"/>
                            </a:schemeClr>
                          </a:solidFill>
                          <a:latin typeface="+mn-lt"/>
                          <a:cs typeface="Times New Roman" pitchFamily="18" charset="0"/>
                        </a:rPr>
                        <a:t> Word</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10"/>
                  </a:ext>
                </a:extLst>
              </a:tr>
              <a:tr h="338011">
                <a:tc>
                  <a:txBody>
                    <a:bodyPr/>
                    <a:lstStyle/>
                    <a:p>
                      <a:r>
                        <a:rPr lang="en-US" altLang="zh-CN" sz="1400" b="0" i="0" dirty="0">
                          <a:solidFill>
                            <a:schemeClr val="accent2">
                              <a:lumMod val="75000"/>
                            </a:schemeClr>
                          </a:solidFill>
                          <a:latin typeface="+mn-lt"/>
                          <a:cs typeface="Times New Roman" pitchFamily="18" charset="0"/>
                        </a:rPr>
                        <a:t>load</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lw</a:t>
                      </a:r>
                      <a:r>
                        <a:rPr lang="en-US" altLang="zh-CN" sz="1400" b="0" i="0" baseline="0" dirty="0">
                          <a:solidFill>
                            <a:schemeClr val="accent2">
                              <a:lumMod val="75000"/>
                            </a:schemeClr>
                          </a:solidFill>
                          <a:latin typeface="+mn-lt"/>
                          <a:cs typeface="Times New Roman" pitchFamily="18" charset="0"/>
                        </a:rPr>
                        <a:t> $1,-30($2)</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$1</a:t>
                      </a:r>
                      <a:r>
                        <a:rPr lang="en-US" altLang="zh-CN" sz="1400" b="0" i="0" dirty="0">
                          <a:solidFill>
                            <a:schemeClr val="accent2">
                              <a:lumMod val="75000"/>
                            </a:schemeClr>
                          </a:solidFill>
                          <a:latin typeface="+mn-lt"/>
                          <a:cs typeface="Times New Roman" pitchFamily="18" charset="0"/>
                          <a:sym typeface="Wingdings" pitchFamily="2" charset="2"/>
                        </a:rPr>
                        <a:t>Mem($2-30)</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Load word</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11"/>
                  </a:ext>
                </a:extLst>
              </a:tr>
              <a:tr h="568623">
                <a:tc>
                  <a:txBody>
                    <a:bodyPr/>
                    <a:lstStyle/>
                    <a:p>
                      <a:r>
                        <a:rPr lang="en-US" altLang="zh-CN" sz="1400" b="0" i="0" dirty="0">
                          <a:solidFill>
                            <a:schemeClr val="accent2">
                              <a:lumMod val="75000"/>
                            </a:schemeClr>
                          </a:solidFill>
                          <a:latin typeface="+mn-lt"/>
                          <a:cs typeface="Times New Roman" pitchFamily="18" charset="0"/>
                        </a:rPr>
                        <a:t>jump</a:t>
                      </a:r>
                      <a:r>
                        <a:rPr lang="en-US" altLang="zh-CN" sz="1400" b="0" i="0" baseline="0" dirty="0">
                          <a:solidFill>
                            <a:schemeClr val="accent2">
                              <a:lumMod val="75000"/>
                            </a:schemeClr>
                          </a:solidFill>
                          <a:latin typeface="+mn-lt"/>
                          <a:cs typeface="Times New Roman" pitchFamily="18" charset="0"/>
                        </a:rPr>
                        <a:t> and link</a:t>
                      </a:r>
                      <a:endParaRPr lang="zh-CN" altLang="en-US" sz="1400" b="0" i="0" dirty="0">
                        <a:solidFill>
                          <a:schemeClr val="accent2">
                            <a:lumMod val="75000"/>
                          </a:schemeClr>
                        </a:solidFill>
                        <a:latin typeface="+mn-lt"/>
                        <a:cs typeface="Times New Roman" pitchFamily="18" charset="0"/>
                      </a:endParaRPr>
                    </a:p>
                  </a:txBody>
                  <a:tcPr anchor="ctr"/>
                </a:tc>
                <a:tc>
                  <a:txBody>
                    <a:bodyPr/>
                    <a:lstStyle/>
                    <a:p>
                      <a:r>
                        <a:rPr lang="en-US" altLang="zh-CN" sz="1400" b="0" i="0" dirty="0" err="1">
                          <a:solidFill>
                            <a:schemeClr val="accent2">
                              <a:lumMod val="75000"/>
                            </a:schemeClr>
                          </a:solidFill>
                          <a:latin typeface="+mn-lt"/>
                          <a:cs typeface="Times New Roman" pitchFamily="18" charset="0"/>
                        </a:rPr>
                        <a:t>jal</a:t>
                      </a:r>
                      <a:r>
                        <a:rPr lang="en-US" altLang="zh-CN" sz="1400" b="0" i="0" baseline="0" dirty="0">
                          <a:solidFill>
                            <a:schemeClr val="accent2">
                              <a:lumMod val="75000"/>
                            </a:schemeClr>
                          </a:solidFill>
                          <a:latin typeface="+mn-lt"/>
                          <a:cs typeface="Times New Roman" pitchFamily="18" charset="0"/>
                        </a:rPr>
                        <a:t> 1000</a:t>
                      </a:r>
                      <a:endParaRPr lang="zh-CN" altLang="en-US" sz="1400" b="0" i="0" dirty="0">
                        <a:solidFill>
                          <a:schemeClr val="accent2">
                            <a:lumMod val="75000"/>
                          </a:schemeClr>
                        </a:solidFill>
                        <a:latin typeface="+mn-lt"/>
                        <a:cs typeface="Times New Roman" pitchFamily="18" charset="0"/>
                      </a:endParaRPr>
                    </a:p>
                  </a:txBody>
                  <a:tcPr anchor="ctr"/>
                </a:tc>
                <a:tc>
                  <a:txBody>
                    <a:bodyPr/>
                    <a:lstStyle/>
                    <a:p>
                      <a:r>
                        <a:rPr lang="en-US" altLang="zh-CN" sz="1400" b="0" i="0" dirty="0">
                          <a:solidFill>
                            <a:schemeClr val="accent2">
                              <a:lumMod val="75000"/>
                            </a:schemeClr>
                          </a:solidFill>
                          <a:latin typeface="+mn-lt"/>
                          <a:cs typeface="Times New Roman" pitchFamily="18" charset="0"/>
                        </a:rPr>
                        <a:t>$31=PC+4</a:t>
                      </a:r>
                    </a:p>
                    <a:p>
                      <a:r>
                        <a:rPr lang="en-US" altLang="zh-CN" sz="1400" b="0" i="0" dirty="0">
                          <a:solidFill>
                            <a:schemeClr val="accent2">
                              <a:lumMod val="75000"/>
                            </a:schemeClr>
                          </a:solidFill>
                          <a:latin typeface="+mn-lt"/>
                          <a:cs typeface="Times New Roman" pitchFamily="18" charset="0"/>
                        </a:rPr>
                        <a:t>Go to</a:t>
                      </a:r>
                      <a:r>
                        <a:rPr lang="en-US" altLang="zh-CN" sz="1400" b="0" i="0" baseline="0" dirty="0">
                          <a:solidFill>
                            <a:schemeClr val="accent2">
                              <a:lumMod val="75000"/>
                            </a:schemeClr>
                          </a:solidFill>
                          <a:latin typeface="+mn-lt"/>
                          <a:cs typeface="Times New Roman" pitchFamily="18" charset="0"/>
                        </a:rPr>
                        <a:t> 1000</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Procedure call</a:t>
                      </a:r>
                      <a:endParaRPr lang="zh-CN" altLang="en-US" sz="1400" b="0" i="0" dirty="0">
                        <a:solidFill>
                          <a:schemeClr val="accent2">
                            <a:lumMod val="75000"/>
                          </a:schemeClr>
                        </a:solidFill>
                        <a:latin typeface="+mn-lt"/>
                        <a:cs typeface="Times New Roman" pitchFamily="18" charset="0"/>
                      </a:endParaRPr>
                    </a:p>
                  </a:txBody>
                  <a:tcPr anchor="ctr"/>
                </a:tc>
                <a:extLst>
                  <a:ext uri="{0D108BD9-81ED-4DB2-BD59-A6C34878D82A}">
                    <a16:rowId xmlns:a16="http://schemas.microsoft.com/office/drawing/2014/main" val="10012"/>
                  </a:ext>
                </a:extLst>
              </a:tr>
              <a:tr h="338011">
                <a:tc>
                  <a:txBody>
                    <a:bodyPr/>
                    <a:lstStyle/>
                    <a:p>
                      <a:r>
                        <a:rPr lang="en-US" altLang="zh-CN" sz="1400" b="0" i="0" dirty="0">
                          <a:solidFill>
                            <a:schemeClr val="accent2">
                              <a:lumMod val="75000"/>
                            </a:schemeClr>
                          </a:solidFill>
                          <a:latin typeface="+mn-lt"/>
                          <a:cs typeface="Times New Roman" pitchFamily="18" charset="0"/>
                        </a:rPr>
                        <a:t>jump register</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jr</a:t>
                      </a:r>
                      <a:r>
                        <a:rPr lang="en-US" altLang="zh-CN" sz="1400" b="0" i="0" baseline="0" dirty="0">
                          <a:solidFill>
                            <a:schemeClr val="accent2">
                              <a:lumMod val="75000"/>
                            </a:schemeClr>
                          </a:solidFill>
                          <a:latin typeface="+mn-lt"/>
                          <a:cs typeface="Times New Roman" pitchFamily="18" charset="0"/>
                        </a:rPr>
                        <a:t> $31</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Go to $31</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baseline="0" dirty="0">
                          <a:solidFill>
                            <a:schemeClr val="accent2">
                              <a:lumMod val="75000"/>
                            </a:schemeClr>
                          </a:solidFill>
                          <a:latin typeface="+mn-lt"/>
                          <a:cs typeface="Times New Roman" pitchFamily="18" charset="0"/>
                        </a:rPr>
                        <a:t>procedure</a:t>
                      </a:r>
                      <a:r>
                        <a:rPr lang="en-US" altLang="zh-CN" sz="1400" b="0" i="0" dirty="0">
                          <a:solidFill>
                            <a:schemeClr val="accent2">
                              <a:lumMod val="75000"/>
                            </a:schemeClr>
                          </a:solidFill>
                          <a:latin typeface="+mn-lt"/>
                          <a:cs typeface="Times New Roman" pitchFamily="18" charset="0"/>
                        </a:rPr>
                        <a:t> return</a:t>
                      </a:r>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13"/>
                  </a:ext>
                </a:extLst>
              </a:tr>
              <a:tr h="338011">
                <a:tc>
                  <a:txBody>
                    <a:bodyPr/>
                    <a:lstStyle/>
                    <a:p>
                      <a:r>
                        <a:rPr lang="en-US" altLang="zh-CN" sz="1400" b="0" i="0" dirty="0">
                          <a:solidFill>
                            <a:schemeClr val="accent2">
                              <a:lumMod val="75000"/>
                            </a:schemeClr>
                          </a:solidFill>
                          <a:latin typeface="+mn-lt"/>
                          <a:cs typeface="Times New Roman" pitchFamily="18" charset="0"/>
                        </a:rPr>
                        <a:t>set on less than</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err="1">
                          <a:solidFill>
                            <a:schemeClr val="accent2">
                              <a:lumMod val="75000"/>
                            </a:schemeClr>
                          </a:solidFill>
                          <a:latin typeface="+mn-lt"/>
                          <a:cs typeface="Times New Roman" pitchFamily="18" charset="0"/>
                        </a:rPr>
                        <a:t>slt</a:t>
                      </a:r>
                      <a:r>
                        <a:rPr lang="en-US" altLang="zh-CN" sz="1400" b="0" i="0" dirty="0">
                          <a:solidFill>
                            <a:schemeClr val="accent2">
                              <a:lumMod val="75000"/>
                            </a:schemeClr>
                          </a:solidFill>
                          <a:latin typeface="+mn-lt"/>
                          <a:cs typeface="Times New Roman" pitchFamily="18" charset="0"/>
                        </a:rPr>
                        <a:t> $1,$2,$3</a:t>
                      </a:r>
                      <a:endParaRPr lang="zh-CN" altLang="en-US" sz="1400" b="0" i="0" dirty="0">
                        <a:solidFill>
                          <a:schemeClr val="accent2">
                            <a:lumMod val="75000"/>
                          </a:schemeClr>
                        </a:solidFill>
                        <a:latin typeface="+mn-lt"/>
                        <a:cs typeface="Times New Roman" pitchFamily="18" charset="0"/>
                      </a:endParaRPr>
                    </a:p>
                  </a:txBody>
                  <a:tcPr/>
                </a:tc>
                <a:tc>
                  <a:txBody>
                    <a:bodyPr/>
                    <a:lstStyle/>
                    <a:p>
                      <a:r>
                        <a:rPr lang="en-US" altLang="zh-CN" sz="1400" b="0" i="0" dirty="0">
                          <a:solidFill>
                            <a:schemeClr val="accent2">
                              <a:lumMod val="75000"/>
                            </a:schemeClr>
                          </a:solidFill>
                          <a:latin typeface="+mn-lt"/>
                          <a:cs typeface="Times New Roman" pitchFamily="18" charset="0"/>
                        </a:rPr>
                        <a:t>if ($2 &lt; $3) than $1=1</a:t>
                      </a:r>
                    </a:p>
                    <a:p>
                      <a:r>
                        <a:rPr lang="en-US" altLang="zh-CN" sz="1400" b="0" i="0" dirty="0">
                          <a:solidFill>
                            <a:schemeClr val="accent2">
                              <a:lumMod val="75000"/>
                            </a:schemeClr>
                          </a:solidFill>
                          <a:latin typeface="+mn-lt"/>
                          <a:cs typeface="Times New Roman" pitchFamily="18" charset="0"/>
                        </a:rPr>
                        <a:t>   else $1=0</a:t>
                      </a:r>
                      <a:endParaRPr lang="zh-CN" altLang="en-US" sz="1400" b="0" i="0" dirty="0">
                        <a:solidFill>
                          <a:schemeClr val="accent2">
                            <a:lumMod val="75000"/>
                          </a:schemeClr>
                        </a:solidFill>
                        <a:latin typeface="+mn-lt"/>
                        <a:cs typeface="Times New Roman" pitchFamily="18" charset="0"/>
                      </a:endParaRPr>
                    </a:p>
                  </a:txBody>
                  <a:tcPr/>
                </a:tc>
                <a:tc>
                  <a:txBody>
                    <a:bodyPr/>
                    <a:lstStyle/>
                    <a:p>
                      <a:endParaRPr lang="zh-CN" altLang="en-US" sz="1400" b="0" i="0" dirty="0">
                        <a:solidFill>
                          <a:schemeClr val="accent2">
                            <a:lumMod val="75000"/>
                          </a:schemeClr>
                        </a:solidFill>
                        <a:latin typeface="+mn-lt"/>
                        <a:cs typeface="Times New Roman" pitchFamily="18" charset="0"/>
                      </a:endParaRP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047321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5257800" cy="373062"/>
          </a:xfrm>
        </p:spPr>
        <p:txBody>
          <a:bodyPr/>
          <a:lstStyle/>
          <a:p>
            <a:r>
              <a:rPr lang="en-US" altLang="zh-CN" i="0" dirty="0"/>
              <a:t>SWAP</a:t>
            </a:r>
            <a:r>
              <a:rPr lang="zh-CN" altLang="en-US" i="0" dirty="0"/>
              <a:t>：</a:t>
            </a:r>
            <a:r>
              <a:rPr lang="en-US" altLang="zh-CN" i="0" dirty="0"/>
              <a:t>MIPS</a:t>
            </a:r>
            <a:r>
              <a:rPr lang="zh-CN" altLang="en-US" i="0" dirty="0"/>
              <a:t>过程示例</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176" y="1028570"/>
            <a:ext cx="8786328" cy="5208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300864" y="2276872"/>
            <a:ext cx="1440160" cy="301621"/>
          </a:xfrm>
          <a:prstGeom prst="rect">
            <a:avLst/>
          </a:prstGeom>
          <a:noFill/>
        </p:spPr>
        <p:txBody>
          <a:bodyPr wrap="square" rtlCol="0">
            <a:spAutoFit/>
          </a:bodyPr>
          <a:lstStyle/>
          <a:p>
            <a:pPr>
              <a:buNone/>
            </a:pPr>
            <a:r>
              <a:rPr lang="en-US" altLang="zh-CN" sz="1600" dirty="0"/>
              <a:t>$a1</a:t>
            </a:r>
            <a:r>
              <a:rPr lang="zh-CN" altLang="en-US" sz="1600" dirty="0"/>
              <a:t>数组下标</a:t>
            </a:r>
          </a:p>
        </p:txBody>
      </p:sp>
      <p:sp>
        <p:nvSpPr>
          <p:cNvPr id="5" name="TextBox 4"/>
          <p:cNvSpPr txBox="1"/>
          <p:nvPr/>
        </p:nvSpPr>
        <p:spPr>
          <a:xfrm>
            <a:off x="9300864" y="2551315"/>
            <a:ext cx="1979712" cy="301621"/>
          </a:xfrm>
          <a:prstGeom prst="rect">
            <a:avLst/>
          </a:prstGeom>
          <a:noFill/>
        </p:spPr>
        <p:txBody>
          <a:bodyPr wrap="square" rtlCol="0">
            <a:spAutoFit/>
          </a:bodyPr>
          <a:lstStyle/>
          <a:p>
            <a:pPr>
              <a:buNone/>
            </a:pPr>
            <a:r>
              <a:rPr lang="en-US" altLang="zh-CN" sz="1600" dirty="0"/>
              <a:t>$a0</a:t>
            </a:r>
            <a:r>
              <a:rPr lang="zh-CN" altLang="en-US" sz="1600" dirty="0"/>
              <a:t>数组首地址</a:t>
            </a:r>
          </a:p>
        </p:txBody>
      </p:sp>
    </p:spTree>
    <p:extLst>
      <p:ext uri="{BB962C8B-B14F-4D97-AF65-F5344CB8AC3E}">
        <p14:creationId xmlns:p14="http://schemas.microsoft.com/office/powerpoint/2010/main" val="3921784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idx="4294967295"/>
          </p:nvPr>
        </p:nvSpPr>
        <p:spPr>
          <a:xfrm>
            <a:off x="612000" y="252000"/>
            <a:ext cx="7010400" cy="373062"/>
          </a:xfrm>
        </p:spPr>
        <p:txBody>
          <a:bodyPr/>
          <a:lstStyle/>
          <a:p>
            <a:r>
              <a:rPr lang="en-US" altLang="zh-CN" dirty="0">
                <a:latin typeface="Times New Roman" pitchFamily="18" charset="0"/>
                <a:cs typeface="Times New Roman" pitchFamily="18" charset="0"/>
              </a:rPr>
              <a:t>2.3 CISC</a:t>
            </a:r>
            <a:r>
              <a:rPr lang="zh-CN" altLang="en-US" dirty="0">
                <a:latin typeface="Times New Roman" pitchFamily="18" charset="0"/>
                <a:cs typeface="Times New Roman" pitchFamily="18" charset="0"/>
              </a:rPr>
              <a:t>与</a:t>
            </a:r>
            <a:r>
              <a:rPr lang="en-US" altLang="zh-CN" dirty="0">
                <a:latin typeface="Times New Roman" pitchFamily="18" charset="0"/>
                <a:cs typeface="Times New Roman" pitchFamily="18" charset="0"/>
              </a:rPr>
              <a:t>RISC</a:t>
            </a:r>
            <a:endParaRPr lang="zh-CN" altLang="en-US" dirty="0">
              <a:latin typeface="Times New Roman" pitchFamily="18" charset="0"/>
              <a:cs typeface="Times New Roman" pitchFamily="18" charset="0"/>
            </a:endParaRPr>
          </a:p>
        </p:txBody>
      </p:sp>
      <p:sp>
        <p:nvSpPr>
          <p:cNvPr id="254979" name="Rectangle 3"/>
          <p:cNvSpPr>
            <a:spLocks noGrp="1" noChangeArrowheads="1"/>
          </p:cNvSpPr>
          <p:nvPr>
            <p:ph type="body" idx="4294967295"/>
          </p:nvPr>
        </p:nvSpPr>
        <p:spPr>
          <a:xfrm>
            <a:off x="612000" y="900000"/>
            <a:ext cx="10236528" cy="6217984"/>
          </a:xfrm>
        </p:spPr>
        <p:txBody>
          <a:bodyPr/>
          <a:lstStyle/>
          <a:p>
            <a:pPr>
              <a:lnSpc>
                <a:spcPct val="150000"/>
              </a:lnSpc>
              <a:spcBef>
                <a:spcPts val="0"/>
              </a:spcBef>
              <a:spcAft>
                <a:spcPts val="0"/>
              </a:spcAft>
            </a:pPr>
            <a:r>
              <a:rPr lang="zh-CN" altLang="en-US" sz="2800" dirty="0">
                <a:ea typeface="宋体" pitchFamily="2" charset="-122"/>
              </a:rPr>
              <a:t>指令系统优化设计的两种相反的方向</a:t>
            </a:r>
          </a:p>
          <a:p>
            <a:pPr lvl="1">
              <a:lnSpc>
                <a:spcPct val="150000"/>
              </a:lnSpc>
              <a:spcBef>
                <a:spcPts val="0"/>
              </a:spcBef>
              <a:spcAft>
                <a:spcPts val="0"/>
              </a:spcAft>
            </a:pPr>
            <a:r>
              <a:rPr lang="zh-CN" altLang="en-US" sz="2200" dirty="0">
                <a:ea typeface="宋体" pitchFamily="2" charset="-122"/>
              </a:rPr>
              <a:t>增强指令功能：</a:t>
            </a:r>
            <a:r>
              <a:rPr lang="en-US" altLang="zh-CN" sz="2200" dirty="0">
                <a:solidFill>
                  <a:schemeClr val="accent1"/>
                </a:solidFill>
                <a:ea typeface="宋体" pitchFamily="2" charset="-122"/>
              </a:rPr>
              <a:t>CISC</a:t>
            </a:r>
            <a:r>
              <a:rPr lang="zh-CN" altLang="en-US" sz="2200" dirty="0">
                <a:solidFill>
                  <a:schemeClr val="accent1"/>
                </a:solidFill>
                <a:ea typeface="宋体" pitchFamily="2" charset="-122"/>
              </a:rPr>
              <a:t>（</a:t>
            </a:r>
            <a:r>
              <a:rPr lang="en-US" altLang="zh-CN" sz="2200" dirty="0">
                <a:solidFill>
                  <a:schemeClr val="accent1"/>
                </a:solidFill>
                <a:ea typeface="宋体" pitchFamily="2" charset="-122"/>
              </a:rPr>
              <a:t>C</a:t>
            </a:r>
            <a:r>
              <a:rPr lang="en-US" altLang="zh-CN" sz="2200" dirty="0">
                <a:ea typeface="宋体" pitchFamily="2" charset="-122"/>
              </a:rPr>
              <a:t>omplex </a:t>
            </a:r>
            <a:r>
              <a:rPr lang="en-US" altLang="zh-CN" sz="2200" dirty="0">
                <a:solidFill>
                  <a:schemeClr val="accent1"/>
                </a:solidFill>
                <a:ea typeface="宋体" pitchFamily="2" charset="-122"/>
              </a:rPr>
              <a:t>I</a:t>
            </a:r>
            <a:r>
              <a:rPr lang="en-US" altLang="zh-CN" sz="2200" dirty="0">
                <a:ea typeface="宋体" pitchFamily="2" charset="-122"/>
              </a:rPr>
              <a:t>nstruction </a:t>
            </a:r>
            <a:r>
              <a:rPr lang="en-US" altLang="zh-CN" sz="2200" dirty="0">
                <a:solidFill>
                  <a:schemeClr val="accent1"/>
                </a:solidFill>
                <a:ea typeface="宋体" pitchFamily="2" charset="-122"/>
              </a:rPr>
              <a:t>S</a:t>
            </a:r>
            <a:r>
              <a:rPr lang="en-US" altLang="zh-CN" sz="2200" dirty="0">
                <a:ea typeface="宋体" pitchFamily="2" charset="-122"/>
              </a:rPr>
              <a:t>et </a:t>
            </a:r>
            <a:r>
              <a:rPr lang="en-US" altLang="zh-CN" sz="2200" dirty="0">
                <a:solidFill>
                  <a:schemeClr val="accent1"/>
                </a:solidFill>
                <a:ea typeface="宋体" pitchFamily="2" charset="-122"/>
              </a:rPr>
              <a:t>C</a:t>
            </a:r>
            <a:r>
              <a:rPr lang="en-US" altLang="zh-CN" sz="2200" dirty="0">
                <a:ea typeface="宋体" pitchFamily="2" charset="-122"/>
              </a:rPr>
              <a:t>omputer</a:t>
            </a:r>
            <a:r>
              <a:rPr lang="zh-CN" altLang="en-US" sz="2200" dirty="0">
                <a:ea typeface="宋体" pitchFamily="2" charset="-122"/>
              </a:rPr>
              <a:t>），即复杂指令系统计算机</a:t>
            </a:r>
          </a:p>
          <a:p>
            <a:pPr lvl="2">
              <a:lnSpc>
                <a:spcPct val="150000"/>
              </a:lnSpc>
              <a:spcBef>
                <a:spcPts val="0"/>
              </a:spcBef>
              <a:spcAft>
                <a:spcPts val="0"/>
              </a:spcAft>
            </a:pPr>
            <a:r>
              <a:rPr lang="zh-CN" altLang="en-US" sz="2200" dirty="0">
                <a:ea typeface="宋体" pitchFamily="2" charset="-122"/>
              </a:rPr>
              <a:t>特点：格式复杂，寻址方式复杂，指令种类多；把一些原来由软件实现的、常用的功能改用硬件的指令系统来实现。</a:t>
            </a:r>
            <a:endParaRPr lang="en-US" altLang="zh-CN" sz="2200" dirty="0">
              <a:ea typeface="宋体" pitchFamily="2" charset="-122"/>
            </a:endParaRPr>
          </a:p>
          <a:p>
            <a:pPr lvl="2">
              <a:lnSpc>
                <a:spcPct val="150000"/>
              </a:lnSpc>
              <a:spcBef>
                <a:spcPts val="0"/>
              </a:spcBef>
              <a:spcAft>
                <a:spcPts val="0"/>
              </a:spcAft>
            </a:pPr>
            <a:r>
              <a:rPr lang="zh-CN" altLang="en-US" sz="2200" dirty="0">
                <a:ea typeface="宋体" pitchFamily="2" charset="-122"/>
              </a:rPr>
              <a:t>实例：</a:t>
            </a:r>
            <a:r>
              <a:rPr lang="en-US" altLang="zh-CN" sz="2200" dirty="0">
                <a:ea typeface="宋体" pitchFamily="2" charset="-122"/>
              </a:rPr>
              <a:t>80X86</a:t>
            </a:r>
            <a:r>
              <a:rPr lang="zh-CN" altLang="en-US" sz="2200" dirty="0">
                <a:ea typeface="宋体" pitchFamily="2" charset="-122"/>
              </a:rPr>
              <a:t>指令系统</a:t>
            </a:r>
            <a:endParaRPr lang="en-US" altLang="zh-CN" sz="2200" dirty="0">
              <a:ea typeface="宋体" pitchFamily="2" charset="-122"/>
            </a:endParaRPr>
          </a:p>
          <a:p>
            <a:pPr lvl="1">
              <a:lnSpc>
                <a:spcPct val="150000"/>
              </a:lnSpc>
              <a:spcBef>
                <a:spcPts val="0"/>
              </a:spcBef>
              <a:spcAft>
                <a:spcPts val="0"/>
              </a:spcAft>
            </a:pPr>
            <a:r>
              <a:rPr lang="zh-CN" altLang="en-US" sz="2200" dirty="0">
                <a:ea typeface="宋体" pitchFamily="2" charset="-122"/>
              </a:rPr>
              <a:t>简化指令功能：</a:t>
            </a:r>
            <a:r>
              <a:rPr lang="en-US" altLang="zh-CN" sz="2200" dirty="0">
                <a:ea typeface="宋体" pitchFamily="2" charset="-122"/>
              </a:rPr>
              <a:t>RISC</a:t>
            </a:r>
            <a:r>
              <a:rPr lang="zh-CN" altLang="en-US" sz="2200" dirty="0">
                <a:ea typeface="宋体" pitchFamily="2" charset="-122"/>
              </a:rPr>
              <a:t>（</a:t>
            </a:r>
            <a:r>
              <a:rPr lang="en-US" altLang="zh-CN" sz="2200" dirty="0">
                <a:solidFill>
                  <a:schemeClr val="accent1"/>
                </a:solidFill>
                <a:ea typeface="宋体" pitchFamily="2" charset="-122"/>
              </a:rPr>
              <a:t> R</a:t>
            </a:r>
            <a:r>
              <a:rPr lang="en-US" altLang="zh-CN" sz="2200" dirty="0">
                <a:ea typeface="宋体" pitchFamily="2" charset="-122"/>
              </a:rPr>
              <a:t>educed </a:t>
            </a:r>
            <a:r>
              <a:rPr lang="en-US" altLang="zh-CN" sz="2200" dirty="0">
                <a:solidFill>
                  <a:schemeClr val="accent1"/>
                </a:solidFill>
                <a:ea typeface="宋体" pitchFamily="2" charset="-122"/>
              </a:rPr>
              <a:t>I</a:t>
            </a:r>
            <a:r>
              <a:rPr lang="en-US" altLang="zh-CN" sz="2200" dirty="0">
                <a:ea typeface="宋体" pitchFamily="2" charset="-122"/>
              </a:rPr>
              <a:t>nstruction </a:t>
            </a:r>
            <a:r>
              <a:rPr lang="en-US" altLang="zh-CN" sz="2200" dirty="0">
                <a:solidFill>
                  <a:schemeClr val="accent1"/>
                </a:solidFill>
                <a:ea typeface="宋体" pitchFamily="2" charset="-122"/>
              </a:rPr>
              <a:t>S</a:t>
            </a:r>
            <a:r>
              <a:rPr lang="en-US" altLang="zh-CN" sz="2200" dirty="0">
                <a:ea typeface="宋体" pitchFamily="2" charset="-122"/>
              </a:rPr>
              <a:t>et </a:t>
            </a:r>
            <a:r>
              <a:rPr lang="en-US" altLang="zh-CN" sz="2200" dirty="0">
                <a:solidFill>
                  <a:schemeClr val="accent1"/>
                </a:solidFill>
                <a:ea typeface="宋体" pitchFamily="2" charset="-122"/>
              </a:rPr>
              <a:t>C</a:t>
            </a:r>
            <a:r>
              <a:rPr lang="en-US" altLang="zh-CN" sz="2200" dirty="0">
                <a:ea typeface="宋体" pitchFamily="2" charset="-122"/>
              </a:rPr>
              <a:t>omputer</a:t>
            </a:r>
            <a:r>
              <a:rPr lang="zh-CN" altLang="en-US" sz="2200" dirty="0">
                <a:ea typeface="宋体" pitchFamily="2" charset="-122"/>
              </a:rPr>
              <a:t>），即精简指令系统计算机</a:t>
            </a:r>
            <a:r>
              <a:rPr lang="en-US" altLang="zh-CN" sz="2200" dirty="0">
                <a:ea typeface="宋体" pitchFamily="2" charset="-122"/>
              </a:rPr>
              <a:t> </a:t>
            </a:r>
          </a:p>
          <a:p>
            <a:pPr lvl="2">
              <a:lnSpc>
                <a:spcPct val="150000"/>
              </a:lnSpc>
              <a:spcBef>
                <a:spcPts val="0"/>
              </a:spcBef>
              <a:spcAft>
                <a:spcPts val="0"/>
              </a:spcAft>
            </a:pPr>
            <a:r>
              <a:rPr lang="zh-CN" altLang="en-US" sz="2200" dirty="0">
                <a:ea typeface="宋体" pitchFamily="2" charset="-122"/>
              </a:rPr>
              <a:t>特点：格式简单，指令长度和操作码长度固定；简单寻址方式，大部分指令使用寄存器直接寻址。</a:t>
            </a:r>
            <a:endParaRPr lang="en-US" altLang="zh-CN" sz="2200" dirty="0">
              <a:ea typeface="宋体" pitchFamily="2" charset="-122"/>
            </a:endParaRPr>
          </a:p>
          <a:p>
            <a:pPr lvl="2">
              <a:lnSpc>
                <a:spcPct val="150000"/>
              </a:lnSpc>
              <a:spcBef>
                <a:spcPts val="0"/>
              </a:spcBef>
              <a:spcAft>
                <a:spcPts val="0"/>
              </a:spcAft>
            </a:pPr>
            <a:r>
              <a:rPr lang="zh-CN" altLang="en-US" sz="2200" dirty="0">
                <a:ea typeface="宋体" pitchFamily="2" charset="-122"/>
              </a:rPr>
              <a:t>实例：</a:t>
            </a:r>
            <a:r>
              <a:rPr lang="en-US" altLang="zh-CN" sz="2200" dirty="0">
                <a:ea typeface="宋体" pitchFamily="2" charset="-122"/>
              </a:rPr>
              <a:t>MIPS</a:t>
            </a:r>
            <a:r>
              <a:rPr lang="zh-CN" altLang="en-US" sz="2200" dirty="0">
                <a:ea typeface="宋体" pitchFamily="2" charset="-122"/>
              </a:rPr>
              <a:t> 指令系统</a:t>
            </a:r>
            <a:endParaRPr lang="en-US" altLang="zh-CN" sz="2200" dirty="0">
              <a:ea typeface="宋体"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idx="4294967295"/>
          </p:nvPr>
        </p:nvSpPr>
        <p:spPr>
          <a:xfrm>
            <a:off x="612000" y="252000"/>
            <a:ext cx="7010400" cy="373062"/>
          </a:xfrm>
        </p:spPr>
        <p:txBody>
          <a:bodyPr/>
          <a:lstStyle/>
          <a:p>
            <a:r>
              <a:rPr lang="en-US" altLang="zh-CN" dirty="0">
                <a:latin typeface="Times New Roman" pitchFamily="18" charset="0"/>
                <a:cs typeface="Times New Roman" pitchFamily="18" charset="0"/>
              </a:rPr>
              <a:t>2.3 CISC</a:t>
            </a:r>
            <a:r>
              <a:rPr lang="zh-CN" altLang="en-US" dirty="0">
                <a:latin typeface="Times New Roman" pitchFamily="18" charset="0"/>
                <a:cs typeface="Times New Roman" pitchFamily="18" charset="0"/>
              </a:rPr>
              <a:t>与</a:t>
            </a:r>
            <a:r>
              <a:rPr lang="en-US" altLang="zh-CN" dirty="0">
                <a:latin typeface="Times New Roman" pitchFamily="18" charset="0"/>
                <a:cs typeface="Times New Roman" pitchFamily="18" charset="0"/>
              </a:rPr>
              <a:t>RISC</a:t>
            </a:r>
            <a:endParaRPr lang="en-US" altLang="zh-CN" dirty="0"/>
          </a:p>
        </p:txBody>
      </p:sp>
      <p:sp>
        <p:nvSpPr>
          <p:cNvPr id="258051" name="Rectangle 3"/>
          <p:cNvSpPr>
            <a:spLocks noGrp="1" noChangeArrowheads="1"/>
          </p:cNvSpPr>
          <p:nvPr>
            <p:ph type="body" idx="4294967295"/>
          </p:nvPr>
        </p:nvSpPr>
        <p:spPr>
          <a:xfrm>
            <a:off x="612000" y="900000"/>
            <a:ext cx="7848600" cy="3659188"/>
          </a:xfrm>
        </p:spPr>
        <p:txBody>
          <a:bodyPr/>
          <a:lstStyle/>
          <a:p>
            <a:r>
              <a:rPr lang="en-US" altLang="zh-CN" sz="3200" dirty="0">
                <a:ea typeface="宋体" pitchFamily="2" charset="-122"/>
              </a:rPr>
              <a:t>CISC</a:t>
            </a:r>
            <a:r>
              <a:rPr lang="zh-CN" altLang="en-US" sz="3200" dirty="0">
                <a:ea typeface="宋体" pitchFamily="2" charset="-122"/>
              </a:rPr>
              <a:t>指令系统的特点</a:t>
            </a:r>
          </a:p>
          <a:p>
            <a:pPr lvl="1"/>
            <a:r>
              <a:rPr lang="zh-CN" altLang="en-US" sz="2400" dirty="0">
                <a:ea typeface="宋体" pitchFamily="2" charset="-122"/>
              </a:rPr>
              <a:t>指令系统复杂庞大</a:t>
            </a:r>
            <a:r>
              <a:rPr lang="en-US" altLang="zh-CN" sz="2400" dirty="0">
                <a:ea typeface="宋体" pitchFamily="2" charset="-122"/>
              </a:rPr>
              <a:t>(</a:t>
            </a:r>
            <a:r>
              <a:rPr lang="zh-CN" altLang="en-US" sz="2400" dirty="0">
                <a:ea typeface="宋体" pitchFamily="2" charset="-122"/>
              </a:rPr>
              <a:t>一般数百条指令）；</a:t>
            </a:r>
          </a:p>
          <a:p>
            <a:pPr lvl="1"/>
            <a:r>
              <a:rPr lang="zh-CN" altLang="en-US" sz="2400" dirty="0">
                <a:ea typeface="宋体" pitchFamily="2" charset="-122"/>
              </a:rPr>
              <a:t>寻址方式多，指令格式多，指令字长不固定；</a:t>
            </a:r>
          </a:p>
          <a:p>
            <a:pPr lvl="1"/>
            <a:r>
              <a:rPr lang="zh-CN" altLang="en-US" sz="2400" dirty="0">
                <a:ea typeface="宋体" pitchFamily="2" charset="-122"/>
              </a:rPr>
              <a:t>可访存指令不受限制；</a:t>
            </a:r>
          </a:p>
          <a:p>
            <a:pPr lvl="1"/>
            <a:r>
              <a:rPr lang="zh-CN" altLang="en-US" sz="2400" dirty="0">
                <a:ea typeface="宋体" pitchFamily="2" charset="-122"/>
              </a:rPr>
              <a:t>各种指令使用频率相差很大；</a:t>
            </a:r>
          </a:p>
          <a:p>
            <a:pPr lvl="1"/>
            <a:r>
              <a:rPr lang="zh-CN" altLang="en-US" sz="2400" dirty="0">
                <a:ea typeface="宋体" pitchFamily="2" charset="-122"/>
              </a:rPr>
              <a:t>各种指令执行时间相差也很大；</a:t>
            </a:r>
          </a:p>
          <a:p>
            <a:pPr lvl="1"/>
            <a:r>
              <a:rPr lang="zh-CN" altLang="en-US" sz="2400" dirty="0">
                <a:ea typeface="宋体" pitchFamily="2" charset="-122"/>
              </a:rPr>
              <a:t>大多数采用微程序控制器。</a:t>
            </a:r>
          </a:p>
          <a:p>
            <a:pPr lvl="1"/>
            <a:endParaRPr lang="zh-CN" altLang="en-US" sz="2400" dirty="0">
              <a:ea typeface="宋体"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612000" y="252000"/>
            <a:ext cx="7010400" cy="373062"/>
          </a:xfrm>
        </p:spPr>
        <p:txBody>
          <a:bodyPr/>
          <a:lstStyle/>
          <a:p>
            <a:r>
              <a:rPr lang="en-US" altLang="zh-CN" dirty="0">
                <a:latin typeface="Times New Roman" pitchFamily="18" charset="0"/>
                <a:cs typeface="Times New Roman" pitchFamily="18" charset="0"/>
              </a:rPr>
              <a:t>2.3 CISC</a:t>
            </a:r>
            <a:r>
              <a:rPr lang="zh-CN" altLang="en-US" dirty="0">
                <a:latin typeface="Times New Roman" pitchFamily="18" charset="0"/>
                <a:cs typeface="Times New Roman" pitchFamily="18" charset="0"/>
              </a:rPr>
              <a:t>与</a:t>
            </a:r>
            <a:r>
              <a:rPr lang="en-US" altLang="zh-CN" dirty="0">
                <a:latin typeface="Times New Roman" pitchFamily="18" charset="0"/>
                <a:cs typeface="Times New Roman" pitchFamily="18" charset="0"/>
              </a:rPr>
              <a:t>RISC</a:t>
            </a:r>
            <a:endParaRPr lang="en-US" altLang="zh-CN" dirty="0"/>
          </a:p>
        </p:txBody>
      </p:sp>
      <p:sp>
        <p:nvSpPr>
          <p:cNvPr id="260099" name="Rectangle 3"/>
          <p:cNvSpPr>
            <a:spLocks noGrp="1" noChangeArrowheads="1"/>
          </p:cNvSpPr>
          <p:nvPr>
            <p:ph type="body" idx="4294967295"/>
          </p:nvPr>
        </p:nvSpPr>
        <p:spPr>
          <a:xfrm>
            <a:off x="612000" y="900000"/>
            <a:ext cx="10596568" cy="5976701"/>
          </a:xfrm>
        </p:spPr>
        <p:txBody>
          <a:bodyPr/>
          <a:lstStyle/>
          <a:p>
            <a:r>
              <a:rPr lang="en-US" altLang="zh-CN" sz="2800" dirty="0">
                <a:ea typeface="宋体" pitchFamily="2" charset="-122"/>
              </a:rPr>
              <a:t>RISC</a:t>
            </a:r>
            <a:r>
              <a:rPr lang="zh-CN" altLang="en-US" sz="2800" dirty="0">
                <a:ea typeface="宋体" pitchFamily="2" charset="-122"/>
              </a:rPr>
              <a:t>技术</a:t>
            </a:r>
          </a:p>
          <a:p>
            <a:pPr marL="812800" lvl="1" indent="-338138"/>
            <a:r>
              <a:rPr lang="zh-CN" altLang="en-US" sz="2200" dirty="0">
                <a:ea typeface="宋体" pitchFamily="2" charset="-122"/>
              </a:rPr>
              <a:t>把使用频率为</a:t>
            </a:r>
            <a:r>
              <a:rPr lang="en-US" altLang="zh-CN" sz="2200" dirty="0">
                <a:ea typeface="宋体" pitchFamily="2" charset="-122"/>
              </a:rPr>
              <a:t>80%</a:t>
            </a:r>
            <a:r>
              <a:rPr lang="zh-CN" altLang="en-US" sz="2200" dirty="0">
                <a:ea typeface="宋体" pitchFamily="2" charset="-122"/>
              </a:rPr>
              <a:t>的、在指令系统中仅占</a:t>
            </a:r>
            <a:r>
              <a:rPr lang="en-US" altLang="zh-CN" sz="2200" dirty="0">
                <a:ea typeface="宋体" pitchFamily="2" charset="-122"/>
              </a:rPr>
              <a:t>20%</a:t>
            </a:r>
            <a:r>
              <a:rPr lang="zh-CN" altLang="en-US" sz="2200" dirty="0">
                <a:ea typeface="宋体" pitchFamily="2" charset="-122"/>
              </a:rPr>
              <a:t>的简单指令保留下来，消除剩余</a:t>
            </a:r>
            <a:r>
              <a:rPr lang="en-US" altLang="zh-CN" sz="2200" dirty="0">
                <a:ea typeface="宋体" pitchFamily="2" charset="-122"/>
              </a:rPr>
              <a:t>80%</a:t>
            </a:r>
            <a:r>
              <a:rPr lang="zh-CN" altLang="en-US" sz="2200" dirty="0">
                <a:ea typeface="宋体" pitchFamily="2" charset="-122"/>
              </a:rPr>
              <a:t>的复杂指令，复杂功能用子程序实现。</a:t>
            </a:r>
          </a:p>
          <a:p>
            <a:pPr marL="812800" lvl="1" indent="-338138"/>
            <a:r>
              <a:rPr lang="zh-CN" altLang="en-US" sz="2200" dirty="0">
                <a:ea typeface="宋体" pitchFamily="2" charset="-122"/>
              </a:rPr>
              <a:t>不用微程序控制，采用简单的硬连线控制，控制器极大简化，加上优化编译配合硬件的改进，使系统的速度大大提高；</a:t>
            </a:r>
            <a:endParaRPr lang="en-US" altLang="zh-CN" sz="2200" dirty="0">
              <a:ea typeface="宋体" pitchFamily="2" charset="-122"/>
            </a:endParaRPr>
          </a:p>
          <a:p>
            <a:pPr marL="812800" lvl="1" indent="-338138"/>
            <a:r>
              <a:rPr lang="zh-CN" altLang="en-US" sz="2200" dirty="0">
                <a:ea typeface="宋体" pitchFamily="2" charset="-122"/>
              </a:rPr>
              <a:t>短周期时间、单周期执行指令（指令执行在一个机器周期内完成）；</a:t>
            </a:r>
            <a:endParaRPr lang="en-US" altLang="zh-CN" sz="2200" dirty="0">
              <a:ea typeface="宋体" pitchFamily="2" charset="-122"/>
            </a:endParaRPr>
          </a:p>
          <a:p>
            <a:pPr marL="812800" lvl="1" indent="-338138"/>
            <a:r>
              <a:rPr lang="en-US" altLang="zh-CN" sz="2200" dirty="0">
                <a:ea typeface="宋体" pitchFamily="2" charset="-122"/>
              </a:rPr>
              <a:t>Load</a:t>
            </a:r>
            <a:r>
              <a:rPr lang="zh-CN" altLang="en-US" sz="2200" dirty="0">
                <a:ea typeface="宋体" pitchFamily="2" charset="-122"/>
              </a:rPr>
              <a:t>（取）</a:t>
            </a:r>
            <a:r>
              <a:rPr lang="en-US" altLang="zh-CN" sz="2200" dirty="0">
                <a:ea typeface="宋体" pitchFamily="2" charset="-122"/>
              </a:rPr>
              <a:t>/Store</a:t>
            </a:r>
            <a:r>
              <a:rPr lang="zh-CN" altLang="en-US" sz="2200" dirty="0">
                <a:ea typeface="宋体" pitchFamily="2" charset="-122"/>
              </a:rPr>
              <a:t>（存）结构，取数（存储器</a:t>
            </a:r>
            <a:r>
              <a:rPr lang="en-US" altLang="zh-CN" sz="2200" dirty="0">
                <a:ea typeface="宋体" pitchFamily="2" charset="-122"/>
                <a:sym typeface="Wingdings" pitchFamily="2" charset="2"/>
              </a:rPr>
              <a:t></a:t>
            </a:r>
            <a:r>
              <a:rPr lang="zh-CN" altLang="en-US" sz="2200" dirty="0">
                <a:ea typeface="宋体" pitchFamily="2" charset="-122"/>
                <a:sym typeface="Wingdings" pitchFamily="2" charset="2"/>
              </a:rPr>
              <a:t>寄存器）、存数（寄存器</a:t>
            </a:r>
            <a:r>
              <a:rPr lang="en-US" altLang="zh-CN" sz="2200" dirty="0">
                <a:ea typeface="宋体" pitchFamily="2" charset="-122"/>
                <a:sym typeface="Wingdings" pitchFamily="2" charset="2"/>
              </a:rPr>
              <a:t></a:t>
            </a:r>
            <a:r>
              <a:rPr lang="zh-CN" altLang="en-US" sz="2200" dirty="0">
                <a:ea typeface="宋体" pitchFamily="2" charset="-122"/>
                <a:sym typeface="Wingdings" pitchFamily="2" charset="2"/>
              </a:rPr>
              <a:t>存储器）</a:t>
            </a:r>
            <a:endParaRPr lang="en-US" altLang="zh-CN" sz="2200" dirty="0">
              <a:ea typeface="宋体" pitchFamily="2" charset="-122"/>
              <a:sym typeface="Wingdings" pitchFamily="2" charset="2"/>
            </a:endParaRPr>
          </a:p>
          <a:p>
            <a:pPr marL="812800" lvl="1" indent="-338138"/>
            <a:r>
              <a:rPr lang="zh-CN" altLang="en-US" sz="2200" dirty="0">
                <a:ea typeface="宋体" pitchFamily="2" charset="-122"/>
                <a:sym typeface="Wingdings" pitchFamily="2" charset="2"/>
              </a:rPr>
              <a:t>大寄存器堆，寄存器数量较多</a:t>
            </a:r>
            <a:endParaRPr lang="en-US" altLang="zh-CN" sz="2200" dirty="0">
              <a:ea typeface="宋体" pitchFamily="2" charset="-122"/>
              <a:sym typeface="Wingdings" pitchFamily="2" charset="2"/>
            </a:endParaRPr>
          </a:p>
          <a:p>
            <a:pPr marL="812800" lvl="1" indent="-338138"/>
            <a:r>
              <a:rPr lang="zh-CN" altLang="en-US" sz="2200" dirty="0">
                <a:ea typeface="宋体" pitchFamily="2" charset="-122"/>
                <a:sym typeface="Wingdings" pitchFamily="2" charset="2"/>
              </a:rPr>
              <a:t>哈佛（</a:t>
            </a:r>
            <a:r>
              <a:rPr lang="en-US" altLang="zh-CN" sz="2200" dirty="0">
                <a:ea typeface="宋体" pitchFamily="2" charset="-122"/>
                <a:sym typeface="Wingdings" pitchFamily="2" charset="2"/>
              </a:rPr>
              <a:t>Harvard</a:t>
            </a:r>
            <a:r>
              <a:rPr lang="zh-CN" altLang="en-US" sz="2200" dirty="0">
                <a:ea typeface="宋体" pitchFamily="2" charset="-122"/>
                <a:sym typeface="Wingdings" pitchFamily="2" charset="2"/>
              </a:rPr>
              <a:t>）总线结构，指令</a:t>
            </a:r>
            <a:r>
              <a:rPr lang="en-US" altLang="zh-CN" sz="2200" dirty="0">
                <a:ea typeface="宋体" pitchFamily="2" charset="-122"/>
                <a:sym typeface="Wingdings" pitchFamily="2" charset="2"/>
              </a:rPr>
              <a:t>Cache</a:t>
            </a:r>
            <a:r>
              <a:rPr lang="zh-CN" altLang="en-US" sz="2200" dirty="0">
                <a:ea typeface="宋体" pitchFamily="2" charset="-122"/>
                <a:sym typeface="Wingdings" pitchFamily="2" charset="2"/>
              </a:rPr>
              <a:t>、数据</a:t>
            </a:r>
            <a:r>
              <a:rPr lang="en-US" altLang="zh-CN" sz="2200" dirty="0">
                <a:ea typeface="宋体" pitchFamily="2" charset="-122"/>
                <a:sym typeface="Wingdings" pitchFamily="2" charset="2"/>
              </a:rPr>
              <a:t>Cache</a:t>
            </a:r>
            <a:r>
              <a:rPr lang="zh-CN" altLang="en-US" sz="2200" dirty="0">
                <a:ea typeface="宋体" pitchFamily="2" charset="-122"/>
                <a:sym typeface="Wingdings" pitchFamily="2" charset="2"/>
              </a:rPr>
              <a:t>，双总线动态访问机构；</a:t>
            </a:r>
            <a:endParaRPr lang="en-US" altLang="zh-CN" sz="2200" dirty="0">
              <a:ea typeface="宋体" pitchFamily="2" charset="-122"/>
              <a:sym typeface="Wingdings" pitchFamily="2" charset="2"/>
            </a:endParaRPr>
          </a:p>
          <a:p>
            <a:pPr marL="812800" lvl="1" indent="-338138"/>
            <a:r>
              <a:rPr lang="zh-CN" altLang="en-US" sz="2200" dirty="0">
                <a:ea typeface="宋体" pitchFamily="2" charset="-122"/>
                <a:sym typeface="Wingdings" pitchFamily="2" charset="2"/>
              </a:rPr>
              <a:t>高效的流水线结构、延迟转移、</a:t>
            </a:r>
            <a:r>
              <a:rPr lang="zh-CN" altLang="en-US" sz="2200" dirty="0">
                <a:solidFill>
                  <a:schemeClr val="accent1"/>
                </a:solidFill>
                <a:ea typeface="宋体" pitchFamily="2" charset="-122"/>
                <a:sym typeface="Wingdings" pitchFamily="2" charset="2"/>
              </a:rPr>
              <a:t>重叠寄存器窗口</a:t>
            </a:r>
            <a:r>
              <a:rPr lang="zh-CN" altLang="en-US" sz="2200" dirty="0">
                <a:ea typeface="宋体" pitchFamily="2" charset="-122"/>
                <a:sym typeface="Wingdings" pitchFamily="2" charset="2"/>
              </a:rPr>
              <a:t>技术等</a:t>
            </a:r>
            <a:endParaRPr lang="zh-CN" altLang="en-US" sz="2200" dirty="0">
              <a:ea typeface="宋体" pitchFamily="2" charset="-122"/>
            </a:endParaRPr>
          </a:p>
          <a:p>
            <a:pPr marL="812800" lvl="1" indent="-338138">
              <a:buNone/>
            </a:pPr>
            <a:endParaRPr lang="zh-CN" altLang="en-US" sz="2000" dirty="0">
              <a:ea typeface="宋体" pitchFamily="2" charset="-122"/>
            </a:endParaRPr>
          </a:p>
          <a:p>
            <a:pPr lvl="1"/>
            <a:endParaRPr lang="zh-CN" altLang="en-US" sz="2000" dirty="0">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63352" y="188640"/>
            <a:ext cx="7010400" cy="479747"/>
          </a:xfrm>
        </p:spPr>
        <p:txBody>
          <a:bodyPr/>
          <a:lstStyle/>
          <a:p>
            <a:r>
              <a:rPr lang="en-US" altLang="zh-CN" sz="3200" dirty="0"/>
              <a:t>1.1 </a:t>
            </a:r>
            <a:r>
              <a:rPr lang="zh-CN" altLang="en-US" sz="3200" dirty="0"/>
              <a:t>指令系统概述</a:t>
            </a:r>
          </a:p>
        </p:txBody>
      </p:sp>
      <p:sp>
        <p:nvSpPr>
          <p:cNvPr id="3" name="内容占位符 2"/>
          <p:cNvSpPr>
            <a:spLocks noGrp="1"/>
          </p:cNvSpPr>
          <p:nvPr>
            <p:ph idx="4294967295"/>
          </p:nvPr>
        </p:nvSpPr>
        <p:spPr>
          <a:xfrm>
            <a:off x="612000" y="900000"/>
            <a:ext cx="11172632" cy="5087675"/>
          </a:xfrm>
        </p:spPr>
        <p:txBody>
          <a:bodyPr/>
          <a:lstStyle/>
          <a:p>
            <a:pPr>
              <a:lnSpc>
                <a:spcPct val="120000"/>
              </a:lnSpc>
              <a:spcBef>
                <a:spcPts val="0"/>
              </a:spcBef>
              <a:spcAft>
                <a:spcPts val="0"/>
              </a:spcAft>
            </a:pPr>
            <a:r>
              <a:rPr lang="zh-CN" altLang="en-US" sz="2800" dirty="0"/>
              <a:t>指令类型</a:t>
            </a:r>
          </a:p>
          <a:p>
            <a:pPr lvl="1">
              <a:lnSpc>
                <a:spcPct val="150000"/>
              </a:lnSpc>
              <a:spcBef>
                <a:spcPts val="0"/>
              </a:spcBef>
              <a:spcAft>
                <a:spcPts val="0"/>
              </a:spcAft>
            </a:pPr>
            <a:r>
              <a:rPr lang="zh-CN" altLang="en-US" sz="2200" dirty="0"/>
              <a:t>数据传输指令：寄存器与存储器之间，寄存器之间传递数据；</a:t>
            </a:r>
          </a:p>
          <a:p>
            <a:pPr lvl="1">
              <a:lnSpc>
                <a:spcPct val="150000"/>
              </a:lnSpc>
              <a:spcBef>
                <a:spcPts val="0"/>
              </a:spcBef>
              <a:spcAft>
                <a:spcPts val="0"/>
              </a:spcAft>
            </a:pPr>
            <a:r>
              <a:rPr lang="zh-CN" altLang="en-US" sz="2200" dirty="0"/>
              <a:t>算术</a:t>
            </a:r>
            <a:r>
              <a:rPr lang="en-US" altLang="zh-CN" sz="2200" dirty="0"/>
              <a:t>/</a:t>
            </a:r>
            <a:r>
              <a:rPr lang="zh-CN" altLang="en-US" sz="2200" dirty="0"/>
              <a:t>逻辑运算指令：寄存器（或存储器）中整型数或逻辑型数据的运算操作。</a:t>
            </a:r>
          </a:p>
          <a:p>
            <a:pPr lvl="1">
              <a:lnSpc>
                <a:spcPct val="150000"/>
              </a:lnSpc>
              <a:spcBef>
                <a:spcPts val="0"/>
              </a:spcBef>
              <a:spcAft>
                <a:spcPts val="0"/>
              </a:spcAft>
            </a:pPr>
            <a:r>
              <a:rPr lang="zh-CN" altLang="en-US" sz="2200" dirty="0"/>
              <a:t>程序控制指令：控制程序执行顺序，条件转移或跳转，子程序调用和返回等；</a:t>
            </a:r>
          </a:p>
          <a:p>
            <a:pPr lvl="1">
              <a:lnSpc>
                <a:spcPct val="150000"/>
              </a:lnSpc>
              <a:spcBef>
                <a:spcPts val="0"/>
              </a:spcBef>
              <a:spcAft>
                <a:spcPts val="0"/>
              </a:spcAft>
            </a:pPr>
            <a:r>
              <a:rPr lang="zh-CN" altLang="en-US" sz="2200" dirty="0"/>
              <a:t>浮点运算指令：处理浮点数的运算。</a:t>
            </a:r>
            <a:endParaRPr lang="en-US" altLang="zh-CN" sz="2200" dirty="0"/>
          </a:p>
          <a:p>
            <a:pPr>
              <a:lnSpc>
                <a:spcPct val="120000"/>
              </a:lnSpc>
              <a:spcBef>
                <a:spcPts val="0"/>
              </a:spcBef>
              <a:spcAft>
                <a:spcPts val="0"/>
              </a:spcAft>
            </a:pPr>
            <a:r>
              <a:rPr lang="zh-CN" altLang="en-US" sz="2800" dirty="0"/>
              <a:t>通用寄存器的优势</a:t>
            </a:r>
          </a:p>
          <a:p>
            <a:pPr lvl="1">
              <a:lnSpc>
                <a:spcPct val="150000"/>
              </a:lnSpc>
              <a:spcBef>
                <a:spcPts val="0"/>
              </a:spcBef>
              <a:spcAft>
                <a:spcPts val="0"/>
              </a:spcAft>
            </a:pPr>
            <a:r>
              <a:rPr lang="zh-CN" altLang="en-US" sz="2200" dirty="0"/>
              <a:t>寄存器比存储器快</a:t>
            </a:r>
          </a:p>
          <a:p>
            <a:pPr lvl="1">
              <a:lnSpc>
                <a:spcPct val="150000"/>
              </a:lnSpc>
              <a:spcBef>
                <a:spcPts val="0"/>
              </a:spcBef>
              <a:spcAft>
                <a:spcPts val="0"/>
              </a:spcAft>
            </a:pPr>
            <a:r>
              <a:rPr lang="zh-CN" altLang="en-US" sz="2200" dirty="0"/>
              <a:t>寄存器便于编译器使用</a:t>
            </a:r>
          </a:p>
          <a:p>
            <a:pPr lvl="1">
              <a:lnSpc>
                <a:spcPct val="150000"/>
              </a:lnSpc>
              <a:spcBef>
                <a:spcPts val="0"/>
              </a:spcBef>
              <a:spcAft>
                <a:spcPts val="0"/>
              </a:spcAft>
            </a:pPr>
            <a:r>
              <a:rPr lang="zh-CN" altLang="en-US" sz="2200" dirty="0"/>
              <a:t>减少存储器访问，提高速度</a:t>
            </a:r>
          </a:p>
          <a:p>
            <a:pPr lvl="1">
              <a:lnSpc>
                <a:spcPct val="150000"/>
              </a:lnSpc>
              <a:spcBef>
                <a:spcPts val="0"/>
              </a:spcBef>
              <a:spcAft>
                <a:spcPts val="0"/>
              </a:spcAft>
            </a:pPr>
            <a:r>
              <a:rPr lang="zh-CN" altLang="en-US" sz="2200" dirty="0"/>
              <a:t>提高代码密度，寄存器地址比存储器地址短</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idx="4294967295"/>
          </p:nvPr>
        </p:nvSpPr>
        <p:spPr>
          <a:xfrm>
            <a:off x="612000" y="252000"/>
            <a:ext cx="7010400" cy="373062"/>
          </a:xfrm>
        </p:spPr>
        <p:txBody>
          <a:bodyPr/>
          <a:lstStyle/>
          <a:p>
            <a:r>
              <a:rPr lang="en-US" altLang="zh-CN" dirty="0"/>
              <a:t>2.3 CISC</a:t>
            </a:r>
            <a:r>
              <a:rPr lang="zh-CN" altLang="en-US" dirty="0"/>
              <a:t>与</a:t>
            </a:r>
            <a:r>
              <a:rPr lang="en-US" altLang="zh-CN" dirty="0"/>
              <a:t>RISC</a:t>
            </a:r>
          </a:p>
        </p:txBody>
      </p:sp>
      <p:sp>
        <p:nvSpPr>
          <p:cNvPr id="262147" name="Rectangle 3"/>
          <p:cNvSpPr>
            <a:spLocks noGrp="1" noChangeArrowheads="1"/>
          </p:cNvSpPr>
          <p:nvPr>
            <p:ph type="body" idx="4294967295"/>
          </p:nvPr>
        </p:nvSpPr>
        <p:spPr>
          <a:xfrm>
            <a:off x="612000" y="900000"/>
            <a:ext cx="10380544" cy="5697714"/>
          </a:xfrm>
        </p:spPr>
        <p:txBody>
          <a:bodyPr/>
          <a:lstStyle/>
          <a:p>
            <a:pPr>
              <a:lnSpc>
                <a:spcPct val="110000"/>
              </a:lnSpc>
            </a:pPr>
            <a:r>
              <a:rPr lang="en-US" altLang="zh-CN" dirty="0">
                <a:ea typeface="宋体" pitchFamily="2" charset="-122"/>
              </a:rPr>
              <a:t>RISC</a:t>
            </a:r>
            <a:r>
              <a:rPr lang="zh-CN" altLang="en-US" dirty="0">
                <a:ea typeface="宋体" pitchFamily="2" charset="-122"/>
              </a:rPr>
              <a:t>与</a:t>
            </a:r>
            <a:r>
              <a:rPr lang="en-US" altLang="zh-CN" dirty="0">
                <a:ea typeface="宋体" pitchFamily="2" charset="-122"/>
              </a:rPr>
              <a:t>CISC</a:t>
            </a:r>
            <a:r>
              <a:rPr lang="zh-CN" altLang="en-US" dirty="0">
                <a:ea typeface="宋体" pitchFamily="2" charset="-122"/>
              </a:rPr>
              <a:t>性能对比</a:t>
            </a:r>
            <a:endParaRPr lang="en-US" altLang="zh-CN" dirty="0">
              <a:ea typeface="宋体" pitchFamily="2" charset="-122"/>
            </a:endParaRPr>
          </a:p>
          <a:p>
            <a:pPr lvl="1">
              <a:lnSpc>
                <a:spcPct val="150000"/>
              </a:lnSpc>
            </a:pPr>
            <a:r>
              <a:rPr lang="en-US" altLang="zh-CN" sz="2200" dirty="0">
                <a:ea typeface="宋体" pitchFamily="2" charset="-122"/>
              </a:rPr>
              <a:t>RISC</a:t>
            </a:r>
            <a:r>
              <a:rPr lang="zh-CN" altLang="en-US" sz="2200" dirty="0">
                <a:ea typeface="宋体" pitchFamily="2" charset="-122"/>
              </a:rPr>
              <a:t>比</a:t>
            </a:r>
            <a:r>
              <a:rPr lang="en-US" altLang="zh-CN" sz="2200" dirty="0">
                <a:ea typeface="宋体" pitchFamily="2" charset="-122"/>
              </a:rPr>
              <a:t>CISC</a:t>
            </a:r>
            <a:r>
              <a:rPr lang="zh-CN" altLang="en-US" sz="2200" dirty="0">
                <a:ea typeface="宋体" pitchFamily="2" charset="-122"/>
              </a:rPr>
              <a:t>机器的</a:t>
            </a:r>
            <a:r>
              <a:rPr lang="en-US" altLang="zh-CN" sz="2200" dirty="0">
                <a:ea typeface="宋体" pitchFamily="2" charset="-122"/>
              </a:rPr>
              <a:t>CPI</a:t>
            </a:r>
            <a:r>
              <a:rPr lang="zh-CN" altLang="en-US" sz="2200" dirty="0">
                <a:ea typeface="宋体" pitchFamily="2" charset="-122"/>
              </a:rPr>
              <a:t>（</a:t>
            </a:r>
            <a:r>
              <a:rPr lang="en-US" altLang="zh-CN" sz="2200" dirty="0">
                <a:ea typeface="宋体" pitchFamily="2" charset="-122"/>
              </a:rPr>
              <a:t>Cycles per Instruction</a:t>
            </a:r>
            <a:r>
              <a:rPr lang="zh-CN" altLang="en-US" sz="2200" dirty="0">
                <a:ea typeface="宋体" pitchFamily="2" charset="-122"/>
              </a:rPr>
              <a:t>，平均周期数）要小；</a:t>
            </a:r>
          </a:p>
          <a:p>
            <a:pPr lvl="1">
              <a:lnSpc>
                <a:spcPct val="150000"/>
              </a:lnSpc>
            </a:pPr>
            <a:r>
              <a:rPr lang="en-US" altLang="zh-CN" sz="2200" dirty="0">
                <a:ea typeface="宋体" pitchFamily="2" charset="-122"/>
              </a:rPr>
              <a:t>CISC</a:t>
            </a:r>
            <a:r>
              <a:rPr lang="zh-CN" altLang="en-US" sz="2200" dirty="0">
                <a:ea typeface="宋体" pitchFamily="2" charset="-122"/>
              </a:rPr>
              <a:t>一般用微码技术，一条指令往往要用好几个周期才能实现，复杂指令所需的周期数则更多，</a:t>
            </a:r>
            <a:r>
              <a:rPr lang="en-US" altLang="zh-CN" sz="2200" dirty="0">
                <a:ea typeface="宋体" pitchFamily="2" charset="-122"/>
              </a:rPr>
              <a:t>CISC</a:t>
            </a:r>
            <a:r>
              <a:rPr lang="zh-CN" altLang="en-US" sz="2200" dirty="0">
                <a:ea typeface="宋体" pitchFamily="2" charset="-122"/>
              </a:rPr>
              <a:t>机器</a:t>
            </a:r>
            <a:r>
              <a:rPr lang="en-US" altLang="zh-CN" sz="2200" dirty="0">
                <a:ea typeface="宋体" pitchFamily="2" charset="-122"/>
              </a:rPr>
              <a:t>CPI</a:t>
            </a:r>
            <a:r>
              <a:rPr lang="zh-CN" altLang="en-US" sz="2200" dirty="0">
                <a:ea typeface="宋体" pitchFamily="2" charset="-122"/>
              </a:rPr>
              <a:t>一般为</a:t>
            </a:r>
            <a:r>
              <a:rPr lang="en-US" altLang="zh-CN" sz="2200" dirty="0">
                <a:ea typeface="宋体" pitchFamily="2" charset="-122"/>
              </a:rPr>
              <a:t>4-6</a:t>
            </a:r>
            <a:r>
              <a:rPr lang="zh-CN" altLang="en-US" sz="2200" dirty="0">
                <a:ea typeface="宋体" pitchFamily="2" charset="-122"/>
              </a:rPr>
              <a:t>；</a:t>
            </a:r>
          </a:p>
          <a:p>
            <a:pPr lvl="1">
              <a:lnSpc>
                <a:spcPct val="150000"/>
              </a:lnSpc>
            </a:pPr>
            <a:r>
              <a:rPr lang="en-US" altLang="zh-CN" sz="2200" dirty="0">
                <a:ea typeface="宋体" pitchFamily="2" charset="-122"/>
              </a:rPr>
              <a:t>RISC</a:t>
            </a:r>
            <a:r>
              <a:rPr lang="zh-CN" altLang="en-US" sz="2200" dirty="0">
                <a:ea typeface="宋体" pitchFamily="2" charset="-122"/>
              </a:rPr>
              <a:t>一般指令一个周期完成，所以</a:t>
            </a:r>
            <a:r>
              <a:rPr lang="en-US" altLang="zh-CN" sz="2200" dirty="0">
                <a:ea typeface="宋体" pitchFamily="2" charset="-122"/>
              </a:rPr>
              <a:t>CPI=1</a:t>
            </a:r>
            <a:r>
              <a:rPr lang="zh-CN" altLang="en-US" sz="2200" dirty="0">
                <a:ea typeface="宋体" pitchFamily="2" charset="-122"/>
              </a:rPr>
              <a:t>，但</a:t>
            </a:r>
            <a:r>
              <a:rPr lang="en-US" altLang="zh-CN" sz="2200" dirty="0">
                <a:ea typeface="宋体" pitchFamily="2" charset="-122"/>
              </a:rPr>
              <a:t>LOAD</a:t>
            </a:r>
            <a:r>
              <a:rPr lang="zh-CN" altLang="en-US" sz="2200" dirty="0">
                <a:ea typeface="宋体" pitchFamily="2" charset="-122"/>
              </a:rPr>
              <a:t>、</a:t>
            </a:r>
            <a:r>
              <a:rPr lang="en-US" altLang="zh-CN" sz="2200" dirty="0">
                <a:ea typeface="宋体" pitchFamily="2" charset="-122"/>
              </a:rPr>
              <a:t>STORE</a:t>
            </a:r>
            <a:r>
              <a:rPr lang="zh-CN" altLang="en-US" sz="2200" dirty="0">
                <a:ea typeface="宋体" pitchFamily="2" charset="-122"/>
              </a:rPr>
              <a:t>等指令要长些，所以</a:t>
            </a:r>
            <a:r>
              <a:rPr lang="en-US" altLang="zh-CN" sz="2200" dirty="0">
                <a:ea typeface="宋体" pitchFamily="2" charset="-122"/>
              </a:rPr>
              <a:t>RISC</a:t>
            </a:r>
            <a:r>
              <a:rPr lang="zh-CN" altLang="en-US" sz="2200" dirty="0">
                <a:ea typeface="宋体" pitchFamily="2" charset="-122"/>
              </a:rPr>
              <a:t>机器的</a:t>
            </a:r>
            <a:r>
              <a:rPr lang="en-US" altLang="zh-CN" sz="2200" dirty="0">
                <a:ea typeface="宋体" pitchFamily="2" charset="-122"/>
              </a:rPr>
              <a:t>CPI</a:t>
            </a:r>
            <a:r>
              <a:rPr lang="zh-CN" altLang="en-US" sz="2200" dirty="0">
                <a:ea typeface="宋体" pitchFamily="2" charset="-122"/>
              </a:rPr>
              <a:t>约大于</a:t>
            </a:r>
            <a:r>
              <a:rPr lang="en-US" altLang="zh-CN" sz="2200" dirty="0">
                <a:ea typeface="宋体" pitchFamily="2" charset="-122"/>
              </a:rPr>
              <a:t>1</a:t>
            </a:r>
            <a:r>
              <a:rPr lang="zh-CN" altLang="en-US" sz="2200" dirty="0">
                <a:ea typeface="宋体" pitchFamily="2" charset="-122"/>
              </a:rPr>
              <a:t>。</a:t>
            </a:r>
            <a:endParaRPr lang="en-US" altLang="zh-CN" sz="2200" dirty="0">
              <a:ea typeface="宋体" pitchFamily="2" charset="-122"/>
            </a:endParaRPr>
          </a:p>
          <a:p>
            <a:pPr lvl="1">
              <a:lnSpc>
                <a:spcPct val="110000"/>
              </a:lnSpc>
            </a:pPr>
            <a:endParaRPr lang="en-US" altLang="zh-CN" sz="2000" dirty="0">
              <a:ea typeface="宋体" pitchFamily="2" charset="-122"/>
            </a:endParaRPr>
          </a:p>
          <a:p>
            <a:pPr>
              <a:lnSpc>
                <a:spcPct val="110000"/>
              </a:lnSpc>
            </a:pPr>
            <a:r>
              <a:rPr lang="en-US" altLang="zh-CN" dirty="0">
                <a:ea typeface="宋体" pitchFamily="2" charset="-122"/>
              </a:rPr>
              <a:t>RISC</a:t>
            </a:r>
            <a:r>
              <a:rPr lang="zh-CN" altLang="en-US" dirty="0">
                <a:ea typeface="宋体" pitchFamily="2" charset="-122"/>
              </a:rPr>
              <a:t>与</a:t>
            </a:r>
            <a:r>
              <a:rPr lang="en-US" altLang="zh-CN" dirty="0">
                <a:ea typeface="宋体" pitchFamily="2" charset="-122"/>
              </a:rPr>
              <a:t>CISC</a:t>
            </a:r>
            <a:r>
              <a:rPr lang="zh-CN" altLang="en-US" dirty="0">
                <a:ea typeface="宋体" pitchFamily="2" charset="-122"/>
              </a:rPr>
              <a:t>技术的融合</a:t>
            </a:r>
          </a:p>
          <a:p>
            <a:pPr lvl="1">
              <a:lnSpc>
                <a:spcPct val="150000"/>
              </a:lnSpc>
            </a:pPr>
            <a:r>
              <a:rPr lang="zh-CN" altLang="en-US" sz="2200" dirty="0">
                <a:ea typeface="宋体" pitchFamily="2" charset="-122"/>
              </a:rPr>
              <a:t>随着芯片集成度和硬件速度的增大，</a:t>
            </a:r>
            <a:r>
              <a:rPr lang="en-US" altLang="zh-CN" sz="2200" dirty="0">
                <a:ea typeface="宋体" pitchFamily="2" charset="-122"/>
              </a:rPr>
              <a:t>RISC</a:t>
            </a:r>
            <a:r>
              <a:rPr lang="zh-CN" altLang="en-US" sz="2200" dirty="0">
                <a:ea typeface="宋体" pitchFamily="2" charset="-122"/>
              </a:rPr>
              <a:t>系统也越来越复杂</a:t>
            </a:r>
          </a:p>
          <a:p>
            <a:pPr lvl="1">
              <a:lnSpc>
                <a:spcPct val="150000"/>
              </a:lnSpc>
            </a:pPr>
            <a:r>
              <a:rPr lang="en-US" altLang="zh-CN" sz="2200" dirty="0">
                <a:ea typeface="宋体" pitchFamily="2" charset="-122"/>
              </a:rPr>
              <a:t>CISC</a:t>
            </a:r>
            <a:r>
              <a:rPr lang="zh-CN" altLang="en-US" sz="2200" dirty="0">
                <a:ea typeface="宋体" pitchFamily="2" charset="-122"/>
              </a:rPr>
              <a:t>也吸收了很多</a:t>
            </a:r>
            <a:r>
              <a:rPr lang="en-US" altLang="zh-CN" sz="2200" dirty="0">
                <a:ea typeface="宋体" pitchFamily="2" charset="-122"/>
              </a:rPr>
              <a:t>RISC</a:t>
            </a:r>
            <a:r>
              <a:rPr lang="zh-CN" altLang="en-US" sz="2200" dirty="0">
                <a:ea typeface="宋体" pitchFamily="2" charset="-122"/>
              </a:rPr>
              <a:t>的设计思想</a:t>
            </a:r>
          </a:p>
          <a:p>
            <a:pPr lvl="2">
              <a:lnSpc>
                <a:spcPct val="150000"/>
              </a:lnSpc>
            </a:pPr>
            <a:r>
              <a:rPr lang="zh-CN" altLang="en-US" sz="2200" dirty="0">
                <a:ea typeface="宋体" pitchFamily="2" charset="-122"/>
              </a:rPr>
              <a:t>例如：</a:t>
            </a:r>
            <a:r>
              <a:rPr lang="en-US" altLang="zh-CN" sz="2200" dirty="0">
                <a:ea typeface="宋体" pitchFamily="2" charset="-122"/>
              </a:rPr>
              <a:t>Inter 80486</a:t>
            </a:r>
            <a:r>
              <a:rPr lang="zh-CN" altLang="en-US" sz="2200" dirty="0">
                <a:ea typeface="宋体" pitchFamily="2" charset="-122"/>
              </a:rPr>
              <a:t>比</a:t>
            </a:r>
            <a:r>
              <a:rPr lang="en-US" altLang="zh-CN" sz="2200" dirty="0">
                <a:ea typeface="宋体" pitchFamily="2" charset="-122"/>
              </a:rPr>
              <a:t>80286</a:t>
            </a:r>
            <a:r>
              <a:rPr lang="zh-CN" altLang="en-US" sz="2200" dirty="0">
                <a:ea typeface="宋体" pitchFamily="2" charset="-122"/>
              </a:rPr>
              <a:t>更加注重常用指令的执行效率，减少常用指令执行所需的周期数</a:t>
            </a:r>
            <a:r>
              <a:rPr lang="zh-CN" altLang="en-US" dirty="0">
                <a:ea typeface="宋体" pitchFamily="2" charset="-122"/>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072" y="115568"/>
            <a:ext cx="8229600" cy="479747"/>
          </a:xfrm>
        </p:spPr>
        <p:txBody>
          <a:bodyPr/>
          <a:lstStyle/>
          <a:p>
            <a:r>
              <a:rPr lang="zh-CN" altLang="en-US" sz="3200" dirty="0"/>
              <a:t>保护模式下的寻址方式</a:t>
            </a:r>
          </a:p>
        </p:txBody>
      </p:sp>
      <p:sp>
        <p:nvSpPr>
          <p:cNvPr id="612355" name="Rectangle 3"/>
          <p:cNvSpPr>
            <a:spLocks noGrp="1" noChangeArrowheads="1"/>
          </p:cNvSpPr>
          <p:nvPr>
            <p:ph type="body" idx="1"/>
          </p:nvPr>
        </p:nvSpPr>
        <p:spPr>
          <a:xfrm>
            <a:off x="1774825" y="5543550"/>
            <a:ext cx="8408988" cy="974626"/>
          </a:xfrm>
        </p:spPr>
        <p:txBody>
          <a:bodyPr/>
          <a:lstStyle/>
          <a:p>
            <a:pPr>
              <a:lnSpc>
                <a:spcPct val="100000"/>
              </a:lnSpc>
            </a:pPr>
            <a:r>
              <a:rPr lang="en-US" altLang="zh-CN" sz="2000">
                <a:solidFill>
                  <a:srgbClr val="007635"/>
                </a:solidFill>
              </a:rPr>
              <a:t>SR</a:t>
            </a:r>
            <a:r>
              <a:rPr lang="zh-CN" altLang="en-US" sz="2000">
                <a:solidFill>
                  <a:srgbClr val="007635"/>
                </a:solidFill>
              </a:rPr>
              <a:t>段寄存器（间接）确定操作数所在段的</a:t>
            </a:r>
            <a:r>
              <a:rPr lang="zh-CN" altLang="en-US" sz="2000">
                <a:solidFill>
                  <a:srgbClr val="FF3300"/>
                </a:solidFill>
              </a:rPr>
              <a:t>段基址</a:t>
            </a:r>
          </a:p>
          <a:p>
            <a:pPr>
              <a:lnSpc>
                <a:spcPct val="100000"/>
              </a:lnSpc>
            </a:pPr>
            <a:r>
              <a:rPr lang="zh-CN" altLang="en-US" sz="2000">
                <a:solidFill>
                  <a:srgbClr val="FF3300"/>
                </a:solidFill>
              </a:rPr>
              <a:t>有效地址</a:t>
            </a:r>
            <a:r>
              <a:rPr lang="zh-CN" altLang="en-US" sz="2000">
                <a:solidFill>
                  <a:srgbClr val="007635"/>
                </a:solidFill>
              </a:rPr>
              <a:t>给出操作数在所在段的偏移地址</a:t>
            </a:r>
          </a:p>
          <a:p>
            <a:pPr>
              <a:lnSpc>
                <a:spcPct val="100000"/>
              </a:lnSpc>
            </a:pPr>
            <a:r>
              <a:rPr lang="zh-CN" altLang="en-US" sz="2000">
                <a:solidFill>
                  <a:srgbClr val="007635"/>
                </a:solidFill>
              </a:rPr>
              <a:t>寻址过程涉及到“</a:t>
            </a:r>
            <a:r>
              <a:rPr lang="zh-CN" altLang="en-US" sz="2000">
                <a:solidFill>
                  <a:srgbClr val="FF3300"/>
                </a:solidFill>
              </a:rPr>
              <a:t>分段虚拟管理方式</a:t>
            </a:r>
            <a:r>
              <a:rPr lang="zh-CN" altLang="en-US" sz="2000">
                <a:solidFill>
                  <a:srgbClr val="007635"/>
                </a:solidFill>
              </a:rPr>
              <a:t>”，将在第</a:t>
            </a:r>
            <a:r>
              <a:rPr lang="en-US" altLang="zh-CN" sz="2000">
                <a:solidFill>
                  <a:srgbClr val="007635"/>
                </a:solidFill>
              </a:rPr>
              <a:t>6</a:t>
            </a:r>
            <a:r>
              <a:rPr lang="zh-CN" altLang="en-US" sz="2000">
                <a:solidFill>
                  <a:srgbClr val="007635"/>
                </a:solidFill>
              </a:rPr>
              <a:t>章讨论</a:t>
            </a:r>
            <a:endParaRPr lang="zh-CN" altLang="en-US">
              <a:solidFill>
                <a:srgbClr val="007635"/>
              </a:solidFill>
            </a:endParaRPr>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9" y="728664"/>
            <a:ext cx="898207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357" name="Rectangle 5"/>
          <p:cNvSpPr>
            <a:spLocks noChangeArrowheads="1"/>
          </p:cNvSpPr>
          <p:nvPr/>
        </p:nvSpPr>
        <p:spPr bwMode="auto">
          <a:xfrm>
            <a:off x="1685926" y="1943100"/>
            <a:ext cx="8596313" cy="2249488"/>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612358" name="Rectangle 6"/>
          <p:cNvSpPr>
            <a:spLocks noChangeArrowheads="1"/>
          </p:cNvSpPr>
          <p:nvPr/>
        </p:nvSpPr>
        <p:spPr bwMode="auto">
          <a:xfrm>
            <a:off x="1685926" y="4194176"/>
            <a:ext cx="8596313" cy="360363"/>
          </a:xfrm>
          <a:prstGeom prst="rect">
            <a:avLst/>
          </a:prstGeom>
          <a:solidFill>
            <a:srgbClr val="FF3300">
              <a:alpha val="2509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nvGrpSpPr>
          <p:cNvPr id="612362" name="Group 10"/>
          <p:cNvGrpSpPr>
            <a:grpSpLocks/>
          </p:cNvGrpSpPr>
          <p:nvPr/>
        </p:nvGrpSpPr>
        <p:grpSpPr bwMode="auto">
          <a:xfrm>
            <a:off x="2990850" y="1943101"/>
            <a:ext cx="6254750" cy="4005263"/>
            <a:chOff x="924" y="1224"/>
            <a:chExt cx="3940" cy="2523"/>
          </a:xfrm>
        </p:grpSpPr>
        <p:sp>
          <p:nvSpPr>
            <p:cNvPr id="36879" name="Rectangle 8"/>
            <p:cNvSpPr>
              <a:spLocks noChangeArrowheads="1"/>
            </p:cNvSpPr>
            <p:nvPr/>
          </p:nvSpPr>
          <p:spPr bwMode="auto">
            <a:xfrm>
              <a:off x="3447" y="1224"/>
              <a:ext cx="1417" cy="1417"/>
            </a:xfrm>
            <a:prstGeom prst="rect">
              <a:avLst/>
            </a:prstGeom>
            <a:solidFill>
              <a:srgbClr val="800080">
                <a:alpha val="1686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36880" name="Line 9"/>
            <p:cNvSpPr>
              <a:spLocks noChangeShapeType="1"/>
            </p:cNvSpPr>
            <p:nvPr/>
          </p:nvSpPr>
          <p:spPr bwMode="auto">
            <a:xfrm flipV="1">
              <a:off x="924" y="2641"/>
              <a:ext cx="2977" cy="1106"/>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2365" name="Group 13"/>
          <p:cNvGrpSpPr>
            <a:grpSpLocks/>
          </p:cNvGrpSpPr>
          <p:nvPr/>
        </p:nvGrpSpPr>
        <p:grpSpPr bwMode="auto">
          <a:xfrm>
            <a:off x="6140450" y="1943100"/>
            <a:ext cx="1169988" cy="3735388"/>
            <a:chOff x="2908" y="1224"/>
            <a:chExt cx="737" cy="2297"/>
          </a:xfrm>
        </p:grpSpPr>
        <p:sp>
          <p:nvSpPr>
            <p:cNvPr id="36877" name="Line 11"/>
            <p:cNvSpPr>
              <a:spLocks noChangeShapeType="1"/>
            </p:cNvSpPr>
            <p:nvPr/>
          </p:nvSpPr>
          <p:spPr bwMode="auto">
            <a:xfrm flipH="1" flipV="1">
              <a:off x="3249" y="2557"/>
              <a:ext cx="396" cy="96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Rectangle 12"/>
            <p:cNvSpPr>
              <a:spLocks noChangeArrowheads="1"/>
            </p:cNvSpPr>
            <p:nvPr/>
          </p:nvSpPr>
          <p:spPr bwMode="auto">
            <a:xfrm>
              <a:off x="2908" y="1224"/>
              <a:ext cx="426" cy="1361"/>
            </a:xfrm>
            <a:prstGeom prst="rect">
              <a:avLst/>
            </a:prstGeom>
            <a:solidFill>
              <a:srgbClr val="800080">
                <a:alpha val="2509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612369" name="Group 17"/>
          <p:cNvGrpSpPr>
            <a:grpSpLocks/>
          </p:cNvGrpSpPr>
          <p:nvPr/>
        </p:nvGrpSpPr>
        <p:grpSpPr bwMode="auto">
          <a:xfrm>
            <a:off x="9336089" y="2033588"/>
            <a:ext cx="765175" cy="2055812"/>
            <a:chOff x="4921" y="1281"/>
            <a:chExt cx="482" cy="1295"/>
          </a:xfrm>
        </p:grpSpPr>
        <p:sp>
          <p:nvSpPr>
            <p:cNvPr id="36875" name="AutoShape 14"/>
            <p:cNvSpPr>
              <a:spLocks/>
            </p:cNvSpPr>
            <p:nvPr/>
          </p:nvSpPr>
          <p:spPr bwMode="auto">
            <a:xfrm>
              <a:off x="4921" y="1281"/>
              <a:ext cx="114" cy="1276"/>
            </a:xfrm>
            <a:prstGeom prst="rightBrace">
              <a:avLst>
                <a:gd name="adj1" fmla="val 93275"/>
                <a:gd name="adj2" fmla="val 50000"/>
              </a:avLst>
            </a:prstGeom>
            <a:noFill/>
            <a:ln w="381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36876" name="Text Box 15"/>
            <p:cNvSpPr txBox="1">
              <a:spLocks noChangeArrowheads="1"/>
            </p:cNvSpPr>
            <p:nvPr/>
          </p:nvSpPr>
          <p:spPr bwMode="auto">
            <a:xfrm>
              <a:off x="5063" y="1366"/>
              <a:ext cx="340" cy="12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ea typeface="微软雅黑" panose="020B0503020204020204" pitchFamily="34" charset="-122"/>
                </a:rPr>
                <a:t>存储器操作数</a:t>
              </a:r>
            </a:p>
          </p:txBody>
        </p:sp>
      </p:grpSp>
      <p:sp>
        <p:nvSpPr>
          <p:cNvPr id="612368" name="Text Box 16"/>
          <p:cNvSpPr txBox="1">
            <a:spLocks noChangeArrowheads="1"/>
          </p:cNvSpPr>
          <p:nvPr/>
        </p:nvSpPr>
        <p:spPr bwMode="auto">
          <a:xfrm>
            <a:off x="7716838" y="4194175"/>
            <a:ext cx="251936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900">
                <a:solidFill>
                  <a:srgbClr val="007635"/>
                </a:solidFill>
                <a:ea typeface="微软雅黑" panose="020B0503020204020204" pitchFamily="34" charset="-122"/>
              </a:rPr>
              <a:t>跳转目标指令地址</a:t>
            </a:r>
          </a:p>
        </p:txBody>
      </p:sp>
    </p:spTree>
    <p:extLst>
      <p:ext uri="{BB962C8B-B14F-4D97-AF65-F5344CB8AC3E}">
        <p14:creationId xmlns:p14="http://schemas.microsoft.com/office/powerpoint/2010/main" val="1803882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2357"/>
                                        </p:tgtEl>
                                        <p:attrNameLst>
                                          <p:attrName>style.visibility</p:attrName>
                                        </p:attrNameLst>
                                      </p:cBhvr>
                                      <p:to>
                                        <p:strVal val="visible"/>
                                      </p:to>
                                    </p:set>
                                    <p:animEffect transition="in" filter="blinds(horizontal)">
                                      <p:cBhvr>
                                        <p:cTn id="7" dur="500"/>
                                        <p:tgtEl>
                                          <p:spTgt spid="6123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2369"/>
                                        </p:tgtEl>
                                        <p:attrNameLst>
                                          <p:attrName>style.visibility</p:attrName>
                                        </p:attrNameLst>
                                      </p:cBhvr>
                                      <p:to>
                                        <p:strVal val="visible"/>
                                      </p:to>
                                    </p:set>
                                    <p:animEffect transition="in" filter="blinds(horizontal)">
                                      <p:cBhvr>
                                        <p:cTn id="12" dur="500"/>
                                        <p:tgtEl>
                                          <p:spTgt spid="6123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2355">
                                            <p:txEl>
                                              <p:pRg st="0" end="0"/>
                                            </p:txEl>
                                          </p:spTgt>
                                        </p:tgtEl>
                                        <p:attrNameLst>
                                          <p:attrName>style.visibility</p:attrName>
                                        </p:attrNameLst>
                                      </p:cBhvr>
                                      <p:to>
                                        <p:strVal val="visible"/>
                                      </p:to>
                                    </p:set>
                                    <p:animEffect transition="in" filter="blinds(horizontal)">
                                      <p:cBhvr>
                                        <p:cTn id="17" dur="500"/>
                                        <p:tgtEl>
                                          <p:spTgt spid="61235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2365"/>
                                        </p:tgtEl>
                                        <p:attrNameLst>
                                          <p:attrName>style.visibility</p:attrName>
                                        </p:attrNameLst>
                                      </p:cBhvr>
                                      <p:to>
                                        <p:strVal val="visible"/>
                                      </p:to>
                                    </p:set>
                                    <p:animEffect transition="in" filter="blinds(horizontal)">
                                      <p:cBhvr>
                                        <p:cTn id="22" dur="500"/>
                                        <p:tgtEl>
                                          <p:spTgt spid="6123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2355">
                                            <p:txEl>
                                              <p:pRg st="1" end="1"/>
                                            </p:txEl>
                                          </p:spTgt>
                                        </p:tgtEl>
                                        <p:attrNameLst>
                                          <p:attrName>style.visibility</p:attrName>
                                        </p:attrNameLst>
                                      </p:cBhvr>
                                      <p:to>
                                        <p:strVal val="visible"/>
                                      </p:to>
                                    </p:set>
                                    <p:animEffect transition="in" filter="blinds(horizontal)">
                                      <p:cBhvr>
                                        <p:cTn id="27" dur="500"/>
                                        <p:tgtEl>
                                          <p:spTgt spid="612355">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12362"/>
                                        </p:tgtEl>
                                        <p:attrNameLst>
                                          <p:attrName>style.visibility</p:attrName>
                                        </p:attrNameLst>
                                      </p:cBhvr>
                                      <p:to>
                                        <p:strVal val="visible"/>
                                      </p:to>
                                    </p:set>
                                    <p:animEffect transition="in" filter="blinds(horizontal)">
                                      <p:cBhvr>
                                        <p:cTn id="32" dur="500"/>
                                        <p:tgtEl>
                                          <p:spTgt spid="6123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12355">
                                            <p:txEl>
                                              <p:pRg st="2" end="2"/>
                                            </p:txEl>
                                          </p:spTgt>
                                        </p:tgtEl>
                                        <p:attrNameLst>
                                          <p:attrName>style.visibility</p:attrName>
                                        </p:attrNameLst>
                                      </p:cBhvr>
                                      <p:to>
                                        <p:strVal val="visible"/>
                                      </p:to>
                                    </p:set>
                                    <p:animEffect transition="in" filter="blinds(horizontal)">
                                      <p:cBhvr>
                                        <p:cTn id="37" dur="500"/>
                                        <p:tgtEl>
                                          <p:spTgt spid="612355">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12358"/>
                                        </p:tgtEl>
                                        <p:attrNameLst>
                                          <p:attrName>style.visibility</p:attrName>
                                        </p:attrNameLst>
                                      </p:cBhvr>
                                      <p:to>
                                        <p:strVal val="visible"/>
                                      </p:to>
                                    </p:set>
                                    <p:animEffect transition="in" filter="blinds(horizontal)">
                                      <p:cBhvr>
                                        <p:cTn id="42" dur="500"/>
                                        <p:tgtEl>
                                          <p:spTgt spid="6123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12368"/>
                                        </p:tgtEl>
                                        <p:attrNameLst>
                                          <p:attrName>style.visibility</p:attrName>
                                        </p:attrNameLst>
                                      </p:cBhvr>
                                      <p:to>
                                        <p:strVal val="visible"/>
                                      </p:to>
                                    </p:set>
                                    <p:animEffect transition="in" filter="blinds(horizontal)">
                                      <p:cBhvr>
                                        <p:cTn id="47" dur="500"/>
                                        <p:tgtEl>
                                          <p:spTgt spid="612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7" grpId="0" animBg="1"/>
      <p:bldP spid="612358" grpId="0" animBg="1"/>
      <p:bldP spid="61236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4|11.5|9.6|5.7"/>
</p:tagLst>
</file>

<file path=ppt/tags/tag2.xml><?xml version="1.0" encoding="utf-8"?>
<p:tagLst xmlns:a="http://schemas.openxmlformats.org/drawingml/2006/main" xmlns:r="http://schemas.openxmlformats.org/officeDocument/2006/relationships" xmlns:p="http://schemas.openxmlformats.org/presentationml/2006/main">
  <p:tag name="TIMING" val="|1|1.4|11.5|9.6|5.7"/>
</p:tagLst>
</file>

<file path=ppt/tags/tag3.xml><?xml version="1.0" encoding="utf-8"?>
<p:tagLst xmlns:a="http://schemas.openxmlformats.org/drawingml/2006/main" xmlns:r="http://schemas.openxmlformats.org/officeDocument/2006/relationships" xmlns:p="http://schemas.openxmlformats.org/presentationml/2006/main">
  <p:tag name="TIMING" val="|0.2|0.2|0.4|0.2|0.4|0.2|0.4"/>
</p:tagLst>
</file>

<file path=ppt/tags/tag4.xml><?xml version="1.0" encoding="utf-8"?>
<p:tagLst xmlns:a="http://schemas.openxmlformats.org/drawingml/2006/main" xmlns:r="http://schemas.openxmlformats.org/officeDocument/2006/relationships" xmlns:p="http://schemas.openxmlformats.org/presentationml/2006/main">
  <p:tag name="TIMING" val="|0|0.2|0.2|0.4|0.3|0.4"/>
</p:tagLst>
</file>

<file path=ppt/tags/tag5.xml><?xml version="1.0" encoding="utf-8"?>
<p:tagLst xmlns:a="http://schemas.openxmlformats.org/drawingml/2006/main" xmlns:r="http://schemas.openxmlformats.org/officeDocument/2006/relationships" xmlns:p="http://schemas.openxmlformats.org/presentationml/2006/main">
  <p:tag name="TIMING" val="|0.2|0.3|0.2|0.4|0.2|0.4|0.2|0.4|0.2"/>
</p:tagLst>
</file>

<file path=ppt/tags/tag6.xml><?xml version="1.0" encoding="utf-8"?>
<p:tagLst xmlns:a="http://schemas.openxmlformats.org/drawingml/2006/main" xmlns:r="http://schemas.openxmlformats.org/officeDocument/2006/relationships" xmlns:p="http://schemas.openxmlformats.org/presentationml/2006/main">
  <p:tag name="TIMING" val="|0.1|0.8|0.2|0.4|0.2|0.4|0.2|0.7|0.3|0.7"/>
</p:tagLst>
</file>

<file path=ppt/tags/tag7.xml><?xml version="1.0" encoding="utf-8"?>
<p:tagLst xmlns:a="http://schemas.openxmlformats.org/drawingml/2006/main" xmlns:r="http://schemas.openxmlformats.org/officeDocument/2006/relationships" xmlns:p="http://schemas.openxmlformats.org/presentationml/2006/main">
  <p:tag name="TIMING" val="|0.3|3.3|21.3|21.6|43|34.6|4.7|4|1|6.4|6.6|12.5"/>
</p:tagLst>
</file>

<file path=ppt/tags/tag8.xml><?xml version="1.0" encoding="utf-8"?>
<p:tagLst xmlns:a="http://schemas.openxmlformats.org/drawingml/2006/main" xmlns:r="http://schemas.openxmlformats.org/officeDocument/2006/relationships" xmlns:p="http://schemas.openxmlformats.org/presentationml/2006/main">
  <p:tag name="TIMING" val="|2.3|2.1"/>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63500" tIns="25400" rIns="63500" bIns="25400" numCol="1" anchor="t" anchorCtr="0" compatLnSpc="1">
        <a:prstTxWarp prst="textNoShape">
          <a:avLst/>
        </a:prstTxWarp>
        <a:spAutoFit/>
      </a:bodyPr>
      <a:lstStyle>
        <a:defPPr marL="668338" marR="0" indent="-193675" algn="l" defTabSz="914400" rtl="0" eaLnBrk="0" fontAlgn="base" latinLnBrk="0" hangingPunct="0">
          <a:lnSpc>
            <a:spcPct val="85000"/>
          </a:lnSpc>
          <a:spcBef>
            <a:spcPct val="40000"/>
          </a:spcBef>
          <a:spcAft>
            <a:spcPct val="0"/>
          </a:spcAft>
          <a:buClr>
            <a:srgbClr val="001ADC"/>
          </a:buClr>
          <a:buSzPct val="100000"/>
          <a:buFont typeface="Wingdings" pitchFamily="2" charset="2"/>
          <a:buChar char="Ø"/>
          <a:tabLst/>
          <a:defRPr kumimoji="0" lang="en-US" sz="18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63500" tIns="25400" rIns="63500" bIns="25400" numCol="1" anchor="t" anchorCtr="0" compatLnSpc="1">
        <a:prstTxWarp prst="textNoShape">
          <a:avLst/>
        </a:prstTxWarp>
        <a:spAutoFit/>
      </a:bodyPr>
      <a:lstStyle>
        <a:defPPr marL="668338" marR="0" indent="-193675" algn="l" defTabSz="914400" rtl="0" eaLnBrk="0" fontAlgn="base" latinLnBrk="0" hangingPunct="0">
          <a:lnSpc>
            <a:spcPct val="85000"/>
          </a:lnSpc>
          <a:spcBef>
            <a:spcPct val="40000"/>
          </a:spcBef>
          <a:spcAft>
            <a:spcPct val="0"/>
          </a:spcAft>
          <a:buClr>
            <a:srgbClr val="001ADC"/>
          </a:buClr>
          <a:buSzPct val="100000"/>
          <a:buFont typeface="Wingdings" pitchFamily="2" charset="2"/>
          <a:buChar char="Ø"/>
          <a:tabLst/>
          <a:defRPr kumimoji="0" lang="en-US" sz="18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6F5BD"/>
        </a:solidFill>
        <a:ln w="12700">
          <a:solidFill>
            <a:schemeClr val="tx1"/>
          </a:solidFill>
          <a:miter lim="800000"/>
          <a:headEnd/>
          <a:tailEnd/>
        </a:ln>
        <a:effectLst/>
      </a:spPr>
      <a:bodyPr lIns="90487" tIns="44450" rIns="90487" bIns="44450">
        <a:spAutoFit/>
      </a:bodyPr>
      <a:lstStyle>
        <a:defPPr>
          <a:lnSpc>
            <a:spcPct val="100000"/>
          </a:lnSpc>
          <a:buNone/>
          <a:tabLst>
            <a:tab pos="292100" algn="l"/>
          </a:tabLst>
          <a:defRPr dirty="0">
            <a:latin typeface="Courier New" pitchFamily="4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txDef>
      <a:spPr>
        <a:noFill/>
      </a:spPr>
      <a:bodyPr wrap="square" rtlCol="0">
        <a:spAutoFit/>
      </a:bodyPr>
      <a:lstStyle>
        <a:defPPr>
          <a:buNone/>
          <a:defRPr dirty="0">
            <a:latin typeface="Calibri" pitchFamily="34" charset="0"/>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39478</TotalTime>
  <Pages>47</Pages>
  <Words>10651</Words>
  <Application>Microsoft Macintosh PowerPoint</Application>
  <PresentationFormat>宽屏</PresentationFormat>
  <Paragraphs>1409</Paragraphs>
  <Slides>91</Slides>
  <Notes>45</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1</vt:i4>
      </vt:variant>
      <vt:variant>
        <vt:lpstr>幻灯片标题</vt:lpstr>
      </vt:variant>
      <vt:variant>
        <vt:i4>91</vt:i4>
      </vt:variant>
    </vt:vector>
  </HeadingPairs>
  <TitlesOfParts>
    <vt:vector size="115" baseType="lpstr">
      <vt:lpstr>黑体</vt:lpstr>
      <vt:lpstr>华文楷体</vt:lpstr>
      <vt:lpstr>楷体_GB2312</vt:lpstr>
      <vt:lpstr>宋体</vt:lpstr>
      <vt:lpstr>微软雅黑</vt:lpstr>
      <vt:lpstr>Arial Unicode MS</vt:lpstr>
      <vt:lpstr>Calibri Bold</vt:lpstr>
      <vt:lpstr>Calibri Bold Italic</vt:lpstr>
      <vt:lpstr>Arial</vt:lpstr>
      <vt:lpstr>Arial Black</vt:lpstr>
      <vt:lpstr>Arial Narrow</vt:lpstr>
      <vt:lpstr>Calibri</vt:lpstr>
      <vt:lpstr>Courier</vt:lpstr>
      <vt:lpstr>Courier New</vt:lpstr>
      <vt:lpstr>Courier New Bold</vt:lpstr>
      <vt:lpstr>Courier New Bold Italic</vt:lpstr>
      <vt:lpstr>Gill Sans</vt:lpstr>
      <vt:lpstr>Helvetica</vt:lpstr>
      <vt:lpstr>Times New Roman</vt:lpstr>
      <vt:lpstr>Wingdings</vt:lpstr>
      <vt:lpstr>Wingdings 2</vt:lpstr>
      <vt:lpstr>CS152-SP98</vt:lpstr>
      <vt:lpstr>1_CS152-SP98</vt:lpstr>
      <vt:lpstr>Visio</vt:lpstr>
      <vt:lpstr>计算机硬件基础 （2020级）</vt:lpstr>
      <vt:lpstr>PowerPoint 演示文稿</vt:lpstr>
      <vt:lpstr>1.1 指令系统概述</vt:lpstr>
      <vt:lpstr>1.1 指令系统概述</vt:lpstr>
      <vt:lpstr>1.1  指令系统概述</vt:lpstr>
      <vt:lpstr>1.1 指令系统概述</vt:lpstr>
      <vt:lpstr>1.1 指令系统概述</vt:lpstr>
      <vt:lpstr>1.1 指令系统概述</vt:lpstr>
      <vt:lpstr>1.1 指令系统概述</vt:lpstr>
      <vt:lpstr>1.2 指令格式</vt:lpstr>
      <vt:lpstr>1.2 指令格式</vt:lpstr>
      <vt:lpstr>1.3  寻址方式</vt:lpstr>
      <vt:lpstr>1.3  寻址方式</vt:lpstr>
      <vt:lpstr>1.3  寻址方式</vt:lpstr>
      <vt:lpstr>1.3 寻址方式</vt:lpstr>
      <vt:lpstr>1.3 寻址方式</vt:lpstr>
      <vt:lpstr>1.3 寻址方式</vt:lpstr>
      <vt:lpstr>1.3 寻址方式</vt:lpstr>
      <vt:lpstr>1.3 寻址方式</vt:lpstr>
      <vt:lpstr>1.3 寻址方式</vt:lpstr>
      <vt:lpstr>1.3 寻址方式</vt:lpstr>
      <vt:lpstr>1.3 寻址方式</vt:lpstr>
      <vt:lpstr>1.3 寻址方式</vt:lpstr>
      <vt:lpstr>PowerPoint 演示文稿</vt:lpstr>
      <vt:lpstr>Intel x86 处理器发展历程</vt:lpstr>
      <vt:lpstr>IA-32/x64指令系统概述</vt:lpstr>
      <vt:lpstr>计算机系统核心层之间的关联</vt:lpstr>
      <vt:lpstr>I386 System V ABI规定的数据类型</vt:lpstr>
      <vt:lpstr>在IA32 VS X86-64机器上C语言数据长度</vt:lpstr>
      <vt:lpstr>面向字的内存组织</vt:lpstr>
      <vt:lpstr>汇编程序员的视角</vt:lpstr>
      <vt:lpstr>C代码编译</vt:lpstr>
      <vt:lpstr>编译成汇编代码</vt:lpstr>
      <vt:lpstr>目标代码</vt:lpstr>
      <vt:lpstr>反汇编目标代码</vt:lpstr>
      <vt:lpstr>IA-32的定点寄存器组织</vt:lpstr>
      <vt:lpstr>X86-64的定点寄存器组织</vt:lpstr>
      <vt:lpstr>IA-32的标志寄存器</vt:lpstr>
      <vt:lpstr>IA-32的寻址方式</vt:lpstr>
      <vt:lpstr>Operand forms</vt:lpstr>
      <vt:lpstr>Operand forms</vt:lpstr>
      <vt:lpstr>练习1</vt:lpstr>
      <vt:lpstr>存储器操作数的寻址方式</vt:lpstr>
      <vt:lpstr>X86指令格式</vt:lpstr>
      <vt:lpstr>存储器操作数的寻址方式</vt:lpstr>
      <vt:lpstr>IA-32常用指令类型</vt:lpstr>
      <vt:lpstr>IA-32常用指令类型</vt:lpstr>
      <vt:lpstr>Mov和栈指令</vt:lpstr>
      <vt:lpstr>movl 指令操作数</vt:lpstr>
      <vt:lpstr>MOV指令举例1</vt:lpstr>
      <vt:lpstr>举例2</vt:lpstr>
      <vt:lpstr>PowerPoint 演示文稿</vt:lpstr>
      <vt:lpstr>栈操作：pushl &amp; popl</vt:lpstr>
      <vt:lpstr>栈操作</vt:lpstr>
      <vt:lpstr>两种X86汇编指令格式：Intel VS AT&amp;T</vt:lpstr>
      <vt:lpstr>IA-32常用指令类型</vt:lpstr>
      <vt:lpstr>整数乘除指令</vt:lpstr>
      <vt:lpstr>定点算术运算指令汇总 </vt:lpstr>
      <vt:lpstr>特殊的算术运算</vt:lpstr>
      <vt:lpstr>64位符号乘法imull</vt:lpstr>
      <vt:lpstr>64位有符号除法：idivl</vt:lpstr>
      <vt:lpstr>IA-32常用指令类型</vt:lpstr>
      <vt:lpstr>IA-32常用指令类型</vt:lpstr>
      <vt:lpstr>过程调用的机器级表示</vt:lpstr>
      <vt:lpstr>PowerPoint 演示文稿</vt:lpstr>
      <vt:lpstr>过程调用的机器级表示</vt:lpstr>
      <vt:lpstr>过程调用的机器级表示</vt:lpstr>
      <vt:lpstr>过程调用的机器级表示</vt:lpstr>
      <vt:lpstr>Procedure Call Example</vt:lpstr>
      <vt:lpstr>Procedure Return Example</vt:lpstr>
      <vt:lpstr>一个简单的过程调用例子</vt:lpstr>
      <vt:lpstr>其他架构过程调用参数传递</vt:lpstr>
      <vt:lpstr>过程（函数）的结构</vt:lpstr>
      <vt:lpstr>入口参数的位置</vt:lpstr>
      <vt:lpstr>IA32/Linux+Windows 寄存器保存规定</vt:lpstr>
      <vt:lpstr>2.2 MIPS 指令格式简介</vt:lpstr>
      <vt:lpstr>2.2 MIPS 指令格式简介</vt:lpstr>
      <vt:lpstr>2.2 MIPS 指令格式简介</vt:lpstr>
      <vt:lpstr>2.2 MIPS 指令格式简介</vt:lpstr>
      <vt:lpstr>2.2 MIPS指令格式简介</vt:lpstr>
      <vt:lpstr>2.2 MIPS指令格式简介</vt:lpstr>
      <vt:lpstr>2.2 MIPS指令格式简介</vt:lpstr>
      <vt:lpstr>2.2 MIPS指令格式简介--指令类型</vt:lpstr>
      <vt:lpstr>2.2 MIPS指令格式简介--指令类型</vt:lpstr>
      <vt:lpstr>2.2 MIPS指令格式简介—指令示例</vt:lpstr>
      <vt:lpstr>SWAP：MIPS过程示例</vt:lpstr>
      <vt:lpstr>2.3 CISC与RISC</vt:lpstr>
      <vt:lpstr>2.3 CISC与RISC</vt:lpstr>
      <vt:lpstr>2.3 CISC与RISC</vt:lpstr>
      <vt:lpstr>2.3 CISC与RISC</vt:lpstr>
      <vt:lpstr>保护模式下的寻址方式</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lxd</dc:creator>
  <dc:description>lecture 1</dc:description>
  <cp:lastModifiedBy>王 新元</cp:lastModifiedBy>
  <cp:revision>386</cp:revision>
  <cp:lastPrinted>2015-10-29T05:44:25Z</cp:lastPrinted>
  <dcterms:created xsi:type="dcterms:W3CDTF">1997-08-19T16:58:46Z</dcterms:created>
  <dcterms:modified xsi:type="dcterms:W3CDTF">2022-01-03T09:10:04Z</dcterms:modified>
</cp:coreProperties>
</file>